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2.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2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446" r:id="rId2"/>
    <p:sldId id="470" r:id="rId3"/>
    <p:sldId id="506" r:id="rId4"/>
    <p:sldId id="509" r:id="rId5"/>
    <p:sldId id="464" r:id="rId6"/>
    <p:sldId id="450" r:id="rId7"/>
    <p:sldId id="469" r:id="rId8"/>
    <p:sldId id="456" r:id="rId9"/>
    <p:sldId id="514" r:id="rId10"/>
    <p:sldId id="488" r:id="rId11"/>
    <p:sldId id="525" r:id="rId12"/>
    <p:sldId id="489" r:id="rId13"/>
    <p:sldId id="517" r:id="rId14"/>
    <p:sldId id="518" r:id="rId15"/>
    <p:sldId id="519" r:id="rId16"/>
    <p:sldId id="522" r:id="rId17"/>
    <p:sldId id="490" r:id="rId18"/>
    <p:sldId id="520" r:id="rId19"/>
    <p:sldId id="521" r:id="rId20"/>
    <p:sldId id="515" r:id="rId21"/>
    <p:sldId id="526" r:id="rId22"/>
    <p:sldId id="523" r:id="rId23"/>
    <p:sldId id="473" r:id="rId24"/>
    <p:sldId id="472" r:id="rId25"/>
    <p:sldId id="471" r:id="rId26"/>
    <p:sldId id="460" r:id="rId27"/>
    <p:sldId id="404" r:id="rId28"/>
    <p:sldId id="395" r:id="rId29"/>
    <p:sldId id="366" r:id="rId30"/>
    <p:sldId id="378" r:id="rId31"/>
    <p:sldId id="375" r:id="rId32"/>
    <p:sldId id="376" r:id="rId33"/>
    <p:sldId id="477" r:id="rId34"/>
    <p:sldId id="478" r:id="rId35"/>
    <p:sldId id="38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napToGrid="0">
      <p:cViewPr varScale="1">
        <p:scale>
          <a:sx n="82" d="100"/>
          <a:sy n="82" d="100"/>
        </p:scale>
        <p:origin x="102" y="1158"/>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15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ABD2E-700A-41F6-8A86-EC83E4E96FA2}"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6A159-AEB2-4EE5-A243-3A3C5FC5DD54}" type="slidenum">
              <a:rPr lang="en-US" smtClean="0"/>
              <a:t>‹#›</a:t>
            </a:fld>
            <a:endParaRPr lang="en-US"/>
          </a:p>
        </p:txBody>
      </p:sp>
    </p:spTree>
    <p:extLst>
      <p:ext uri="{BB962C8B-B14F-4D97-AF65-F5344CB8AC3E}">
        <p14:creationId xmlns:p14="http://schemas.microsoft.com/office/powerpoint/2010/main" val="266112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countingtools.com/articles/2017/5/14/control-environmen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ccountingtools.com/articles/2017/5/13/inventory-audit-procedur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accountingtools.com/articles/2017/5/10/fixed-asse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20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9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1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791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379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3"/>
              </a:rPr>
              <a:t>inventory audits</a:t>
            </a:r>
            <a:r>
              <a:rPr lang="en-US" dirty="0"/>
              <a:t> and </a:t>
            </a:r>
            <a:r>
              <a:rPr lang="en-US" dirty="0">
                <a:hlinkClick r:id="rId4"/>
              </a:rPr>
              <a:t>fixed asset</a:t>
            </a:r>
            <a:r>
              <a:rPr lang="en-US" dirty="0"/>
              <a:t> audits. In addition, there may be off-site backups to minimize the risk of lost data.</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0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26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99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46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7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4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endParaRPr lang="en-US" b="1" dirty="0"/>
          </a:p>
          <a:p>
            <a:r>
              <a:rPr lang="en-US" dirty="0">
                <a:latin typeface="Lato" panose="020F0502020204030203"/>
              </a:rPr>
              <a:t>The Committee shall:</a:t>
            </a:r>
          </a:p>
          <a:p>
            <a:endParaRPr lang="en-US" dirty="0">
              <a:latin typeface="Lato" panose="020F0502020204030203"/>
            </a:endParaRPr>
          </a:p>
          <a:p>
            <a:pPr marL="291636" indent="-291636">
              <a:lnSpc>
                <a:spcPct val="114000"/>
              </a:lnSpc>
              <a:spcBef>
                <a:spcPts val="612"/>
              </a:spcBef>
              <a:spcAft>
                <a:spcPts val="612"/>
              </a:spcAft>
              <a:buBlip>
                <a:blip r:embed="rId3"/>
              </a:buBlip>
            </a:pPr>
            <a:r>
              <a:rPr lang="en-US" dirty="0">
                <a:latin typeface="Lato" panose="020F0502020204030203"/>
              </a:rPr>
              <a:t>discuss the extent, timing and completion of the audit including the level of materiality to be used;</a:t>
            </a:r>
          </a:p>
          <a:p>
            <a:pPr marL="291636" indent="-291636">
              <a:lnSpc>
                <a:spcPct val="114000"/>
              </a:lnSpc>
              <a:spcBef>
                <a:spcPts val="612"/>
              </a:spcBef>
              <a:spcAft>
                <a:spcPts val="612"/>
              </a:spcAft>
              <a:buBlip>
                <a:blip r:embed="rId3"/>
              </a:buBlip>
            </a:pPr>
            <a:r>
              <a:rPr lang="en-US" dirty="0">
                <a:latin typeface="Lato" panose="020F0502020204030203"/>
              </a:rPr>
              <a:t>review estimated and final audit fee;</a:t>
            </a:r>
          </a:p>
          <a:p>
            <a:pPr marL="291636" indent="-291636">
              <a:lnSpc>
                <a:spcPct val="114000"/>
              </a:lnSpc>
              <a:spcBef>
                <a:spcPts val="612"/>
              </a:spcBef>
              <a:spcAft>
                <a:spcPts val="612"/>
              </a:spcAft>
              <a:buBlip>
                <a:blip r:embed="rId3"/>
              </a:buBlip>
            </a:pPr>
            <a:r>
              <a:rPr lang="en-US" dirty="0">
                <a:latin typeface="Lato" panose="020F0502020204030203"/>
              </a:rPr>
              <a:t>discuss whether the terms of the letter of engagement were met;</a:t>
            </a:r>
          </a:p>
          <a:p>
            <a:pPr marL="291636" indent="-291636">
              <a:lnSpc>
                <a:spcPct val="114000"/>
              </a:lnSpc>
              <a:spcBef>
                <a:spcPts val="612"/>
              </a:spcBef>
              <a:spcAft>
                <a:spcPts val="612"/>
              </a:spcAft>
              <a:buBlip>
                <a:blip r:embed="rId3"/>
              </a:buBlip>
            </a:pPr>
            <a:r>
              <a:rPr lang="en-US"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91636" indent="-291636">
              <a:lnSpc>
                <a:spcPct val="114000"/>
              </a:lnSpc>
              <a:spcBef>
                <a:spcPts val="612"/>
              </a:spcBef>
              <a:spcAft>
                <a:spcPts val="612"/>
              </a:spcAft>
              <a:buBlip>
                <a:blip r:embed="rId3"/>
              </a:buBlip>
            </a:pPr>
            <a:r>
              <a:rPr lang="en-US" dirty="0">
                <a:latin typeface="Lato" panose="020F0502020204030203"/>
              </a:rPr>
              <a:t>review the problems and restrictions encountered by the auditor and degree of cooperation received; and</a:t>
            </a:r>
          </a:p>
          <a:p>
            <a:pPr marL="291636" indent="-291636">
              <a:lnSpc>
                <a:spcPct val="114000"/>
              </a:lnSpc>
              <a:spcBef>
                <a:spcPts val="612"/>
              </a:spcBef>
              <a:spcAft>
                <a:spcPts val="612"/>
              </a:spcAft>
              <a:buBlip>
                <a:blip r:embed="rId3"/>
              </a:buBlip>
            </a:pPr>
            <a:r>
              <a:rPr lang="en-US"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644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statement is commonly called changes in net debt or accumulated surplus.</a:t>
            </a:r>
          </a:p>
          <a:p>
            <a:r>
              <a:rPr lang="en-US" sz="1200" b="0" i="0" u="none" strike="noStrike" kern="1200" baseline="0" dirty="0">
                <a:solidFill>
                  <a:schemeClr val="tx1"/>
                </a:solidFill>
                <a:latin typeface="+mn-lt"/>
                <a:ea typeface="+mn-ea"/>
                <a:cs typeface="+mn-cs"/>
              </a:rPr>
              <a:t>The statement tracks municipality’s expenditures used to acquire tangible capital assets (e.g. new</a:t>
            </a:r>
          </a:p>
          <a:p>
            <a:r>
              <a:rPr lang="en-US" sz="1200" b="0" i="0" u="none" strike="noStrike" kern="1200" baseline="0" dirty="0">
                <a:solidFill>
                  <a:schemeClr val="tx1"/>
                </a:solidFill>
                <a:latin typeface="+mn-lt"/>
                <a:ea typeface="+mn-ea"/>
                <a:cs typeface="+mn-cs"/>
              </a:rPr>
              <a:t>vehicles) and pay for its inventories of supplies during the reporting period. The disposal of tangible</a:t>
            </a:r>
          </a:p>
          <a:p>
            <a:r>
              <a:rPr lang="en-US" sz="1200" b="0" i="0" u="none" strike="noStrike" kern="1200" baseline="0" dirty="0">
                <a:solidFill>
                  <a:schemeClr val="tx1"/>
                </a:solidFill>
                <a:latin typeface="+mn-lt"/>
                <a:ea typeface="+mn-ea"/>
                <a:cs typeface="+mn-cs"/>
              </a:rPr>
              <a:t>capital assets, and the use of inventory and prepaid expenses (such as insurance paid at the beginning of</a:t>
            </a:r>
          </a:p>
          <a:p>
            <a:r>
              <a:rPr lang="en-US" sz="1200" b="0" i="0" u="none" strike="noStrike" kern="1200" baseline="0" dirty="0">
                <a:solidFill>
                  <a:schemeClr val="tx1"/>
                </a:solidFill>
                <a:latin typeface="+mn-lt"/>
                <a:ea typeface="+mn-ea"/>
                <a:cs typeface="+mn-cs"/>
              </a:rPr>
              <a:t>the year and used during the year) are also captured in the statement of changes in net debt.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37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panose="020F0502020204030203"/>
              </a:rPr>
              <a:t>The management and internal control letters must at a minimum: </a:t>
            </a:r>
          </a:p>
          <a:p>
            <a:endParaRPr lang="en-US" dirty="0">
              <a:latin typeface="Lato" panose="020F0502020204030203"/>
            </a:endParaRPr>
          </a:p>
          <a:p>
            <a:pPr marL="285750" indent="-285750">
              <a:spcBef>
                <a:spcPts val="300"/>
              </a:spcBef>
              <a:spcAft>
                <a:spcPts val="300"/>
              </a:spcAft>
              <a:buBlip>
                <a:blip r:embed="rId3"/>
              </a:buBlip>
            </a:pPr>
            <a:r>
              <a:rPr lang="en-US" dirty="0">
                <a:latin typeface="Lato" panose="020F0502020204030203"/>
              </a:rPr>
              <a:t>identify any material weakness or significant deficiencies as defined by Canadian Auditing standards in internal controls related to financial reporting noted during the audit;</a:t>
            </a:r>
          </a:p>
          <a:p>
            <a:pPr marL="285750" indent="-285750">
              <a:spcBef>
                <a:spcPts val="300"/>
              </a:spcBef>
              <a:spcAft>
                <a:spcPts val="300"/>
              </a:spcAft>
              <a:buBlip>
                <a:blip r:embed="rId3"/>
              </a:buBlip>
            </a:pPr>
            <a:r>
              <a:rPr lang="en-US" dirty="0">
                <a:latin typeface="Lato" panose="020F0502020204030203"/>
              </a:rPr>
              <a:t>describe the severity of the deficiencies or absence including potential impact/risk;</a:t>
            </a:r>
          </a:p>
          <a:p>
            <a:pPr marL="285750" indent="-285750">
              <a:spcBef>
                <a:spcPts val="300"/>
              </a:spcBef>
              <a:spcAft>
                <a:spcPts val="300"/>
              </a:spcAft>
              <a:buBlip>
                <a:blip r:embed="rId3"/>
              </a:buBlip>
            </a:pPr>
            <a:r>
              <a:rPr lang="en-US" dirty="0">
                <a:latin typeface="Lato" panose="020F0502020204030203"/>
              </a:rPr>
              <a:t>note any inefficiencies in administration that may have been observed during the financial statement audit;</a:t>
            </a:r>
          </a:p>
          <a:p>
            <a:pPr marL="285750" indent="-285750">
              <a:spcBef>
                <a:spcPts val="300"/>
              </a:spcBef>
              <a:spcAft>
                <a:spcPts val="300"/>
              </a:spcAft>
              <a:buBlip>
                <a:blip r:embed="rId3"/>
              </a:buBlip>
            </a:pPr>
            <a:r>
              <a:rPr lang="en-US" dirty="0">
                <a:latin typeface="Lato" panose="020F0502020204030203"/>
              </a:rPr>
              <a:t>describe any instances or possible instances of non-compliance with statutes or regulations noted;</a:t>
            </a:r>
          </a:p>
          <a:p>
            <a:pPr marL="285750" indent="-285750">
              <a:spcBef>
                <a:spcPts val="300"/>
              </a:spcBef>
              <a:spcAft>
                <a:spcPts val="300"/>
              </a:spcAft>
              <a:buBlip>
                <a:blip r:embed="rId3"/>
              </a:buBlip>
            </a:pPr>
            <a:r>
              <a:rPr lang="en-US" dirty="0">
                <a:latin typeface="Lato" panose="020F0502020204030203"/>
              </a:rPr>
              <a:t>outline any other irregularities that were detected;</a:t>
            </a:r>
          </a:p>
          <a:p>
            <a:pPr marL="285750" indent="-285750">
              <a:spcBef>
                <a:spcPts val="300"/>
              </a:spcBef>
              <a:spcAft>
                <a:spcPts val="300"/>
              </a:spcAft>
              <a:buBlip>
                <a:blip r:embed="rId3"/>
              </a:buBlip>
            </a:pPr>
            <a:r>
              <a:rPr lang="en-US" dirty="0">
                <a:latin typeface="Lato" panose="020F0502020204030203"/>
              </a:rPr>
              <a:t>include management’s responses on identified items; and</a:t>
            </a:r>
          </a:p>
          <a:p>
            <a:pPr marL="285750" indent="-285750">
              <a:spcBef>
                <a:spcPts val="300"/>
              </a:spcBef>
              <a:spcAft>
                <a:spcPts val="300"/>
              </a:spcAft>
              <a:buBlip>
                <a:blip r:embed="rId3"/>
              </a:buBlip>
            </a:pPr>
            <a:r>
              <a:rPr lang="en-US" dirty="0">
                <a:latin typeface="Lato" panose="020F0502020204030203"/>
              </a:rPr>
              <a:t>management’s responses to include any follow up from the previous year’s internal control letter.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246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Deficiency Identified:</a:t>
            </a:r>
            <a:r>
              <a:rPr lang="en-US" dirty="0"/>
              <a:t> As part of the audit internal control letter, the auditor will identify what the deficiency was and issue a recommendation. Ask them about their assessment of the issue and ask them to provide meaningful and tangible recommendations. There is nothing worse than receiving an internal control letter that does not provide a meaningful recommendation on how to resolve the issue in the future. You may also have your own recommendations on how to address the issue. Discuss this with the auditor because you have valuable insight into the operations of your organization.</a:t>
            </a:r>
          </a:p>
          <a:p>
            <a:pPr>
              <a:buFont typeface="Arial" panose="020B0604020202020204" pitchFamily="34" charset="0"/>
              <a:buChar char="•"/>
            </a:pPr>
            <a:r>
              <a:rPr lang="en-US" b="1" dirty="0"/>
              <a:t>Early Communication:</a:t>
            </a:r>
            <a:r>
              <a:rPr lang="en-US" dirty="0"/>
              <a:t> Be sure to discuss any material audit adjustments or recommendations with your auditor as soon as they are identified. You’ll then want to bring this to the attention of your board. This early communication helps the board members understand that 1) the root of the deficiency has been identified, 2) tangible recommendations have been made and 3) you are proactively working on the issue. Board members appreciate this early communication as it gives them the opportunity to provide some insight they may have on the topic. Further, it prevents any surprises when the board receives the final letter and audited financial statements.</a:t>
            </a:r>
          </a:p>
          <a:p>
            <a:pPr>
              <a:buFont typeface="Arial" panose="020B0604020202020204" pitchFamily="34" charset="0"/>
              <a:buChar char="•"/>
            </a:pPr>
            <a:r>
              <a:rPr lang="en-US" b="1" dirty="0"/>
              <a:t>Response:</a:t>
            </a:r>
            <a:r>
              <a:rPr lang="en-US" dirty="0"/>
              <a:t> This is your chance to give some additional context on the issue and the steps you have taken or will take to address the deficiency. To a board member, this may be the most important part of the letter. If a deficiency has been identified they want to know what management is going to do to address the issue. Seeing new internal controls put in place or active steps towards addressing the issue puts their mind more at ease because then they know that the recommendation is being taken seriously.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04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financial statements look good. The independent auditors’ opinion says the financial statements are fairly stated in accordance with the basis of accounting used by your organization. </a:t>
            </a:r>
          </a:p>
          <a:p>
            <a:endParaRPr lang="en-US" dirty="0"/>
          </a:p>
          <a:p>
            <a:r>
              <a:rPr lang="en-US" dirty="0"/>
              <a:t>So why are the auditors giving you that other letter -- the one that feels like a bad report card?   The Management Letter is intended to provide management and the</a:t>
            </a:r>
            <a:r>
              <a:rPr lang="en-US" baseline="0" dirty="0"/>
              <a:t> audit committee</a:t>
            </a:r>
            <a:r>
              <a:rPr lang="en-US" dirty="0"/>
              <a:t> with valuable information regarding their municipality</a:t>
            </a:r>
            <a:r>
              <a:rPr lang="en-US" baseline="0" dirty="0"/>
              <a:t> or village</a:t>
            </a:r>
            <a:r>
              <a:rPr lang="en-US" dirty="0"/>
              <a:t>. Used properly, the Management Letter can be a beneficial tool for assisting management and</a:t>
            </a:r>
            <a:r>
              <a:rPr lang="en-US" baseline="0" dirty="0"/>
              <a:t> the audit committee</a:t>
            </a:r>
            <a:r>
              <a:rPr lang="en-US" dirty="0"/>
              <a:t> in fulfilling their responsibilities.</a:t>
            </a:r>
          </a:p>
          <a:p>
            <a:endParaRPr lang="en-US" dirty="0"/>
          </a:p>
          <a:p>
            <a:r>
              <a:rPr lang="en-US" dirty="0"/>
              <a:t>professional standards require that auditors obtain an understanding of internal controls to the extent necessary to plan the audit. Auditors use this understanding of internal controls to assess the risk of material misstatement of the financial statements and to design appropriate audit procedures to minimize that risk.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40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financial statements look good. The independent auditors’ opinion says the financial statements are fairly stated in accordance with the basis of accounting used by your organization. </a:t>
            </a:r>
          </a:p>
          <a:p>
            <a:endParaRPr lang="en-US" dirty="0"/>
          </a:p>
          <a:p>
            <a:r>
              <a:rPr lang="en-US" dirty="0"/>
              <a:t>So why are the auditors giving you that other letter -- the one that feels like a bad report card?   The Management Letter is intended to provide management and the</a:t>
            </a:r>
            <a:r>
              <a:rPr lang="en-US" baseline="0" dirty="0"/>
              <a:t> audit committee</a:t>
            </a:r>
            <a:r>
              <a:rPr lang="en-US" dirty="0"/>
              <a:t> with valuable information regarding their municipality</a:t>
            </a:r>
            <a:r>
              <a:rPr lang="en-US" baseline="0" dirty="0"/>
              <a:t> or village</a:t>
            </a:r>
            <a:r>
              <a:rPr lang="en-US" dirty="0"/>
              <a:t>. Used properly, the Management Letter can be a beneficial tool for assisting management and</a:t>
            </a:r>
            <a:r>
              <a:rPr lang="en-US" baseline="0" dirty="0"/>
              <a:t> the audit committee</a:t>
            </a:r>
            <a:r>
              <a:rPr lang="en-US" dirty="0"/>
              <a:t> in fulfilling their responsibilities.</a:t>
            </a:r>
          </a:p>
          <a:p>
            <a:endParaRPr lang="en-US" dirty="0"/>
          </a:p>
          <a:p>
            <a:r>
              <a:rPr lang="en-US" dirty="0"/>
              <a:t>professional standards require that auditors obtain an understanding of internal controls to the extent necessary to plan the audit. Auditors use this understanding of internal controls to assess the risk of material misstatement of the financial statements and to design appropriate audit procedures to minimize that risk.</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2489678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9BAD3-9671-46FE-953B-D0F022F0F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361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91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29</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31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30</a:t>
            </a:fld>
            <a:endParaRPr lang="en-US" dirty="0"/>
          </a:p>
        </p:txBody>
      </p:sp>
    </p:spTree>
    <p:extLst>
      <p:ext uri="{BB962C8B-B14F-4D97-AF65-F5344CB8AC3E}">
        <p14:creationId xmlns:p14="http://schemas.microsoft.com/office/powerpoint/2010/main" val="1398209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audit involves performing procedures to obtain audit evidence about the amounts and</a:t>
            </a:r>
          </a:p>
          <a:p>
            <a:r>
              <a:rPr lang="en-US" sz="1200" b="0" i="0" u="none" strike="noStrike" kern="1200" baseline="0" dirty="0">
                <a:solidFill>
                  <a:schemeClr val="tx1"/>
                </a:solidFill>
                <a:latin typeface="+mn-lt"/>
                <a:ea typeface="+mn-ea"/>
                <a:cs typeface="+mn-cs"/>
              </a:rPr>
              <a:t>disclosures in the financial statements. The procedures selected depend on the auditor’s</a:t>
            </a:r>
          </a:p>
          <a:p>
            <a:r>
              <a:rPr lang="en-US" sz="1200" b="0" i="0" u="none" strike="noStrike" kern="1200" baseline="0" dirty="0">
                <a:solidFill>
                  <a:schemeClr val="tx1"/>
                </a:solidFill>
                <a:latin typeface="+mn-lt"/>
                <a:ea typeface="+mn-ea"/>
                <a:cs typeface="+mn-cs"/>
              </a:rPr>
              <a:t>judgment, including the assessment of the risks of material misstatement of the financial</a:t>
            </a:r>
          </a:p>
          <a:p>
            <a:r>
              <a:rPr lang="en-US" sz="1200" b="0" i="0" u="none" strike="noStrike" kern="1200" baseline="0" dirty="0">
                <a:solidFill>
                  <a:schemeClr val="tx1"/>
                </a:solidFill>
                <a:latin typeface="+mn-lt"/>
                <a:ea typeface="+mn-ea"/>
                <a:cs typeface="+mn-cs"/>
              </a:rPr>
              <a:t>statements, whether due to fraud or error. In making those risk assessments, the auditor</a:t>
            </a:r>
          </a:p>
          <a:p>
            <a:r>
              <a:rPr lang="en-US" sz="1200" b="0" i="0" u="none" strike="noStrike" kern="1200" baseline="0" dirty="0">
                <a:solidFill>
                  <a:schemeClr val="tx1"/>
                </a:solidFill>
                <a:latin typeface="+mn-lt"/>
                <a:ea typeface="+mn-ea"/>
                <a:cs typeface="+mn-cs"/>
              </a:rPr>
              <a:t>considers internal control relevant to the entity’s preparation and fair presentation of the</a:t>
            </a:r>
          </a:p>
          <a:p>
            <a:r>
              <a:rPr lang="en-US" sz="1200" b="0" i="0" u="none" strike="noStrike" kern="1200" baseline="0" dirty="0">
                <a:solidFill>
                  <a:schemeClr val="tx1"/>
                </a:solidFill>
                <a:latin typeface="+mn-lt"/>
                <a:ea typeface="+mn-ea"/>
                <a:cs typeface="+mn-cs"/>
              </a:rPr>
              <a:t>consolidated financial statements in order to design audit procedures that are appropriate in the</a:t>
            </a:r>
          </a:p>
          <a:p>
            <a:r>
              <a:rPr lang="en-US" sz="1200" b="0" i="0" u="none" strike="noStrike" kern="1200" baseline="0" dirty="0">
                <a:solidFill>
                  <a:schemeClr val="tx1"/>
                </a:solidFill>
                <a:latin typeface="+mn-lt"/>
                <a:ea typeface="+mn-ea"/>
                <a:cs typeface="+mn-cs"/>
              </a:rPr>
              <a:t>circumstances, but not for the purpose of expressing an opinion on the effectiveness of the</a:t>
            </a:r>
          </a:p>
          <a:p>
            <a:r>
              <a:rPr lang="en-US" sz="1200" b="0" i="0" u="none" strike="noStrike" kern="1200" baseline="0" dirty="0">
                <a:solidFill>
                  <a:schemeClr val="tx1"/>
                </a:solidFill>
                <a:latin typeface="+mn-lt"/>
                <a:ea typeface="+mn-ea"/>
                <a:cs typeface="+mn-cs"/>
              </a:rPr>
              <a:t>entity’s internal control. An audit also includes evaluating the appropriateness of accounting policies used and the reasonableness of accounting estimates made by management, as well as</a:t>
            </a:r>
          </a:p>
          <a:p>
            <a:r>
              <a:rPr lang="en-US" sz="1200" b="0" i="0" u="none" strike="noStrike" kern="1200" baseline="0" dirty="0">
                <a:solidFill>
                  <a:schemeClr val="tx1"/>
                </a:solidFill>
                <a:latin typeface="+mn-lt"/>
                <a:ea typeface="+mn-ea"/>
                <a:cs typeface="+mn-cs"/>
              </a:rPr>
              <a:t>evaluating the overall presentation of the financial statements.</a:t>
            </a:r>
          </a:p>
          <a:p>
            <a:r>
              <a:rPr lang="en-US" dirty="0"/>
              <a:t>Although we are required to obtain an understanding of internal control to be able to design appropriate audit procedures, our audit was not designed for the purpose of identifying internal control matters to communicate. Accordingly, our audit would not usually identify all internal control matters that may be of interest to you and it is inappropriate to conclude that no such internal control matters exist beyond those included in this communication. </a:t>
            </a:r>
          </a:p>
        </p:txBody>
      </p:sp>
      <p:sp>
        <p:nvSpPr>
          <p:cNvPr id="4" name="Slide Number Placeholder 3"/>
          <p:cNvSpPr>
            <a:spLocks noGrp="1"/>
          </p:cNvSpPr>
          <p:nvPr>
            <p:ph type="sldNum" sz="quarter" idx="10"/>
          </p:nvPr>
        </p:nvSpPr>
        <p:spPr/>
        <p:txBody>
          <a:bodyPr/>
          <a:lstStyle/>
          <a:p>
            <a:fld id="{5EA4B952-DAF1-5E4E-93F1-8F986E329F0C}" type="slidenum">
              <a:rPr lang="en-US" smtClean="0"/>
              <a:t>32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33</a:t>
            </a:fld>
            <a:endParaRPr lang="en-US" dirty="0"/>
          </a:p>
        </p:txBody>
      </p:sp>
    </p:spTree>
    <p:extLst>
      <p:ext uri="{BB962C8B-B14F-4D97-AF65-F5344CB8AC3E}">
        <p14:creationId xmlns:p14="http://schemas.microsoft.com/office/powerpoint/2010/main" val="1952836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34</a:t>
            </a:fld>
            <a:endParaRPr lang="en-US" dirty="0"/>
          </a:p>
        </p:txBody>
      </p:sp>
    </p:spTree>
    <p:extLst>
      <p:ext uri="{BB962C8B-B14F-4D97-AF65-F5344CB8AC3E}">
        <p14:creationId xmlns:p14="http://schemas.microsoft.com/office/powerpoint/2010/main" val="111700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35</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65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2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a:rPr>
              <a:t>An effective internal control system will help:</a:t>
            </a:r>
          </a:p>
          <a:p>
            <a:pPr marL="285750" indent="-285750">
              <a:buFont typeface="Arial" panose="020B0604020202020204" pitchFamily="34" charset="0"/>
              <a:buChar char="•"/>
            </a:pPr>
            <a:r>
              <a:rPr lang="en-US" dirty="0">
                <a:latin typeface="Lato"/>
              </a:rPr>
              <a:t>Prevent or detect fraud;</a:t>
            </a:r>
          </a:p>
          <a:p>
            <a:pPr marL="285750" indent="-285750">
              <a:buFont typeface="Arial" panose="020B0604020202020204" pitchFamily="34" charset="0"/>
              <a:buChar char="•"/>
            </a:pPr>
            <a:r>
              <a:rPr lang="en-US" dirty="0">
                <a:latin typeface="Lato"/>
              </a:rPr>
              <a:t>Protect resources (both tangible and intangible) from theft and waste;</a:t>
            </a:r>
          </a:p>
          <a:p>
            <a:pPr marL="285750" indent="-285750">
              <a:buFont typeface="Arial" panose="020B0604020202020204" pitchFamily="34" charset="0"/>
              <a:buChar char="•"/>
            </a:pPr>
            <a:r>
              <a:rPr lang="en-US" dirty="0">
                <a:latin typeface="Lato"/>
              </a:rPr>
              <a:t>Operate efficiently;</a:t>
            </a:r>
          </a:p>
          <a:p>
            <a:pPr marL="285750" indent="-285750">
              <a:buFont typeface="Arial" panose="020B0604020202020204" pitchFamily="34" charset="0"/>
              <a:buChar char="•"/>
            </a:pPr>
            <a:r>
              <a:rPr lang="en-US" dirty="0">
                <a:latin typeface="Lato"/>
              </a:rPr>
              <a:t>Proactively identify risks as well as potential financial issues;</a:t>
            </a:r>
          </a:p>
          <a:p>
            <a:pPr marL="285750" indent="-285750">
              <a:buFont typeface="Arial" panose="020B0604020202020204" pitchFamily="34" charset="0"/>
              <a:buChar char="•"/>
            </a:pPr>
            <a:r>
              <a:rPr lang="en-US" dirty="0">
                <a:latin typeface="Lato"/>
              </a:rPr>
              <a:t>Generate timely, reliable reporting;</a:t>
            </a:r>
          </a:p>
          <a:p>
            <a:pPr marL="285750" indent="-285750">
              <a:buFont typeface="Arial" panose="020B0604020202020204" pitchFamily="34" charset="0"/>
              <a:buChar char="•"/>
            </a:pPr>
            <a:r>
              <a:rPr lang="en-US" dirty="0">
                <a:latin typeface="Lato"/>
              </a:rPr>
              <a:t>Progress towards business objectives and goals;</a:t>
            </a:r>
          </a:p>
          <a:p>
            <a:pPr marL="285750" indent="-285750">
              <a:buFont typeface="Arial" panose="020B0604020202020204" pitchFamily="34" charset="0"/>
              <a:buChar char="•"/>
            </a:pPr>
            <a:r>
              <a:rPr lang="en-US" dirty="0">
                <a:latin typeface="Lato"/>
              </a:rPr>
              <a:t>Ensure compliance with applicable laws and regulations; and</a:t>
            </a:r>
          </a:p>
          <a:p>
            <a:pPr marL="285750" indent="-285750">
              <a:buFont typeface="Arial" panose="020B0604020202020204" pitchFamily="34" charset="0"/>
              <a:buChar char="•"/>
            </a:pPr>
            <a:r>
              <a:rPr lang="en-US" dirty="0">
                <a:latin typeface="Lato"/>
              </a:rPr>
              <a:t>Reassure citizens.</a:t>
            </a:r>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6</a:t>
            </a:fld>
            <a:endParaRPr lang="en-US" dirty="0"/>
          </a:p>
        </p:txBody>
      </p:sp>
    </p:spTree>
    <p:extLst>
      <p:ext uri="{BB962C8B-B14F-4D97-AF65-F5344CB8AC3E}">
        <p14:creationId xmlns:p14="http://schemas.microsoft.com/office/powerpoint/2010/main" val="21865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AD3-9671-46FE-953B-D0F022F0F2EC}" type="slidenum">
              <a:rPr lang="en-US" smtClean="0"/>
              <a:t>7</a:t>
            </a:fld>
            <a:endParaRPr lang="en-US" dirty="0"/>
          </a:p>
        </p:txBody>
      </p:sp>
    </p:spTree>
    <p:extLst>
      <p:ext uri="{BB962C8B-B14F-4D97-AF65-F5344CB8AC3E}">
        <p14:creationId xmlns:p14="http://schemas.microsoft.com/office/powerpoint/2010/main" val="246156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Lato"/>
            </a:endParaRPr>
          </a:p>
          <a:p>
            <a:pPr defTabSz="914292">
              <a:defRPr/>
            </a:pP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1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00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84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263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003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89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6096000" y="-1"/>
            <a:ext cx="6096000" cy="6857999"/>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75856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0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264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4263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010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6202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12438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39107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11/5/2019</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37566778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64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6"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7.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0.m4a"/><Relationship Id="rId7" Type="http://schemas.openxmlformats.org/officeDocument/2006/relationships/image" Target="../media/image12.emf"/><Relationship Id="rId2" Type="http://schemas.microsoft.com/office/2007/relationships/media" Target="../media/media20.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media" Target="../media/media24.m4a"/><Relationship Id="rId7" Type="http://schemas.openxmlformats.org/officeDocument/2006/relationships/oleObject" Target="../embeddings/oleObject1.bin"/><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notesSlide" Target="../notesSlides/notesSlide24.xml"/><Relationship Id="rId5" Type="http://schemas.openxmlformats.org/officeDocument/2006/relationships/slideLayout" Target="../slideLayouts/slideLayout9.xml"/><Relationship Id="rId4" Type="http://schemas.openxmlformats.org/officeDocument/2006/relationships/audio" Target="../media/media24.m4a"/><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4.jp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27.xml"/><Relationship Id="rId4"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conference room">
            <a:extLst>
              <a:ext uri="{FF2B5EF4-FFF2-40B4-BE49-F238E27FC236}">
                <a16:creationId xmlns:a16="http://schemas.microsoft.com/office/drawing/2014/main" id="{082983F5-C51C-4856-A15D-5FCEAF4EE6E3}"/>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l="9853" r="9853"/>
          <a:stretch>
            <a:fillRect/>
          </a:stretch>
        </p:blipFill>
        <p:spPr>
          <a:xfrm>
            <a:off x="0" y="0"/>
            <a:ext cx="9780588"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nvPr>
        </p:nvSpPr>
        <p:spPr>
          <a:xfrm>
            <a:off x="6235700" y="2169623"/>
            <a:ext cx="5956300" cy="1944000"/>
          </a:xfrm>
        </p:spPr>
        <p:txBody>
          <a:bodyPr/>
          <a:lstStyle/>
          <a:p>
            <a:r>
              <a:rPr lang="en-US" sz="4800" dirty="0"/>
              <a:t>Module 5</a:t>
            </a:r>
          </a:p>
        </p:txBody>
      </p:sp>
      <p:sp>
        <p:nvSpPr>
          <p:cNvPr id="4" name="Text Placeholder 3">
            <a:extLst>
              <a:ext uri="{FF2B5EF4-FFF2-40B4-BE49-F238E27FC236}">
                <a16:creationId xmlns:a16="http://schemas.microsoft.com/office/drawing/2014/main" id="{D5CBD56C-6F07-4540-8338-E42AFD686128}"/>
              </a:ext>
            </a:extLst>
          </p:cNvPr>
          <p:cNvSpPr>
            <a:spLocks noGrp="1"/>
          </p:cNvSpPr>
          <p:nvPr>
            <p:ph type="body" sz="quarter" idx="13"/>
          </p:nvPr>
        </p:nvSpPr>
        <p:spPr>
          <a:xfrm>
            <a:off x="6235700" y="4113691"/>
            <a:ext cx="5956300" cy="1100565"/>
          </a:xfrm>
        </p:spPr>
        <p:txBody>
          <a:bodyPr/>
          <a:lstStyle/>
          <a:p>
            <a:r>
              <a:rPr lang="en-US" dirty="0"/>
              <a:t>Audit committee role regarding risk and internal controls.</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Add a footer</a:t>
            </a:r>
          </a:p>
        </p:txBody>
      </p:sp>
      <p:sp>
        <p:nvSpPr>
          <p:cNvPr id="6" name="Slide Number Placeholder 5">
            <a:extLst>
              <a:ext uri="{FF2B5EF4-FFF2-40B4-BE49-F238E27FC236}">
                <a16:creationId xmlns:a16="http://schemas.microsoft.com/office/drawing/2014/main" id="{D12C8B25-BF79-43D9-83BB-79F3D234E31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 name="Audio 1">
            <a:hlinkClick r:id="" action="ppaction://media"/>
            <a:extLst>
              <a:ext uri="{FF2B5EF4-FFF2-40B4-BE49-F238E27FC236}">
                <a16:creationId xmlns:a16="http://schemas.microsoft.com/office/drawing/2014/main" id="{E99B2EA3-D54B-4367-B89B-9776DBFDD9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Forward or Next 8">
            <a:hlinkClick r:id="" action="ppaction://hlinkshowjump?jump=nextslide" highlightClick="1"/>
            <a:extLst>
              <a:ext uri="{FF2B5EF4-FFF2-40B4-BE49-F238E27FC236}">
                <a16:creationId xmlns:a16="http://schemas.microsoft.com/office/drawing/2014/main" id="{1BC323C7-66B5-4140-BA56-2134E7ED5EF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6905"/>
    </mc:Choice>
    <mc:Fallback xmlns="">
      <p:transition spd="slow" advTm="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784571" y="1215396"/>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entury Gothic" panose="020B0502020202020204"/>
                <a:ea typeface="+mn-ea"/>
                <a:cs typeface="+mn-cs"/>
              </a:rPr>
              <a:t>Control Environment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165983" y="1714580"/>
            <a:ext cx="6017428"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Integrity and Ethical Values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Commitment </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Audit Committee</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Management’s style</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Organizational Structure</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Assignment of responsibility and authority</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HR policies and procedures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9</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044B1D9E-9E12-432A-A3C5-507DADF06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69" y="2068276"/>
            <a:ext cx="2870567" cy="2721447"/>
          </a:xfrm>
          <a:prstGeom prst="rect">
            <a:avLst/>
          </a:prstGeom>
        </p:spPr>
      </p:pic>
      <p:cxnSp>
        <p:nvCxnSpPr>
          <p:cNvPr id="8" name="Straight Arrow Connector 7">
            <a:extLst>
              <a:ext uri="{FF2B5EF4-FFF2-40B4-BE49-F238E27FC236}">
                <a16:creationId xmlns:a16="http://schemas.microsoft.com/office/drawing/2014/main" id="{AE0AAA41-8E08-41BD-ABB2-D8A3E6F75C67}"/>
              </a:ext>
            </a:extLst>
          </p:cNvPr>
          <p:cNvCxnSpPr>
            <a:endCxn id="2" idx="1"/>
          </p:cNvCxnSpPr>
          <p:nvPr/>
        </p:nvCxnSpPr>
        <p:spPr>
          <a:xfrm flipV="1">
            <a:off x="3026236" y="1641836"/>
            <a:ext cx="758335" cy="63585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DAD13860-472F-4874-894A-66A5B9A059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93E7D1E3-B228-487A-AA3E-EA6E592C521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31B4F4DB-EE5E-48FB-A57B-F55259FA874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512571460"/>
      </p:ext>
    </p:extLst>
  </p:cSld>
  <p:clrMapOvr>
    <a:masterClrMapping/>
  </p:clrMapOvr>
  <mc:AlternateContent xmlns:mc="http://schemas.openxmlformats.org/markup-compatibility/2006" xmlns:p14="http://schemas.microsoft.com/office/powerpoint/2010/main">
    <mc:Choice Requires="p14">
      <p:transition spd="slow" p14:dur="2000" advTm="51564"/>
    </mc:Choice>
    <mc:Fallback xmlns="">
      <p:transition spd="slow" advTm="51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836902" y="852346"/>
            <a:ext cx="8761413" cy="706964"/>
          </a:xfrm>
        </p:spPr>
        <p:txBody>
          <a:bodyPr/>
          <a:lstStyle/>
          <a:p>
            <a:r>
              <a:rPr lang="en-US" dirty="0">
                <a:solidFill>
                  <a:schemeClr val="tx1"/>
                </a:solidFill>
              </a:rPr>
              <a:t>Questions –Control Environment</a:t>
            </a:r>
          </a:p>
        </p:txBody>
      </p:sp>
      <p:sp>
        <p:nvSpPr>
          <p:cNvPr id="32" name="Slide Number Placeholder 31">
            <a:extLst>
              <a:ext uri="{FF2B5EF4-FFF2-40B4-BE49-F238E27FC236}">
                <a16:creationId xmlns:a16="http://schemas.microsoft.com/office/drawing/2014/main" id="{C592E3C7-C5F5-487D-BD26-C4DBC1741ACF}"/>
              </a:ext>
            </a:extLst>
          </p:cNvPr>
          <p:cNvSpPr>
            <a:spLocks noGrp="1"/>
          </p:cNvSpPr>
          <p:nvPr>
            <p:ph type="sldNum" sz="quarter" idx="4294967295"/>
          </p:nvPr>
        </p:nvSpPr>
        <p:spPr>
          <a:xfrm>
            <a:off x="11313622" y="5793971"/>
            <a:ext cx="878378" cy="879451"/>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11</a:t>
            </a:r>
          </a:p>
        </p:txBody>
      </p:sp>
      <mc:AlternateContent xmlns:mc="http://schemas.openxmlformats.org/markup-compatibility/2006" xmlns:am3d="http://schemas.microsoft.com/office/drawing/2017/model3d">
        <mc:Choice Requires="am3d">
          <p:graphicFrame>
            <p:nvGraphicFramePr>
              <p:cNvPr id="17" name="3D Model 16" descr="Question mark">
                <a:extLst>
                  <a:ext uri="{FF2B5EF4-FFF2-40B4-BE49-F238E27FC236}">
                    <a16:creationId xmlns:a16="http://schemas.microsoft.com/office/drawing/2014/main" id="{92D95366-30D5-44B5-9608-36D1085BAFE9}"/>
                  </a:ext>
                </a:extLst>
              </p:cNvPr>
              <p:cNvGraphicFramePr>
                <a:graphicFrameLocks noChangeAspect="1"/>
              </p:cNvGraphicFramePr>
              <p:nvPr/>
            </p:nvGraphicFramePr>
            <p:xfrm>
              <a:off x="7978010" y="797409"/>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7" name="3D Model 16" descr="Question mark">
                <a:extLst>
                  <a:ext uri="{FF2B5EF4-FFF2-40B4-BE49-F238E27FC236}">
                    <a16:creationId xmlns:a16="http://schemas.microsoft.com/office/drawing/2014/main" xmlns="" xmlns:am3d="http://schemas.microsoft.com/office/drawing/2017/model3d" id="{92D95366-30D5-44B5-9608-36D1085BAFE9}"/>
                  </a:ext>
                </a:extLst>
              </p:cNvPr>
              <p:cNvPicPr>
                <a:picLocks noGrp="1" noRot="1" noChangeAspect="1" noMove="1" noResize="1" noEditPoints="1" noAdjustHandles="1" noChangeArrowheads="1" noChangeShapeType="1" noCrop="1"/>
              </p:cNvPicPr>
              <p:nvPr/>
            </p:nvPicPr>
            <p:blipFill>
              <a:blip r:embed="rId8"/>
              <a:stretch>
                <a:fillRect/>
              </a:stretch>
            </p:blipFill>
            <p:spPr>
              <a:xfrm>
                <a:off x="7978010" y="797409"/>
                <a:ext cx="2637908" cy="4501281"/>
              </a:xfrm>
              <a:prstGeom prst="rect">
                <a:avLst/>
              </a:prstGeom>
            </p:spPr>
          </p:pic>
        </mc:Fallback>
      </mc:AlternateContent>
      <p:sp>
        <p:nvSpPr>
          <p:cNvPr id="18" name="Rectangle 4">
            <a:extLst>
              <a:ext uri="{FF2B5EF4-FFF2-40B4-BE49-F238E27FC236}">
                <a16:creationId xmlns:a16="http://schemas.microsoft.com/office/drawing/2014/main" id="{FB4B5145-F266-4898-BFD1-0E6AE506670A}"/>
              </a:ext>
            </a:extLst>
          </p:cNvPr>
          <p:cNvSpPr>
            <a:spLocks noChangeArrowheads="1"/>
          </p:cNvSpPr>
          <p:nvPr/>
        </p:nvSpPr>
        <p:spPr bwMode="gray">
          <a:xfrm>
            <a:off x="836902" y="1536310"/>
            <a:ext cx="7141108" cy="4979363"/>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Does the municipality have a Code of Conduct or Conflict of Interest Policy?</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Does management demonstrate the necessary commitment to competence and integrity? </a:t>
            </a: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 Are authority and responsibility clearly defined and</a:t>
            </a:r>
            <a:r>
              <a:rPr kumimoji="0" lang="en-US" b="0" i="0" u="none" strike="noStrike" kern="1200" cap="none" spc="0" normalizeH="0" noProof="0" dirty="0">
                <a:ln>
                  <a:noFill/>
                </a:ln>
                <a:effectLst/>
                <a:uLnTx/>
                <a:uFillTx/>
                <a:ea typeface="Roboto" panose="02000000000000000000" pitchFamily="2" charset="0"/>
                <a:cs typeface="+mn-cs"/>
              </a:rPr>
              <a:t> </a:t>
            </a:r>
            <a:r>
              <a:rPr kumimoji="0" lang="en-US" b="0" i="0" u="none" strike="noStrike" kern="1200" cap="none" spc="0" normalizeH="0" baseline="0" noProof="0" dirty="0">
                <a:ln>
                  <a:noFill/>
                </a:ln>
                <a:effectLst/>
                <a:uLnTx/>
                <a:uFillTx/>
                <a:ea typeface="Roboto" panose="02000000000000000000" pitchFamily="2" charset="0"/>
                <a:cs typeface="+mn-cs"/>
              </a:rPr>
              <a:t>segregated?</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en-US" dirty="0">
                <a:ea typeface="Roboto" panose="02000000000000000000" pitchFamily="2" charset="0"/>
              </a:rPr>
              <a:t>Do</a:t>
            </a:r>
            <a:r>
              <a:rPr kumimoji="0" lang="en-US" b="0" i="0" u="none" strike="noStrike" kern="1200" cap="none" spc="0" normalizeH="0" baseline="0" noProof="0" dirty="0">
                <a:ln>
                  <a:noFill/>
                </a:ln>
                <a:effectLst/>
                <a:uLnTx/>
                <a:uFillTx/>
                <a:ea typeface="Roboto" panose="02000000000000000000" pitchFamily="2" charset="0"/>
                <a:cs typeface="+mn-cs"/>
              </a:rPr>
              <a:t> HR policies and reward systems support the municipality’s objectives and internal controls? </a:t>
            </a: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6"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10</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7695267C-0B6C-4572-9450-B73A31A998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63544AEE-7F1A-498E-A68C-731CC86897DA}"/>
              </a:ext>
            </a:extLst>
          </p:cNvPr>
          <p:cNvSpPr/>
          <p:nvPr/>
        </p:nvSpPr>
        <p:spPr>
          <a:xfrm>
            <a:off x="410308" y="5464507"/>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98C64049-E80B-4637-95BD-94B49A44EEB1}"/>
              </a:ext>
            </a:extLst>
          </p:cNvPr>
          <p:cNvSpPr/>
          <p:nvPr/>
        </p:nvSpPr>
        <p:spPr>
          <a:xfrm>
            <a:off x="5126760" y="5464507"/>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549222813"/>
      </p:ext>
    </p:extLst>
  </p:cSld>
  <p:clrMapOvr>
    <a:masterClrMapping/>
  </p:clrMapOvr>
  <mc:AlternateContent xmlns:mc="http://schemas.openxmlformats.org/markup-compatibility/2006" xmlns:p14="http://schemas.microsoft.com/office/powerpoint/2010/main">
    <mc:Choice Requires="p14">
      <p:transition spd="slow" p14:dur="2000" advTm="27560"/>
    </mc:Choice>
    <mc:Fallback xmlns="">
      <p:transition spd="slow"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4077148" y="158332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9900"/>
                </a:solidFill>
                <a:effectLst/>
                <a:uLnTx/>
                <a:uFillTx/>
                <a:latin typeface="Century Gothic" panose="020B0502020202020204"/>
                <a:ea typeface="+mn-ea"/>
                <a:cs typeface="+mn-cs"/>
              </a:rPr>
              <a:t>Risk Assessment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224302" y="1327798"/>
            <a:ext cx="7252876"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Risk Identification and Analysis – There is a need to know where the most critical risk lies when designing controls to address risks.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11</a:t>
            </a:r>
          </a:p>
        </p:txBody>
      </p:sp>
      <p:pic>
        <p:nvPicPr>
          <p:cNvPr id="6" name="Picture 5">
            <a:extLst>
              <a:ext uri="{FF2B5EF4-FFF2-40B4-BE49-F238E27FC236}">
                <a16:creationId xmlns:a16="http://schemas.microsoft.com/office/drawing/2014/main" id="{EFE1923B-1F35-4B05-AC6A-9E5DC8D67429}"/>
              </a:ext>
            </a:extLst>
          </p:cNvPr>
          <p:cNvPicPr>
            <a:picLocks noChangeAspect="1"/>
          </p:cNvPicPr>
          <p:nvPr/>
        </p:nvPicPr>
        <p:blipFill>
          <a:blip r:embed="rId5"/>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A3FCCE69-438B-4E2D-96C0-4F83EEF3BA82}"/>
              </a:ext>
            </a:extLst>
          </p:cNvPr>
          <p:cNvCxnSpPr>
            <a:cxnSpLocks/>
          </p:cNvCxnSpPr>
          <p:nvPr/>
        </p:nvCxnSpPr>
        <p:spPr>
          <a:xfrm flipV="1">
            <a:off x="3236526" y="1915460"/>
            <a:ext cx="840622" cy="737935"/>
          </a:xfrm>
          <a:prstGeom prst="straightConnector1">
            <a:avLst/>
          </a:prstGeom>
          <a:ln w="38100">
            <a:solidFill>
              <a:srgbClr val="848F71"/>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22EA8299-3D17-4F40-99B6-9EB9E6DE64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A52B6CDB-EFAA-4F1C-A3F3-36782563579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79DD838E-8930-4A2A-ABF5-9F6F9A7F053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668935295"/>
      </p:ext>
    </p:extLst>
  </p:cSld>
  <p:clrMapOvr>
    <a:masterClrMapping/>
  </p:clrMapOvr>
  <mc:AlternateContent xmlns:mc="http://schemas.openxmlformats.org/markup-compatibility/2006" xmlns:p14="http://schemas.microsoft.com/office/powerpoint/2010/main">
    <mc:Choice Requires="p14">
      <p:transition spd="slow" p14:dur="2000" advTm="19345"/>
    </mc:Choice>
    <mc:Fallback xmlns="">
      <p:transition spd="slow" advTm="19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741996" y="27938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Risk Assessment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12</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nvSpPr>
        <p:spPr bwMode="gray">
          <a:xfrm>
            <a:off x="3547021" y="1083957"/>
            <a:ext cx="6460371" cy="5215090"/>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Has management completed a risk identification assessment and analyses?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 Does management have clear strategies for dealing with the significant risks identified?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Does management have a process to adjust controls to reflect new or changing risks or noted deficiencies?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xmlns:am3d="http://schemas.microsoft.com/office/drawing/2017/model3d">
        <mc:Choice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nvGraphicFramePr>
            <p:xfrm>
              <a:off x="552450" y="705823"/>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Question mark">
                <a:extLst>
                  <a:ext uri="{FF2B5EF4-FFF2-40B4-BE49-F238E27FC236}">
                    <a16:creationId xmlns:a16="http://schemas.microsoft.com/office/drawing/2014/main" xmlns="" xmlns:am3d="http://schemas.microsoft.com/office/drawing/2017/model3d" id="{31AC1845-9A54-46E9-BD9D-ACA2F7FF4276}"/>
                  </a:ext>
                </a:extLst>
              </p:cNvPr>
              <p:cNvPicPr>
                <a:picLocks noGrp="1" noRot="1" noChangeAspect="1" noMove="1" noResize="1" noEditPoints="1" noAdjustHandles="1" noChangeArrowheads="1" noChangeShapeType="1" noCrop="1"/>
              </p:cNvPicPr>
              <p:nvPr/>
            </p:nvPicPr>
            <p:blipFill>
              <a:blip r:embed="rId8"/>
              <a:stretch>
                <a:fillRect/>
              </a:stretch>
            </p:blipFill>
            <p:spPr>
              <a:xfrm>
                <a:off x="552450" y="705823"/>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656293DF-B845-4A86-A514-5545D98370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2024A54C-9776-4789-A689-3C7172E9BD3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434B006D-F2D0-4514-BF25-355DA9B6C97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02330963"/>
      </p:ext>
    </p:extLst>
  </p:cSld>
  <p:clrMapOvr>
    <a:masterClrMapping/>
  </p:clrMapOvr>
  <mc:AlternateContent xmlns:mc="http://schemas.openxmlformats.org/markup-compatibility/2006" xmlns:p14="http://schemas.microsoft.com/office/powerpoint/2010/main">
    <mc:Choice Requires="p14">
      <p:transition spd="slow" p14:dur="2000" advTm="24870"/>
    </mc:Choice>
    <mc:Fallback xmlns="">
      <p:transition spd="slow" advTm="2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4089371" y="70582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Century Gothic" panose="020B0502020202020204"/>
                <a:ea typeface="+mn-ea"/>
                <a:cs typeface="+mn-cs"/>
              </a:rPr>
              <a:t>Control Activities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13</a:t>
            </a:r>
          </a:p>
        </p:txBody>
      </p:sp>
      <p:sp>
        <p:nvSpPr>
          <p:cNvPr id="8" name="Rectangle 4">
            <a:extLst>
              <a:ext uri="{FF2B5EF4-FFF2-40B4-BE49-F238E27FC236}">
                <a16:creationId xmlns:a16="http://schemas.microsoft.com/office/drawing/2014/main" id="{10498EB4-E257-4066-AF2C-2FFB68969738}"/>
              </a:ext>
            </a:extLst>
          </p:cNvPr>
          <p:cNvSpPr>
            <a:spLocks noChangeArrowheads="1"/>
          </p:cNvSpPr>
          <p:nvPr/>
        </p:nvSpPr>
        <p:spPr bwMode="gray">
          <a:xfrm>
            <a:off x="3164672" y="1321110"/>
            <a:ext cx="6017428"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Policies and procedures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Separation of Duties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Access controls (locks, security passwords, security roles)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Approval level</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Reconciliations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Data backups</a:t>
            </a:r>
          </a:p>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9" name="Rectangle 4">
            <a:extLst>
              <a:ext uri="{FF2B5EF4-FFF2-40B4-BE49-F238E27FC236}">
                <a16:creationId xmlns:a16="http://schemas.microsoft.com/office/drawing/2014/main" id="{BB6D8AE2-1E30-43D7-897B-06F395EFCD84}"/>
              </a:ext>
            </a:extLst>
          </p:cNvPr>
          <p:cNvSpPr>
            <a:spLocks noChangeArrowheads="1"/>
          </p:cNvSpPr>
          <p:nvPr/>
        </p:nvSpPr>
        <p:spPr bwMode="gray">
          <a:xfrm>
            <a:off x="2766928" y="5005761"/>
            <a:ext cx="7351740" cy="149985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Preventive and detective</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b="0" i="0" u="none" strike="noStrike" kern="1200" cap="none" spc="0" normalizeH="0" baseline="0" noProof="0" dirty="0">
              <a:ln>
                <a:noFill/>
              </a:ln>
              <a:solidFill>
                <a:srgbClr val="171717"/>
              </a:solidFill>
              <a:effectLst/>
              <a:uLnTx/>
              <a:uFillTx/>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4CA865A7-66E0-4252-9169-CC34CE31F7C6}"/>
              </a:ext>
            </a:extLst>
          </p:cNvPr>
          <p:cNvPicPr>
            <a:picLocks noChangeAspect="1"/>
          </p:cNvPicPr>
          <p:nvPr/>
        </p:nvPicPr>
        <p:blipFill>
          <a:blip r:embed="rId5"/>
          <a:stretch>
            <a:fillRect/>
          </a:stretch>
        </p:blipFill>
        <p:spPr>
          <a:xfrm>
            <a:off x="571667" y="1790769"/>
            <a:ext cx="2865368" cy="2725148"/>
          </a:xfrm>
          <a:prstGeom prst="rect">
            <a:avLst/>
          </a:prstGeom>
        </p:spPr>
      </p:pic>
      <p:cxnSp>
        <p:nvCxnSpPr>
          <p:cNvPr id="6" name="Straight Arrow Connector 5">
            <a:extLst>
              <a:ext uri="{FF2B5EF4-FFF2-40B4-BE49-F238E27FC236}">
                <a16:creationId xmlns:a16="http://schemas.microsoft.com/office/drawing/2014/main" id="{2C75AEE9-4DCE-4A91-949F-2DBA29823674}"/>
              </a:ext>
            </a:extLst>
          </p:cNvPr>
          <p:cNvCxnSpPr/>
          <p:nvPr/>
        </p:nvCxnSpPr>
        <p:spPr>
          <a:xfrm flipV="1">
            <a:off x="3325091" y="1089666"/>
            <a:ext cx="689956" cy="17117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9BF4FD96-707B-468A-A524-F0477B873A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99D90D05-B3A8-423F-AAC4-8FB7E8F7FA70}"/>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2" name="Action Button: Go Forward or Next 11">
            <a:hlinkClick r:id="" action="ppaction://hlinkshowjump?jump=nextslide" highlightClick="1"/>
            <a:extLst>
              <a:ext uri="{FF2B5EF4-FFF2-40B4-BE49-F238E27FC236}">
                <a16:creationId xmlns:a16="http://schemas.microsoft.com/office/drawing/2014/main" id="{438F70E6-8C76-4815-993D-A3C0D6CC427B}"/>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318203916"/>
      </p:ext>
    </p:extLst>
  </p:cSld>
  <p:clrMapOvr>
    <a:masterClrMapping/>
  </p:clrMapOvr>
  <mc:AlternateContent xmlns:mc="http://schemas.openxmlformats.org/markup-compatibility/2006" xmlns:p14="http://schemas.microsoft.com/office/powerpoint/2010/main">
    <mc:Choice Requires="p14">
      <p:transition spd="slow" p14:dur="2000" advTm="36887"/>
    </mc:Choice>
    <mc:Fallback xmlns="">
      <p:transition spd="slow" advTm="3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814097" y="104706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Control Activities </a:t>
            </a:r>
            <a:r>
              <a:rPr kumimoji="0" lang="en-US" sz="3000" b="1" i="0" u="none" strike="noStrike" kern="1200" cap="none" spc="0" normalizeH="0" baseline="0" noProof="0" dirty="0">
                <a:ln>
                  <a:noFill/>
                </a:ln>
                <a:solidFill>
                  <a:srgbClr val="171717"/>
                </a:solidFill>
                <a:effectLst/>
                <a:uLnTx/>
                <a:uFillTx/>
                <a:latin typeface="Trebuchet MS" panose="020B0603020202020204" pitchFamily="34" charset="0"/>
                <a:ea typeface="+mn-ea"/>
                <a:cs typeface="+mn-cs"/>
              </a:rPr>
              <a:t>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964890" y="70582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14</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nvSpPr>
        <p:spPr bwMode="gray">
          <a:xfrm>
            <a:off x="3982149" y="1740210"/>
            <a:ext cx="6419151" cy="3528630"/>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j-lt"/>
                <a:ea typeface="Roboto" panose="02000000000000000000" pitchFamily="2" charset="0"/>
                <a:cs typeface="+mn-cs"/>
              </a:rPr>
              <a:t>Has management defined internal control actions for all significant risks identified?</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mj-lt"/>
              <a:ea typeface="Roboto" panose="02000000000000000000" pitchFamily="2" charset="0"/>
              <a:cs typeface="+mn-cs"/>
            </a:endParaRPr>
          </a:p>
          <a:p>
            <a:pPr marL="285750" indent="-285750" defTabSz="457200">
              <a:buFont typeface="Century Gothic" panose="020B0502020202020204" pitchFamily="34" charset="0"/>
              <a:buChar char="›"/>
              <a:defRPr/>
            </a:pPr>
            <a:r>
              <a:rPr lang="en-US" dirty="0">
                <a:solidFill>
                  <a:srgbClr val="000000"/>
                </a:solidFill>
              </a:rPr>
              <a:t>Does the audit committee know the management strategies for dealing with the significant risks identified?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mj-lt"/>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j-lt"/>
                <a:ea typeface="Roboto" panose="02000000000000000000" pitchFamily="2" charset="0"/>
                <a:cs typeface="+mn-cs"/>
              </a:rPr>
              <a:t>Are the municipality’s resources sufficient to adequately implement all internal control actions identified?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mj-lt"/>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b="1" i="0" u="none" strike="noStrike" kern="1200" cap="none" spc="0" normalizeH="0" baseline="0" noProof="0" dirty="0">
              <a:ln>
                <a:noFill/>
              </a:ln>
              <a:solidFill>
                <a:srgbClr val="FFFFFF"/>
              </a:solidFill>
              <a:effectLst/>
              <a:uLnTx/>
              <a:uFillTx/>
              <a:latin typeface="+mj-lt"/>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xmlns:am3d="http://schemas.microsoft.com/office/drawing/2017/model3d">
        <mc:Choice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nvGraphicFramePr>
            <p:xfrm>
              <a:off x="1053317" y="1089666"/>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Question mark">
                <a:extLst>
                  <a:ext uri="{FF2B5EF4-FFF2-40B4-BE49-F238E27FC236}">
                    <a16:creationId xmlns:a16="http://schemas.microsoft.com/office/drawing/2014/main" xmlns="" xmlns:am3d="http://schemas.microsoft.com/office/drawing/2017/model3d" id="{31AC1845-9A54-46E9-BD9D-ACA2F7FF4276}"/>
                  </a:ext>
                </a:extLst>
              </p:cNvPr>
              <p:cNvPicPr>
                <a:picLocks noGrp="1" noRot="1" noChangeAspect="1" noMove="1" noResize="1" noEditPoints="1" noAdjustHandles="1" noChangeArrowheads="1" noChangeShapeType="1" noCrop="1"/>
              </p:cNvPicPr>
              <p:nvPr/>
            </p:nvPicPr>
            <p:blipFill>
              <a:blip r:embed="rId8"/>
              <a:stretch>
                <a:fillRect/>
              </a:stretch>
            </p:blipFill>
            <p:spPr>
              <a:xfrm>
                <a:off x="1053317" y="1089666"/>
                <a:ext cx="2637908" cy="4501281"/>
              </a:xfrm>
              <a:prstGeom prst="rect">
                <a:avLst/>
              </a:prstGeom>
            </p:spPr>
          </p:pic>
        </mc:Fallback>
      </mc:AlternateContent>
      <p:pic>
        <p:nvPicPr>
          <p:cNvPr id="9" name="Audio 8">
            <a:hlinkClick r:id="" action="ppaction://media"/>
            <a:extLst>
              <a:ext uri="{FF2B5EF4-FFF2-40B4-BE49-F238E27FC236}">
                <a16:creationId xmlns:a16="http://schemas.microsoft.com/office/drawing/2014/main" id="{D7863EF8-E380-414C-9325-E0B29477C4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BDCB74B-2BE5-4F7B-92B6-185B5FEFC27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3F626468-FED6-492F-BA25-3D3896CC5DD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278031509"/>
      </p:ext>
    </p:extLst>
  </p:cSld>
  <p:clrMapOvr>
    <a:masterClrMapping/>
  </p:clrMapOvr>
  <mc:AlternateContent xmlns:mc="http://schemas.openxmlformats.org/markup-compatibility/2006" xmlns:p14="http://schemas.microsoft.com/office/powerpoint/2010/main">
    <mc:Choice Requires="p14">
      <p:transition spd="slow" p14:dur="2000" advTm="27500"/>
    </mc:Choice>
    <mc:Fallback xmlns="">
      <p:transition spd="slow"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4184434" y="112873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Century Gothic" panose="020B0502020202020204"/>
                <a:ea typeface="+mn-ea"/>
                <a:cs typeface="+mn-cs"/>
              </a:rPr>
              <a:t>Information and Communication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162101" y="1878343"/>
            <a:ext cx="6017428" cy="2799377"/>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Timeliness</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Relevance</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Quality (Reliability) </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Effectiveness</a:t>
            </a:r>
            <a:endParaRPr kumimoji="0" lang="en-US" b="0" i="0" u="none" strike="noStrike" kern="1200" cap="none" spc="0" normalizeH="0" baseline="0" noProof="0" dirty="0">
              <a:ln>
                <a:noFill/>
              </a:ln>
              <a:solidFill>
                <a:srgbClr val="171717"/>
              </a:solidFill>
              <a:effectLst/>
              <a:uLnTx/>
              <a:uFillTx/>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888691" y="744896"/>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15</a:t>
            </a:r>
          </a:p>
        </p:txBody>
      </p:sp>
      <p:pic>
        <p:nvPicPr>
          <p:cNvPr id="6" name="Picture 5">
            <a:extLst>
              <a:ext uri="{FF2B5EF4-FFF2-40B4-BE49-F238E27FC236}">
                <a16:creationId xmlns:a16="http://schemas.microsoft.com/office/drawing/2014/main" id="{2F44F07C-C1F6-466D-AA02-C85CD5814780}"/>
              </a:ext>
            </a:extLst>
          </p:cNvPr>
          <p:cNvPicPr>
            <a:picLocks noChangeAspect="1"/>
          </p:cNvPicPr>
          <p:nvPr/>
        </p:nvPicPr>
        <p:blipFill>
          <a:blip r:embed="rId5"/>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0DA53129-3B93-4FAC-B293-92C4E90EEFC9}"/>
              </a:ext>
            </a:extLst>
          </p:cNvPr>
          <p:cNvCxnSpPr>
            <a:cxnSpLocks/>
          </p:cNvCxnSpPr>
          <p:nvPr/>
        </p:nvCxnSpPr>
        <p:spPr>
          <a:xfrm flipV="1">
            <a:off x="3263608" y="1790769"/>
            <a:ext cx="867817" cy="148726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6C94925E-5360-4A86-94F1-6CB1159A1C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89034F2F-ADC1-415A-80C2-725A6E515AE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08530846-E99F-46EC-9E55-A3EFF5B6304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688642418"/>
      </p:ext>
    </p:extLst>
  </p:cSld>
  <p:clrMapOvr>
    <a:masterClrMapping/>
  </p:clrMapOvr>
  <mc:AlternateContent xmlns:mc="http://schemas.openxmlformats.org/markup-compatibility/2006" xmlns:p14="http://schemas.microsoft.com/office/powerpoint/2010/main">
    <mc:Choice Requires="p14">
      <p:transition spd="slow" p14:dur="2000" advTm="16305"/>
    </mc:Choice>
    <mc:Fallback xmlns="">
      <p:transition spd="slow" advTm="1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54517" y="664993"/>
            <a:ext cx="6853507"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latin typeface="Century Gothic" panose="020B0502020202020204"/>
                <a:ea typeface="+mn-ea"/>
                <a:cs typeface="+mn-cs"/>
              </a:rPr>
              <a:t>Information and Communication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83154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16</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nvSpPr>
        <p:spPr bwMode="gray">
          <a:xfrm>
            <a:off x="3449666" y="1834129"/>
            <a:ext cx="8220074" cy="4706482"/>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Ligh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Does the audit </a:t>
            </a:r>
            <a:r>
              <a:rPr lang="en-US" dirty="0">
                <a:solidFill>
                  <a:srgbClr val="000000"/>
                </a:solidFill>
                <a:ea typeface="Roboto" panose="02000000000000000000" pitchFamily="2" charset="0"/>
              </a:rPr>
              <a:t>c</a:t>
            </a:r>
            <a:r>
              <a:rPr kumimoji="0" lang="en-US" b="0" i="0" u="none" strike="noStrike" kern="1200" cap="none" spc="0" normalizeH="0" baseline="0" noProof="0" dirty="0" err="1">
                <a:ln>
                  <a:noFill/>
                </a:ln>
                <a:solidFill>
                  <a:srgbClr val="000000"/>
                </a:solidFill>
                <a:effectLst/>
                <a:uLnTx/>
                <a:uFillTx/>
                <a:ea typeface="Roboto" panose="02000000000000000000" pitchFamily="2" charset="0"/>
                <a:cs typeface="+mn-cs"/>
              </a:rPr>
              <a:t>ommittee</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 and Council receive timely, relevant, reliable reports on the effectiveness of risk monitoring and internal controls?</a:t>
            </a:r>
            <a:endParaRPr kumimoji="0" lang="en-US" b="1" i="0" u="none" strike="noStrike" kern="1200" cap="none" spc="0" normalizeH="0" baseline="0" noProof="0" dirty="0">
              <a:ln>
                <a:noFill/>
              </a:ln>
              <a:solidFill>
                <a:srgbClr val="FFFFFF"/>
              </a:solidFill>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Does the audit </a:t>
            </a:r>
            <a:r>
              <a:rPr lang="en-US" dirty="0">
                <a:solidFill>
                  <a:srgbClr val="000000"/>
                </a:solidFill>
                <a:ea typeface="Roboto" panose="02000000000000000000" pitchFamily="2" charset="0"/>
              </a:rPr>
              <a:t>c</a:t>
            </a:r>
            <a:r>
              <a:rPr kumimoji="0" lang="en-US" b="0" i="0" u="none" strike="noStrike" kern="1200" cap="none" spc="0" normalizeH="0" baseline="0" noProof="0" dirty="0" err="1">
                <a:ln>
                  <a:noFill/>
                </a:ln>
                <a:solidFill>
                  <a:srgbClr val="000000"/>
                </a:solidFill>
                <a:effectLst/>
                <a:uLnTx/>
                <a:uFillTx/>
                <a:ea typeface="Roboto" panose="02000000000000000000" pitchFamily="2" charset="0"/>
                <a:cs typeface="+mn-cs"/>
              </a:rPr>
              <a:t>ommittee</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 receive timely progress reports on actions taken in regards to internal control weaknesses or deficiencies identified?</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At what level (by function, single view) is the risk and internal control information provided to the audit </a:t>
            </a:r>
            <a:r>
              <a:rPr lang="en-US" dirty="0">
                <a:solidFill>
                  <a:srgbClr val="000000"/>
                </a:solidFill>
                <a:ea typeface="Roboto" panose="02000000000000000000" pitchFamily="2" charset="0"/>
              </a:rPr>
              <a:t>c</a:t>
            </a:r>
            <a:r>
              <a:rPr kumimoji="0" lang="en-US" b="0" i="0" u="none" strike="noStrike" kern="1200" cap="none" spc="0" normalizeH="0" baseline="0" noProof="0" dirty="0" err="1">
                <a:ln>
                  <a:noFill/>
                </a:ln>
                <a:solidFill>
                  <a:srgbClr val="000000"/>
                </a:solidFill>
                <a:effectLst/>
                <a:uLnTx/>
                <a:uFillTx/>
                <a:ea typeface="Roboto" panose="02000000000000000000" pitchFamily="2" charset="0"/>
                <a:cs typeface="+mn-cs"/>
              </a:rPr>
              <a:t>ommittee</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 Is this adequate?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xmlns:am3d="http://schemas.microsoft.com/office/drawing/2017/model3d">
        <mc:Choice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nvGraphicFramePr>
            <p:xfrm>
              <a:off x="668251" y="896301"/>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Question mark">
                <a:extLst>
                  <a:ext uri="{FF2B5EF4-FFF2-40B4-BE49-F238E27FC236}">
                    <a16:creationId xmlns:a16="http://schemas.microsoft.com/office/drawing/2014/main" xmlns="" xmlns:am3d="http://schemas.microsoft.com/office/drawing/2017/model3d" id="{31AC1845-9A54-46E9-BD9D-ACA2F7FF4276}"/>
                  </a:ext>
                </a:extLst>
              </p:cNvPr>
              <p:cNvPicPr>
                <a:picLocks noGrp="1" noRot="1" noChangeAspect="1" noMove="1" noResize="1" noEditPoints="1" noAdjustHandles="1" noChangeArrowheads="1" noChangeShapeType="1" noCrop="1"/>
              </p:cNvPicPr>
              <p:nvPr/>
            </p:nvPicPr>
            <p:blipFill>
              <a:blip r:embed="rId8"/>
              <a:stretch>
                <a:fillRect/>
              </a:stretch>
            </p:blipFill>
            <p:spPr>
              <a:xfrm>
                <a:off x="668251" y="896301"/>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1CC3A692-C3B3-487E-AF99-09E884A5939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399A6DB-D446-4256-B756-9A693C6B6F0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61C62AB8-4FEA-46B6-AA84-5A95F35B210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133748889"/>
      </p:ext>
    </p:extLst>
  </p:cSld>
  <p:clrMapOvr>
    <a:masterClrMapping/>
  </p:clrMapOvr>
  <mc:AlternateContent xmlns:mc="http://schemas.openxmlformats.org/markup-compatibility/2006" xmlns:p14="http://schemas.microsoft.com/office/powerpoint/2010/main">
    <mc:Choice Requires="p14">
      <p:transition spd="slow" p14:dur="2000" advTm="37393"/>
    </mc:Choice>
    <mc:Fallback xmlns="">
      <p:transition spd="slow" advTm="3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4123113" y="1632531"/>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75000"/>
                    <a:lumOff val="25000"/>
                  </a:schemeClr>
                </a:solidFill>
                <a:effectLst/>
                <a:uLnTx/>
                <a:uFillTx/>
                <a:ea typeface="+mn-ea"/>
                <a:cs typeface="+mn-cs"/>
              </a:rPr>
              <a:t>Monitoring </a:t>
            </a:r>
            <a:r>
              <a:rPr kumimoji="0" lang="en-US" sz="3000" b="1"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ea typeface="+mn-ea"/>
                <a:cs typeface="+mn-cs"/>
              </a:rPr>
              <a:t>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137166" y="1816637"/>
            <a:ext cx="7276430" cy="3344748"/>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Ongoing monitoring</a:t>
            </a: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Periodic independent evaluations/attest</a:t>
            </a: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Deficiencies are reported</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Calibri" panose="020F0502020204030204" pitchFamily="34" charset="0"/>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964890" y="6984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17</a:t>
            </a:r>
          </a:p>
        </p:txBody>
      </p:sp>
      <p:pic>
        <p:nvPicPr>
          <p:cNvPr id="6" name="Picture 5">
            <a:extLst>
              <a:ext uri="{FF2B5EF4-FFF2-40B4-BE49-F238E27FC236}">
                <a16:creationId xmlns:a16="http://schemas.microsoft.com/office/drawing/2014/main" id="{5BB58116-ED83-442B-82D8-F7B994F4DFC6}"/>
              </a:ext>
            </a:extLst>
          </p:cNvPr>
          <p:cNvPicPr>
            <a:picLocks noChangeAspect="1"/>
          </p:cNvPicPr>
          <p:nvPr/>
        </p:nvPicPr>
        <p:blipFill>
          <a:blip r:embed="rId5"/>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E261A8F3-E891-44CB-842A-287BEC9B17E7}"/>
              </a:ext>
            </a:extLst>
          </p:cNvPr>
          <p:cNvCxnSpPr/>
          <p:nvPr/>
        </p:nvCxnSpPr>
        <p:spPr>
          <a:xfrm flipV="1">
            <a:off x="3300153" y="2151912"/>
            <a:ext cx="822960" cy="1487978"/>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9D5FA051-02CA-4AC9-A5F1-3F24AAB42B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F9295DE9-F854-4898-9765-C5B1C0CF65D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D6C87BEB-EB1C-471B-A556-C759DA1591B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567946060"/>
      </p:ext>
    </p:extLst>
  </p:cSld>
  <p:clrMapOvr>
    <a:masterClrMapping/>
  </p:clrMapOvr>
  <mc:AlternateContent xmlns:mc="http://schemas.openxmlformats.org/markup-compatibility/2006" xmlns:p14="http://schemas.microsoft.com/office/powerpoint/2010/main">
    <mc:Choice Requires="p14">
      <p:transition spd="slow" p14:dur="2000" advTm="34090"/>
    </mc:Choice>
    <mc:Fallback xmlns="">
      <p:transition spd="slow" advTm="3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135297" y="1125580"/>
            <a:ext cx="5921405"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Monitoring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889499" y="702968"/>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18</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nvSpPr>
        <p:spPr bwMode="gray">
          <a:xfrm>
            <a:off x="3374967" y="1236357"/>
            <a:ext cx="8009023" cy="5220620"/>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Ligh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Are key risk indicators set up to monitor significant risks and mitigating actions?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Does management</a:t>
            </a:r>
            <a:r>
              <a:rPr kumimoji="0" lang="en-US" b="0" i="0" u="none" strike="noStrike" kern="1200" cap="none" spc="0" normalizeH="0" noProof="0" dirty="0">
                <a:ln>
                  <a:noFill/>
                </a:ln>
                <a:solidFill>
                  <a:srgbClr val="000000"/>
                </a:solidFill>
                <a:effectLst/>
                <a:uLnTx/>
                <a:uFillTx/>
                <a:ea typeface="Roboto" panose="02000000000000000000" pitchFamily="2" charset="0"/>
                <a:cs typeface="+mn-cs"/>
              </a:rPr>
              <a:t> </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have a formal monitoring strategy that is adequately managed and communicated? Is this embedded?</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Is there</a:t>
            </a:r>
            <a:r>
              <a:rPr kumimoji="0" lang="en-US" b="0" i="0" u="none" strike="noStrike" kern="1200" cap="none" spc="0" normalizeH="0" noProof="0" dirty="0">
                <a:ln>
                  <a:noFill/>
                </a:ln>
                <a:solidFill>
                  <a:srgbClr val="000000"/>
                </a:solidFill>
                <a:effectLst/>
                <a:uLnTx/>
                <a:uFillTx/>
                <a:ea typeface="Roboto" panose="02000000000000000000" pitchFamily="2" charset="0"/>
                <a:cs typeface="+mn-cs"/>
              </a:rPr>
              <a:t> an appropriate amount </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of independent challenge built into management’s monitoring process?</a:t>
            </a: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On a cyclical basis,  are separate external audit engagements and/or special reviews of the internal controls conducted?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xmlns:am3d="http://schemas.microsoft.com/office/drawing/2017/model3d">
        <mc:Choice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nvGraphicFramePr>
            <p:xfrm>
              <a:off x="236510" y="937266"/>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Question mark">
                <a:extLst>
                  <a:ext uri="{FF2B5EF4-FFF2-40B4-BE49-F238E27FC236}">
                    <a16:creationId xmlns:a16="http://schemas.microsoft.com/office/drawing/2014/main" xmlns="" xmlns:am3d="http://schemas.microsoft.com/office/drawing/2017/model3d" id="{31AC1845-9A54-46E9-BD9D-ACA2F7FF4276}"/>
                  </a:ext>
                </a:extLst>
              </p:cNvPr>
              <p:cNvPicPr>
                <a:picLocks noGrp="1" noRot="1" noChangeAspect="1" noMove="1" noResize="1" noEditPoints="1" noAdjustHandles="1" noChangeArrowheads="1" noChangeShapeType="1" noCrop="1"/>
              </p:cNvPicPr>
              <p:nvPr/>
            </p:nvPicPr>
            <p:blipFill>
              <a:blip r:embed="rId8"/>
              <a:stretch>
                <a:fillRect/>
              </a:stretch>
            </p:blipFill>
            <p:spPr>
              <a:xfrm>
                <a:off x="236510" y="937266"/>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AF0196B0-257E-492F-A427-EAD683B6C2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3697EF4-0537-4515-84F9-98AD572FDFFC}"/>
              </a:ext>
            </a:extLst>
          </p:cNvPr>
          <p:cNvSpPr/>
          <p:nvPr/>
        </p:nvSpPr>
        <p:spPr>
          <a:xfrm>
            <a:off x="19929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4928EBFC-B670-407F-9666-84CB9907E15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020656941"/>
      </p:ext>
    </p:extLst>
  </p:cSld>
  <p:clrMapOvr>
    <a:masterClrMapping/>
  </p:clrMapOvr>
  <mc:AlternateContent xmlns:mc="http://schemas.openxmlformats.org/markup-compatibility/2006" xmlns:p14="http://schemas.microsoft.com/office/powerpoint/2010/main">
    <mc:Choice Requires="p14">
      <p:transition spd="slow" p14:dur="2000" advTm="39028"/>
    </mc:Choice>
    <mc:Fallback xmlns="">
      <p:transition spd="slow" advTm="3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5"/>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10197852" y="137521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540128" y="1482936"/>
            <a:ext cx="6641900" cy="1124345"/>
          </a:xfrm>
        </p:spPr>
        <p:txBody>
          <a:bodyPr/>
          <a:lstStyle/>
          <a:p>
            <a:r>
              <a:rPr lang="en-US" dirty="0"/>
              <a:t>Five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540362" y="2607282"/>
            <a:ext cx="6641626" cy="590155"/>
          </a:xfrm>
        </p:spPr>
        <p:txBody>
          <a:bodyPr>
            <a:normAutofit fontScale="92500" lnSpcReduction="20000"/>
          </a:bodyPr>
          <a:lstStyle/>
          <a:p>
            <a:r>
              <a:rPr lang="en-US" dirty="0"/>
              <a:t>Audit Committee Training on roles of the audit committee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710028" y="3376789"/>
            <a:ext cx="5472000" cy="2428351"/>
          </a:xfrm>
        </p:spPr>
        <p:txBody>
          <a:bodyPr>
            <a:normAutofit lnSpcReduction="10000"/>
          </a:bodyPr>
          <a:lstStyle/>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General Purpose and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External Auditor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Financial Reporting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Alleged Wrong-doing Function</a:t>
            </a:r>
          </a:p>
          <a:p>
            <a:pPr marL="548640" indent="-457200">
              <a:spcBef>
                <a:spcPts val="600"/>
              </a:spcBef>
              <a:spcAft>
                <a:spcPts val="600"/>
              </a:spcAft>
              <a:buFont typeface="Roboto" panose="02000000000000000000" pitchFamily="2" charset="0"/>
              <a:buChar char="›"/>
            </a:pPr>
            <a:r>
              <a:rPr lang="en-US" sz="2400" b="1" dirty="0">
                <a:ea typeface="Roboto" panose="02000000000000000000" pitchFamily="2" charset="0"/>
              </a:rPr>
              <a:t>Risks and Internal Control Function</a:t>
            </a:r>
          </a:p>
          <a:p>
            <a:pPr marL="548640" indent="-457200">
              <a:spcBef>
                <a:spcPts val="600"/>
              </a:spcBef>
              <a:spcAft>
                <a:spcPts val="600"/>
              </a:spcAft>
              <a:buFont typeface="Roboto" panose="02000000000000000000" pitchFamily="2" charset="0"/>
              <a:buChar char="›"/>
            </a:pPr>
            <a:endParaRPr lang="en-US" dirty="0">
              <a:latin typeface="Roboto" panose="02000000000000000000" pitchFamily="2" charset="0"/>
              <a:ea typeface="Roboto" panose="02000000000000000000" pitchFamily="2" charset="0"/>
            </a:endParaRPr>
          </a:p>
          <a:p>
            <a:pPr marL="91440" indent="0">
              <a:spcBef>
                <a:spcPts val="600"/>
              </a:spcBef>
              <a:spcAft>
                <a:spcPts val="600"/>
              </a:spcAft>
              <a:buNone/>
            </a:pPr>
            <a:endParaRPr lang="en-US" dirty="0">
              <a:latin typeface="Roboto" panose="02000000000000000000" pitchFamily="2" charset="0"/>
              <a:ea typeface="Roboto" panose="02000000000000000000" pitchFamily="2" charset="0"/>
            </a:endParaRPr>
          </a:p>
          <a:p>
            <a:pPr marL="0" indent="0">
              <a:buNone/>
            </a:pP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5" name="Audio 4">
            <a:hlinkClick r:id="" action="ppaction://media"/>
            <a:extLst>
              <a:ext uri="{FF2B5EF4-FFF2-40B4-BE49-F238E27FC236}">
                <a16:creationId xmlns:a16="http://schemas.microsoft.com/office/drawing/2014/main" id="{DF1C523C-D671-4801-87B4-16BD249A9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3A36A74-D04C-499C-8262-E9679D124070}"/>
              </a:ext>
            </a:extLst>
          </p:cNvPr>
          <p:cNvSpPr/>
          <p:nvPr/>
        </p:nvSpPr>
        <p:spPr>
          <a:xfrm>
            <a:off x="6330466" y="531210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F70918C6-4E3B-4B42-A494-2610A29DAEA4}"/>
              </a:ext>
            </a:extLst>
          </p:cNvPr>
          <p:cNvSpPr/>
          <p:nvPr/>
        </p:nvSpPr>
        <p:spPr>
          <a:xfrm>
            <a:off x="11023472" y="531210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6867"/>
    </mc:Choice>
    <mc:Fallback xmlns="">
      <p:transition spd="slow" advTm="1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514042" y="1883334"/>
            <a:ext cx="7027920" cy="225206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171717"/>
              </a:solidFill>
              <a:effectLst/>
              <a:uLnTx/>
              <a:uFillTx/>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19</a:t>
            </a:r>
          </a:p>
        </p:txBody>
      </p:sp>
      <p:graphicFrame>
        <p:nvGraphicFramePr>
          <p:cNvPr id="5" name="Object 4">
            <a:extLst>
              <a:ext uri="{FF2B5EF4-FFF2-40B4-BE49-F238E27FC236}">
                <a16:creationId xmlns:a16="http://schemas.microsoft.com/office/drawing/2014/main" id="{8A1188CB-8B75-455A-AE5B-116EB6655CCC}"/>
              </a:ext>
            </a:extLst>
          </p:cNvPr>
          <p:cNvGraphicFramePr>
            <a:graphicFrameLocks noChangeAspect="1"/>
          </p:cNvGraphicFramePr>
          <p:nvPr>
            <p:extLst>
              <p:ext uri="{D42A27DB-BD31-4B8C-83A1-F6EECF244321}">
                <p14:modId xmlns:p14="http://schemas.microsoft.com/office/powerpoint/2010/main" val="1553479697"/>
              </p:ext>
            </p:extLst>
          </p:nvPr>
        </p:nvGraphicFramePr>
        <p:xfrm>
          <a:off x="2843941" y="2166550"/>
          <a:ext cx="5490020" cy="4242288"/>
        </p:xfrm>
        <a:graphic>
          <a:graphicData uri="http://schemas.openxmlformats.org/presentationml/2006/ole">
            <mc:AlternateContent xmlns:mc="http://schemas.openxmlformats.org/markup-compatibility/2006">
              <mc:Choice xmlns:v="urn:schemas-microsoft-com:vml" Requires="v">
                <p:oleObj spid="_x0000_s2082" name="Acrobat Document" r:id="rId6" imgW="7543732" imgH="5829300" progId="Acrobat.Document.2015">
                  <p:embed/>
                </p:oleObj>
              </mc:Choice>
              <mc:Fallback>
                <p:oleObj name="Acrobat Document" r:id="rId6" imgW="7543732" imgH="5829300" progId="Acrobat.Document.2015">
                  <p:embed/>
                  <p:pic>
                    <p:nvPicPr>
                      <p:cNvPr id="4" name="Object 3">
                        <a:extLst>
                          <a:ext uri="{FF2B5EF4-FFF2-40B4-BE49-F238E27FC236}">
                            <a16:creationId xmlns:a16="http://schemas.microsoft.com/office/drawing/2014/main" id="{41C3245C-F374-4884-BDC6-F00E88AD78A3}"/>
                          </a:ext>
                        </a:extLst>
                      </p:cNvPr>
                      <p:cNvPicPr/>
                      <p:nvPr/>
                    </p:nvPicPr>
                    <p:blipFill>
                      <a:blip r:embed="rId7"/>
                      <a:stretch>
                        <a:fillRect/>
                      </a:stretch>
                    </p:blipFill>
                    <p:spPr>
                      <a:xfrm>
                        <a:off x="2843941" y="2166550"/>
                        <a:ext cx="5490020" cy="42422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03110B3C-65A2-4A84-8804-76667E981909}"/>
              </a:ext>
            </a:extLst>
          </p:cNvPr>
          <p:cNvSpPr/>
          <p:nvPr/>
        </p:nvSpPr>
        <p:spPr>
          <a:xfrm>
            <a:off x="3048000" y="762105"/>
            <a:ext cx="6096000" cy="1323439"/>
          </a:xfrm>
          <a:prstGeom prst="rect">
            <a:avLst/>
          </a:prstGeom>
        </p:spPr>
        <p:txBody>
          <a:bodyPr>
            <a:spAutoFit/>
          </a:bodyPr>
          <a:lstStyle/>
          <a:p>
            <a:r>
              <a:rPr lang="en-US" sz="4000" dirty="0"/>
              <a:t>Internal Control</a:t>
            </a:r>
            <a:br>
              <a:rPr lang="en-US" sz="4000" dirty="0"/>
            </a:br>
            <a:r>
              <a:rPr lang="en-US" sz="4000" dirty="0"/>
              <a:t>Letters</a:t>
            </a:r>
          </a:p>
        </p:txBody>
      </p:sp>
      <p:pic>
        <p:nvPicPr>
          <p:cNvPr id="6" name="Audio 5">
            <a:hlinkClick r:id="" action="ppaction://media"/>
            <a:extLst>
              <a:ext uri="{FF2B5EF4-FFF2-40B4-BE49-F238E27FC236}">
                <a16:creationId xmlns:a16="http://schemas.microsoft.com/office/drawing/2014/main" id="{54823F7A-AA6A-45DE-89C5-1BA52BE4AE1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C88E965A-A690-488E-8608-0218340922F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C5324F49-1B65-4E66-BE83-68FB57860EF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640759071"/>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859469" y="1454727"/>
            <a:ext cx="3863221" cy="2039760"/>
          </a:xfrm>
        </p:spPr>
        <p:txBody>
          <a:bodyPr/>
          <a:lstStyle/>
          <a:p>
            <a:r>
              <a:rPr lang="en-US" dirty="0"/>
              <a:t>Internal Control</a:t>
            </a:r>
            <a:br>
              <a:rPr lang="en-US" dirty="0"/>
            </a:br>
            <a:r>
              <a:rPr lang="en-US" dirty="0"/>
              <a:t>Letters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fontScale="55000" lnSpcReduction="20000"/>
          </a:bodyPr>
          <a:lstStyle/>
          <a:p>
            <a:pPr marL="91440" algn="l">
              <a:lnSpc>
                <a:spcPct val="150000"/>
              </a:lnSpc>
              <a:spcBef>
                <a:spcPts val="600"/>
              </a:spcBef>
              <a:spcAft>
                <a:spcPts val="600"/>
              </a:spcAft>
            </a:pPr>
            <a:r>
              <a:rPr lang="en-US" sz="2800" spc="20" dirty="0">
                <a:ea typeface="Roboto" panose="02000000000000000000" pitchFamily="2" charset="0"/>
              </a:rPr>
              <a:t>The purpose of the internal control letter is to communicate </a:t>
            </a:r>
            <a:r>
              <a:rPr lang="en-US" sz="2800" dirty="0"/>
              <a:t>noted deficiencies to the audit committee and management.</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2048" y="1885219"/>
            <a:ext cx="5626691"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1600" dirty="0">
                <a:solidFill>
                  <a:srgbClr val="000000"/>
                </a:solidFill>
              </a:rPr>
              <a:t>Auditors are required to obtain an understanding of internal controls to the </a:t>
            </a:r>
            <a:r>
              <a:rPr lang="en-US" sz="1600" u="sng" dirty="0">
                <a:solidFill>
                  <a:srgbClr val="000000"/>
                </a:solidFill>
              </a:rPr>
              <a:t>extent necessary </a:t>
            </a:r>
            <a:r>
              <a:rPr lang="en-US" sz="1600" dirty="0">
                <a:solidFill>
                  <a:srgbClr val="000000"/>
                </a:solidFill>
              </a:rPr>
              <a:t>to plan their audits.  </a:t>
            </a:r>
          </a:p>
          <a:p>
            <a:pPr marL="1371600" lvl="2" indent="-457200">
              <a:spcBef>
                <a:spcPts val="600"/>
              </a:spcBef>
              <a:spcAft>
                <a:spcPts val="600"/>
              </a:spcAft>
              <a:buFont typeface="Arial Black" panose="020B0A04020102020204" pitchFamily="34" charset="0"/>
              <a:buChar char="›"/>
            </a:pPr>
            <a:r>
              <a:rPr lang="en-US" sz="1600" spc="20" dirty="0">
                <a:solidFill>
                  <a:srgbClr val="000000"/>
                </a:solidFill>
                <a:ea typeface="Roboto" panose="02000000000000000000" pitchFamily="2" charset="0"/>
              </a:rPr>
              <a:t>During the audit, the auditor </a:t>
            </a:r>
            <a:r>
              <a:rPr lang="en-US" sz="1600" dirty="0">
                <a:solidFill>
                  <a:srgbClr val="000000"/>
                </a:solidFill>
              </a:rPr>
              <a:t>may become aware of matters related to internal controls that the auditor may consider a deficiency</a:t>
            </a:r>
            <a:endParaRPr lang="en-US" sz="1600" spc="20" dirty="0">
              <a:solidFill>
                <a:srgbClr val="000000"/>
              </a:solidFill>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endParaRPr lang="en-US" sz="1700" dirty="0">
              <a:ea typeface="Roboto" panose="02000000000000000000" pitchFamily="2" charset="0"/>
            </a:endParaRPr>
          </a:p>
          <a:p>
            <a:pPr marL="914400" lvl="2" indent="0">
              <a:spcBef>
                <a:spcPts val="600"/>
              </a:spcBef>
              <a:spcAft>
                <a:spcPts val="600"/>
              </a:spcAft>
              <a:buNone/>
            </a:pPr>
            <a:endParaRPr lang="en-US" sz="2400" dirty="0">
              <a:latin typeface="Lato"/>
            </a:endParaRPr>
          </a:p>
          <a:p>
            <a:pPr marL="914400" lvl="2" indent="0">
              <a:spcBef>
                <a:spcPts val="600"/>
              </a:spcBef>
              <a:spcAft>
                <a:spcPts val="600"/>
              </a:spcAft>
              <a:buNone/>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20</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846936" y="1304911"/>
            <a:ext cx="3323285" cy="2296390"/>
          </a:xfrm>
          <a:ln>
            <a:solidFill>
              <a:schemeClr val="accent1"/>
            </a:solidFill>
          </a:ln>
        </p:spPr>
      </p:pic>
      <p:pic>
        <p:nvPicPr>
          <p:cNvPr id="2" name="Audio 1">
            <a:hlinkClick r:id="" action="ppaction://media"/>
            <a:extLst>
              <a:ext uri="{FF2B5EF4-FFF2-40B4-BE49-F238E27FC236}">
                <a16:creationId xmlns:a16="http://schemas.microsoft.com/office/drawing/2014/main" id="{77F8FDBD-ADE1-4762-97CD-BA191445E1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AE07915-DB81-43B4-9F28-8FEEDE4AD42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F8F500F9-0355-40AD-BD6A-C452273D0152}"/>
              </a:ext>
            </a:extLst>
          </p:cNvPr>
          <p:cNvSpPr/>
          <p:nvPr/>
        </p:nvSpPr>
        <p:spPr>
          <a:xfrm>
            <a:off x="5548791"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305741245"/>
      </p:ext>
    </p:extLst>
  </p:cSld>
  <p:clrMapOvr>
    <a:masterClrMapping/>
  </p:clrMapOvr>
  <mc:AlternateContent xmlns:mc="http://schemas.openxmlformats.org/markup-compatibility/2006" xmlns:p14="http://schemas.microsoft.com/office/powerpoint/2010/main">
    <mc:Choice Requires="p14">
      <p:transition spd="slow" p14:dur="2000" advTm="25989"/>
    </mc:Choice>
    <mc:Fallback xmlns="">
      <p:transition spd="slow" advTm="2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21</a:t>
            </a:r>
          </a:p>
        </p:txBody>
      </p:sp>
      <p:sp>
        <p:nvSpPr>
          <p:cNvPr id="3" name="Rectangle 2"/>
          <p:cNvSpPr/>
          <p:nvPr/>
        </p:nvSpPr>
        <p:spPr>
          <a:xfrm>
            <a:off x="2639736" y="2161944"/>
            <a:ext cx="9008925" cy="4016484"/>
          </a:xfrm>
          <a:prstGeom prst="rect">
            <a:avLst/>
          </a:prstGeom>
        </p:spPr>
        <p:txBody>
          <a:bodyPr wrap="square">
            <a:spAutoFit/>
          </a:bodyPr>
          <a:lstStyle/>
          <a:p>
            <a:pPr marR="0" lvl="0" algn="l" defTabSz="457200" rtl="0" eaLnBrk="1" fontAlgn="auto" latinLnBrk="0" hangingPunct="1">
              <a:lnSpc>
                <a:spcPct val="100000"/>
              </a:lnSpc>
              <a:spcBef>
                <a:spcPts val="600"/>
              </a:spcBef>
              <a:spcAft>
                <a:spcPts val="600"/>
              </a:spcAft>
              <a:buClrTx/>
              <a:buSzTx/>
              <a:tabLst/>
              <a:defRPr/>
            </a:pPr>
            <a:r>
              <a:rPr kumimoji="0" lang="en-US" b="0" i="0" u="none" strike="noStrike" kern="1200" cap="none" spc="0" normalizeH="0" baseline="0" noProof="0" dirty="0">
                <a:ln>
                  <a:noFill/>
                </a:ln>
                <a:solidFill>
                  <a:srgbClr val="000000"/>
                </a:solidFill>
                <a:effectLst/>
                <a:uLnTx/>
                <a:uFillTx/>
                <a:ea typeface="+mn-ea"/>
                <a:cs typeface="+mn-cs"/>
              </a:rPr>
              <a:t>The management and internal control letters must at a minimum: </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identify any material weakness or significant deficiencies in internal controls noted during the audit;</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describe the severity of the deficiencies or absence including potential impact/risk;</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note any inefficiencies in administration observed;</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describe any instances or possible instances of non-compliance with statutes or regulations noted;</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outline any other irregularities that were detected;</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management’s responses; and</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management’s responses to any previous year’s concerns.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 name="TextBox 4">
            <a:extLst>
              <a:ext uri="{FF2B5EF4-FFF2-40B4-BE49-F238E27FC236}">
                <a16:creationId xmlns:a16="http://schemas.microsoft.com/office/drawing/2014/main" id="{332BB8A3-ABE7-4BC6-955D-D9C2F3C4BC2A}"/>
              </a:ext>
            </a:extLst>
          </p:cNvPr>
          <p:cNvSpPr txBox="1"/>
          <p:nvPr/>
        </p:nvSpPr>
        <p:spPr>
          <a:xfrm>
            <a:off x="2730815" y="679572"/>
            <a:ext cx="7528058" cy="1216359"/>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ea typeface="+mn-ea"/>
                <a:cs typeface="+mn-cs"/>
              </a:rPr>
              <a:t>Yes, the letter is required and there is a standard format.  This is based on the MGA and audit examination standards.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endParaRPr>
          </a:p>
        </p:txBody>
      </p:sp>
      <p:pic>
        <p:nvPicPr>
          <p:cNvPr id="4" name="Audio 3">
            <a:hlinkClick r:id="" action="ppaction://media"/>
            <a:extLst>
              <a:ext uri="{FF2B5EF4-FFF2-40B4-BE49-F238E27FC236}">
                <a16:creationId xmlns:a16="http://schemas.microsoft.com/office/drawing/2014/main" id="{8AA548E1-E04A-484D-9325-F1AA939EEA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F0248E5-C010-4096-87D7-53790BCF599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E0A0705E-82B8-40E4-A1AC-4D175E77CFA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28434234"/>
      </p:ext>
    </p:extLst>
  </p:cSld>
  <p:clrMapOvr>
    <a:masterClrMapping/>
  </p:clrMapOvr>
  <mc:AlternateContent xmlns:mc="http://schemas.openxmlformats.org/markup-compatibility/2006" xmlns:p14="http://schemas.microsoft.com/office/powerpoint/2010/main">
    <mc:Choice Requires="p14">
      <p:transition spd="slow" p14:dur="2000" advTm="47698"/>
    </mc:Choice>
    <mc:Fallback xmlns="">
      <p:transition spd="slow" advTm="4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7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751"/>
                            </p:stCondLst>
                            <p:childTnLst>
                              <p:par>
                                <p:cTn id="11" presetID="1" presetClass="entr" presetSubtype="0" fill="hold" grpId="0" nodeType="afterEffect">
                                  <p:stCondLst>
                                    <p:cond delay="9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64">
            <a:hlinkClick r:id="" action="ppaction://noaction"/>
          </p:cNvPr>
          <p:cNvSpPr/>
          <p:nvPr/>
        </p:nvSpPr>
        <p:spPr>
          <a:xfrm>
            <a:off x="0" y="-72231"/>
            <a:ext cx="2377440" cy="6858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4" name="Rectangle 3"/>
          <p:cNvSpPr/>
          <p:nvPr/>
        </p:nvSpPr>
        <p:spPr>
          <a:xfrm>
            <a:off x="3259354" y="959093"/>
            <a:ext cx="8020453" cy="53210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lvl="0" defTabSz="457200">
              <a:lnSpc>
                <a:spcPct val="114000"/>
              </a:lnSpc>
              <a:defRPr/>
            </a:pPr>
            <a:r>
              <a:rPr kumimoji="0" lang="en-US" b="0" i="0" u="none" strike="noStrike" kern="1200" cap="none" spc="0" normalizeH="0" baseline="0" noProof="0" dirty="0">
                <a:ln>
                  <a:noFill/>
                </a:ln>
                <a:solidFill>
                  <a:srgbClr val="000000"/>
                </a:solidFill>
                <a:effectLst/>
                <a:uLnTx/>
                <a:uFillTx/>
                <a:ea typeface="+mn-ea"/>
                <a:cs typeface="+mn-cs"/>
              </a:rPr>
              <a:t>The auditor will assess the deficiencies as </a:t>
            </a:r>
            <a:r>
              <a:rPr kumimoji="0" lang="en-US" b="1" i="0" u="none" strike="noStrike" kern="1200" cap="none" spc="0" normalizeH="0" baseline="0" noProof="0" dirty="0">
                <a:ln>
                  <a:noFill/>
                </a:ln>
                <a:solidFill>
                  <a:srgbClr val="000000"/>
                </a:solidFill>
                <a:effectLst/>
                <a:uLnTx/>
                <a:uFillTx/>
                <a:ea typeface="+mn-ea"/>
                <a:cs typeface="+mn-cs"/>
              </a:rPr>
              <a:t>material weaknesses</a:t>
            </a:r>
            <a:r>
              <a:rPr lang="en-US" dirty="0">
                <a:solidFill>
                  <a:srgbClr val="000000"/>
                </a:solidFill>
              </a:rPr>
              <a:t> or </a:t>
            </a:r>
            <a:r>
              <a:rPr lang="en-US" b="1" dirty="0">
                <a:solidFill>
                  <a:srgbClr val="000000"/>
                </a:solidFill>
              </a:rPr>
              <a:t>significant deficiencies.</a:t>
            </a:r>
            <a:endParaRPr kumimoji="0" lang="en-US"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mn-ea"/>
              <a:cs typeface="+mn-cs"/>
            </a:endParaRPr>
          </a:p>
          <a:p>
            <a:pPr marL="342900" indent="-342900" defTabSz="457200">
              <a:lnSpc>
                <a:spcPct val="114000"/>
              </a:lnSpc>
              <a:buFont typeface="Arial Black" panose="020B0A04020102020204" pitchFamily="34" charset="0"/>
              <a:buChar char="›"/>
              <a:defRPr/>
            </a:pPr>
            <a:r>
              <a:rPr lang="en-US" dirty="0">
                <a:solidFill>
                  <a:srgbClr val="000000"/>
                </a:solidFill>
              </a:rPr>
              <a:t>A </a:t>
            </a:r>
            <a:r>
              <a:rPr lang="en-US" b="1" dirty="0">
                <a:solidFill>
                  <a:srgbClr val="000000"/>
                </a:solidFill>
              </a:rPr>
              <a:t>material weakness </a:t>
            </a:r>
            <a:r>
              <a:rPr lang="en-US" dirty="0">
                <a:solidFill>
                  <a:srgbClr val="000000"/>
                </a:solidFill>
              </a:rPr>
              <a:t>is a deficiency or combination of deficiencies in internal control, whereby there is a reasonable possibility that a material misstatement of the entity’s financial statements will not be prevented or detected and corrected on a timely basis.</a:t>
            </a:r>
          </a:p>
          <a:p>
            <a:pPr defTabSz="457200">
              <a:lnSpc>
                <a:spcPct val="114000"/>
              </a:lnSpc>
              <a:defRPr/>
            </a:pPr>
            <a:endParaRPr lang="en-US" dirty="0">
              <a:solidFill>
                <a:srgbClr val="000000"/>
              </a:solidFill>
            </a:endParaRP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A </a:t>
            </a:r>
            <a:r>
              <a:rPr kumimoji="0" lang="en-US" b="1" i="0" u="none" strike="noStrike" kern="1200" cap="none" spc="0" normalizeH="0" baseline="0" noProof="0" dirty="0">
                <a:ln>
                  <a:noFill/>
                </a:ln>
                <a:solidFill>
                  <a:srgbClr val="000000"/>
                </a:solidFill>
                <a:effectLst/>
                <a:uLnTx/>
                <a:uFillTx/>
                <a:ea typeface="+mn-ea"/>
                <a:cs typeface="+mn-cs"/>
              </a:rPr>
              <a:t>significant deficiency </a:t>
            </a:r>
            <a:r>
              <a:rPr kumimoji="0" lang="en-US" b="0" i="0" u="none" strike="noStrike" kern="1200" cap="none" spc="0" normalizeH="0" baseline="0" noProof="0" dirty="0">
                <a:ln>
                  <a:noFill/>
                </a:ln>
                <a:solidFill>
                  <a:srgbClr val="000000"/>
                </a:solidFill>
                <a:effectLst/>
                <a:uLnTx/>
                <a:uFillTx/>
                <a:ea typeface="+mn-ea"/>
                <a:cs typeface="+mn-cs"/>
              </a:rPr>
              <a:t>is a deficiency</a:t>
            </a:r>
            <a:r>
              <a:rPr lang="en-US" dirty="0">
                <a:solidFill>
                  <a:srgbClr val="000000"/>
                </a:solidFill>
              </a:rPr>
              <a:t> </a:t>
            </a:r>
            <a:r>
              <a:rPr kumimoji="0" lang="en-US" b="0" i="0" u="none" strike="noStrike" kern="1200" cap="none" spc="0" normalizeH="0" baseline="0" noProof="0" dirty="0">
                <a:ln>
                  <a:noFill/>
                </a:ln>
                <a:solidFill>
                  <a:srgbClr val="000000"/>
                </a:solidFill>
                <a:effectLst/>
                <a:uLnTx/>
                <a:uFillTx/>
                <a:ea typeface="+mn-ea"/>
                <a:cs typeface="+mn-cs"/>
              </a:rPr>
              <a:t>or a combination of deficiencies in internal control that is less severe than a material weakness, yet important enough to merit attention by management and the audit </a:t>
            </a:r>
            <a:r>
              <a:rPr lang="en-US" dirty="0">
                <a:solidFill>
                  <a:srgbClr val="000000"/>
                </a:solidFill>
              </a:rPr>
              <a:t>c</a:t>
            </a:r>
            <a:r>
              <a:rPr kumimoji="0" lang="en-US" b="0" i="0" u="none" strike="noStrike" kern="1200" cap="none" spc="0" normalizeH="0" baseline="0" noProof="0" dirty="0" err="1">
                <a:ln>
                  <a:noFill/>
                </a:ln>
                <a:solidFill>
                  <a:srgbClr val="000000"/>
                </a:solidFill>
                <a:effectLst/>
                <a:uLnTx/>
                <a:uFillTx/>
                <a:ea typeface="+mn-ea"/>
                <a:cs typeface="+mn-cs"/>
              </a:rPr>
              <a:t>ommittee</a:t>
            </a:r>
            <a:r>
              <a:rPr kumimoji="0" lang="en-US" b="0" i="0" u="none" strike="noStrike" kern="1200" cap="none" spc="0" normalizeH="0" baseline="0" noProof="0" dirty="0">
                <a:ln>
                  <a:noFill/>
                </a:ln>
                <a:solidFill>
                  <a:srgbClr val="000000"/>
                </a:solidFill>
                <a:effectLst/>
                <a:uLnTx/>
                <a:uFillTx/>
                <a:ea typeface="+mn-ea"/>
                <a:cs typeface="+mn-cs"/>
              </a:rPr>
              <a:t>.</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mn-ea"/>
              <a:cs typeface="+mn-cs"/>
            </a:endParaRPr>
          </a:p>
          <a:p>
            <a:pPr marL="548640" marR="0" lvl="1" indent="0" algn="l" defTabSz="457200" rtl="0" eaLnBrk="1" fontAlgn="auto" latinLnBrk="0" hangingPunct="1">
              <a:lnSpc>
                <a:spcPct val="150000"/>
              </a:lnSpc>
              <a:spcBef>
                <a:spcPts val="600"/>
              </a:spcBef>
              <a:spcAft>
                <a:spcPts val="600"/>
              </a:spcAft>
              <a:buClrTx/>
              <a:buSzTx/>
              <a:buFontTx/>
              <a:buNone/>
              <a:tabLst/>
              <a:defRPr/>
            </a:pPr>
            <a:endParaRPr kumimoji="0" lang="en-US" sz="1800" b="0" i="0" u="none" strike="noStrike" kern="1200" cap="none" spc="2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 name="Slide Number Placeholder 1">
            <a:extLst>
              <a:ext uri="{FF2B5EF4-FFF2-40B4-BE49-F238E27FC236}">
                <a16:creationId xmlns:a16="http://schemas.microsoft.com/office/drawing/2014/main" id="{F4E78A6A-60D4-49C0-84FF-991BDBBD530D}"/>
              </a:ext>
            </a:extLst>
          </p:cNvPr>
          <p:cNvSpPr txBox="1">
            <a:spLocks/>
          </p:cNvSpPr>
          <p:nvPr/>
        </p:nvSpPr>
        <p:spPr>
          <a:xfrm>
            <a:off x="10771639" y="20402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22</a:t>
            </a:r>
          </a:p>
        </p:txBody>
      </p:sp>
      <p:pic>
        <p:nvPicPr>
          <p:cNvPr id="7" name="Audio 6">
            <a:hlinkClick r:id="" action="ppaction://media"/>
            <a:extLst>
              <a:ext uri="{FF2B5EF4-FFF2-40B4-BE49-F238E27FC236}">
                <a16:creationId xmlns:a16="http://schemas.microsoft.com/office/drawing/2014/main" id="{15C3894D-8DBD-4C5A-B547-0863CEE2F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0D7A3A49-389C-4EBD-BE0D-70B9A5E401B2}"/>
              </a:ext>
            </a:extLst>
          </p:cNvPr>
          <p:cNvSpPr/>
          <p:nvPr/>
        </p:nvSpPr>
        <p:spPr>
          <a:xfrm>
            <a:off x="2543905"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71BFEE19-C6D2-4401-B3B4-B9B22889DBD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992762910"/>
      </p:ext>
    </p:extLst>
  </p:cSld>
  <p:clrMapOvr>
    <a:masterClrMapping/>
  </p:clrMapOvr>
  <p:transition spd="med" advTm="357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1C3245C-F374-4884-BDC6-F00E88AD78A3}"/>
              </a:ext>
            </a:extLst>
          </p:cNvPr>
          <p:cNvGraphicFramePr>
            <a:graphicFrameLocks noChangeAspect="1"/>
          </p:cNvGraphicFramePr>
          <p:nvPr/>
        </p:nvGraphicFramePr>
        <p:xfrm>
          <a:off x="665284" y="1140832"/>
          <a:ext cx="5490020" cy="4242288"/>
        </p:xfrm>
        <a:graphic>
          <a:graphicData uri="http://schemas.openxmlformats.org/presentationml/2006/ole">
            <mc:AlternateContent xmlns:mc="http://schemas.openxmlformats.org/markup-compatibility/2006">
              <mc:Choice xmlns:v="urn:schemas-microsoft-com:vml" Requires="v">
                <p:oleObj spid="_x0000_s1078" name="Acrobat Document" r:id="rId7" imgW="7543732" imgH="5829300" progId="Acrobat.Document.2015">
                  <p:embed/>
                </p:oleObj>
              </mc:Choice>
              <mc:Fallback>
                <p:oleObj name="Acrobat Document" r:id="rId7" imgW="7543732" imgH="5829300" progId="Acrobat.Document.2015">
                  <p:embed/>
                  <p:pic>
                    <p:nvPicPr>
                      <p:cNvPr id="4" name="Object 3">
                        <a:extLst>
                          <a:ext uri="{FF2B5EF4-FFF2-40B4-BE49-F238E27FC236}">
                            <a16:creationId xmlns:a16="http://schemas.microsoft.com/office/drawing/2014/main" id="{41C3245C-F374-4884-BDC6-F00E88AD78A3}"/>
                          </a:ext>
                        </a:extLst>
                      </p:cNvPr>
                      <p:cNvPicPr/>
                      <p:nvPr/>
                    </p:nvPicPr>
                    <p:blipFill>
                      <a:blip r:embed="rId8"/>
                      <a:stretch>
                        <a:fillRect/>
                      </a:stretch>
                    </p:blipFill>
                    <p:spPr>
                      <a:xfrm>
                        <a:off x="665284" y="1140832"/>
                        <a:ext cx="5490020" cy="42422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74B7586-2055-4A8A-AFEA-B78F6189417D}"/>
              </a:ext>
            </a:extLst>
          </p:cNvPr>
          <p:cNvSpPr txBox="1"/>
          <p:nvPr/>
        </p:nvSpPr>
        <p:spPr>
          <a:xfrm>
            <a:off x="5518641" y="1833653"/>
            <a:ext cx="6008075" cy="4075988"/>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panose="020F0502020204030203"/>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ea typeface="+mn-ea"/>
                <a:cs typeface="+mn-cs"/>
              </a:rPr>
              <a:t>The letter provides the Committee with valuable information on internal controls and management’s response to the concerns noted.</a:t>
            </a: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panose="020F0502020204030203"/>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endParaRPr>
          </a:p>
        </p:txBody>
      </p:sp>
      <p:sp>
        <p:nvSpPr>
          <p:cNvPr id="5" name="Slide Number Placeholder 1">
            <a:extLst>
              <a:ext uri="{FF2B5EF4-FFF2-40B4-BE49-F238E27FC236}">
                <a16:creationId xmlns:a16="http://schemas.microsoft.com/office/drawing/2014/main" id="{E7E490AD-DE3F-4B60-BAA6-DC1A8E2A742D}"/>
              </a:ext>
            </a:extLst>
          </p:cNvPr>
          <p:cNvSpPr txBox="1">
            <a:spLocks/>
          </p:cNvSpPr>
          <p:nvPr/>
        </p:nvSpPr>
        <p:spPr>
          <a:xfrm>
            <a:off x="10771639" y="273743"/>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23</a:t>
            </a:r>
          </a:p>
        </p:txBody>
      </p:sp>
      <p:pic>
        <p:nvPicPr>
          <p:cNvPr id="7" name="Audio 6">
            <a:hlinkClick r:id="" action="ppaction://media"/>
            <a:extLst>
              <a:ext uri="{FF2B5EF4-FFF2-40B4-BE49-F238E27FC236}">
                <a16:creationId xmlns:a16="http://schemas.microsoft.com/office/drawing/2014/main" id="{EB1C30B5-147B-442D-ACAE-D49FDFA4B66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72E20F1-88E6-4C46-8C32-39841F7233FF}"/>
              </a:ext>
            </a:extLst>
          </p:cNvPr>
          <p:cNvSpPr/>
          <p:nvPr/>
        </p:nvSpPr>
        <p:spPr>
          <a:xfrm>
            <a:off x="140679" y="544106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775C3F3-FA1C-4516-B53A-AC2DAE798B07}"/>
              </a:ext>
            </a:extLst>
          </p:cNvPr>
          <p:cNvSpPr/>
          <p:nvPr/>
        </p:nvSpPr>
        <p:spPr>
          <a:xfrm>
            <a:off x="4446822" y="544106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2"/>
    </p:custDataLst>
    <p:extLst>
      <p:ext uri="{BB962C8B-B14F-4D97-AF65-F5344CB8AC3E}">
        <p14:creationId xmlns:p14="http://schemas.microsoft.com/office/powerpoint/2010/main" val="3880523714"/>
      </p:ext>
    </p:extLst>
  </p:cSld>
  <p:clrMapOvr>
    <a:masterClrMapping/>
  </p:clrMapOvr>
  <p:transition spd="med" advTm="7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2111B-8D0C-42D6-BB38-46788844ECBA}"/>
              </a:ext>
            </a:extLst>
          </p:cNvPr>
          <p:cNvSpPr txBox="1"/>
          <p:nvPr/>
        </p:nvSpPr>
        <p:spPr>
          <a:xfrm>
            <a:off x="4595501" y="2259449"/>
            <a:ext cx="4654084" cy="2339102"/>
          </a:xfrm>
          <a:prstGeom prst="rect">
            <a:avLst/>
          </a:prstGeom>
          <a:noFill/>
        </p:spPr>
        <p:txBody>
          <a:bodyPr wrap="square" rtlCol="0">
            <a:spAutoFit/>
          </a:bodyPr>
          <a:lstStyle/>
          <a:p>
            <a:r>
              <a:rPr lang="en-US" sz="3200" dirty="0">
                <a:latin typeface="Lato" panose="020F0502020204030203"/>
              </a:rPr>
              <a:t>So you Received an Internal Control Letter. </a:t>
            </a:r>
          </a:p>
          <a:p>
            <a:endParaRPr lang="en-US" sz="3200" dirty="0">
              <a:latin typeface="Lato" panose="020F0502020204030203"/>
            </a:endParaRPr>
          </a:p>
          <a:p>
            <a:r>
              <a:rPr lang="en-US" sz="3200" dirty="0">
                <a:latin typeface="Lato" panose="020F0502020204030203"/>
              </a:rPr>
              <a:t>Now what?</a:t>
            </a:r>
          </a:p>
          <a:p>
            <a:endParaRPr lang="en-US" dirty="0"/>
          </a:p>
        </p:txBody>
      </p:sp>
      <p:sp>
        <p:nvSpPr>
          <p:cNvPr id="86" name="Slide Number Placeholder 1">
            <a:extLst>
              <a:ext uri="{FF2B5EF4-FFF2-40B4-BE49-F238E27FC236}">
                <a16:creationId xmlns:a16="http://schemas.microsoft.com/office/drawing/2014/main" id="{DEAF24D8-5924-49D7-BC43-DC9174C9170F}"/>
              </a:ext>
            </a:extLst>
          </p:cNvPr>
          <p:cNvSpPr txBox="1">
            <a:spLocks/>
          </p:cNvSpPr>
          <p:nvPr/>
        </p:nvSpPr>
        <p:spPr>
          <a:xfrm>
            <a:off x="10771639" y="26599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US" sz="2800" dirty="0">
                <a:solidFill>
                  <a:srgbClr val="FFFFFF"/>
                </a:solidFill>
                <a:latin typeface="Century Gothic" panose="020B0502020202020204"/>
              </a:rPr>
              <a:t>24</a:t>
            </a:r>
          </a:p>
        </p:txBody>
      </p:sp>
      <p:pic>
        <p:nvPicPr>
          <p:cNvPr id="88" name="Audio 87">
            <a:hlinkClick r:id="" action="ppaction://media"/>
            <a:extLst>
              <a:ext uri="{FF2B5EF4-FFF2-40B4-BE49-F238E27FC236}">
                <a16:creationId xmlns:a16="http://schemas.microsoft.com/office/drawing/2014/main" id="{E44AF3A3-F125-4E0A-98F0-682175C7A3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9" name="Picture 88" descr="A person sitting at a table using a computer&#10;&#10;Description automatically generated">
            <a:extLst>
              <a:ext uri="{FF2B5EF4-FFF2-40B4-BE49-F238E27FC236}">
                <a16:creationId xmlns:a16="http://schemas.microsoft.com/office/drawing/2014/main" id="{A582ACFE-9BD7-4EFA-B6A4-D01BF9D26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47422"/>
            <a:ext cx="4484535" cy="4918323"/>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DC8383B-E9BA-4606-9CB7-50BF4B160B06}"/>
              </a:ext>
            </a:extLst>
          </p:cNvPr>
          <p:cNvSpPr/>
          <p:nvPr/>
        </p:nvSpPr>
        <p:spPr>
          <a:xfrm>
            <a:off x="4583730" y="5464507"/>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352BB53A-1743-4FDF-9167-55BD40AD2211}"/>
              </a:ext>
            </a:extLst>
          </p:cNvPr>
          <p:cNvSpPr/>
          <p:nvPr/>
        </p:nvSpPr>
        <p:spPr>
          <a:xfrm>
            <a:off x="9944954" y="5464507"/>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828659238"/>
      </p:ext>
    </p:extLst>
  </p:cSld>
  <p:clrMapOvr>
    <a:masterClrMapping/>
  </p:clrMapOvr>
  <p:transition spd="med" advTm="42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85773" y="667503"/>
            <a:ext cx="8020453" cy="53480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When a concern is note, the Committee should understand:</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reason or cause </a:t>
            </a:r>
            <a:r>
              <a:rPr lang="en-US" dirty="0">
                <a:solidFill>
                  <a:srgbClr val="000000"/>
                </a:solidFill>
              </a:rPr>
              <a:t>for</a:t>
            </a:r>
            <a:r>
              <a:rPr kumimoji="0" lang="en-US" b="0" i="0" u="none" strike="noStrike" kern="1200" cap="none" spc="0" normalizeH="0" baseline="0" noProof="0" dirty="0">
                <a:ln>
                  <a:noFill/>
                </a:ln>
                <a:solidFill>
                  <a:srgbClr val="000000"/>
                </a:solidFill>
                <a:effectLst/>
                <a:uLnTx/>
                <a:uFillTx/>
                <a:ea typeface="+mn-ea"/>
                <a:cs typeface="+mn-cs"/>
              </a:rPr>
              <a:t> the concern;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impact or potential impact of the concern;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h</a:t>
            </a:r>
            <a:r>
              <a:rPr kumimoji="0" lang="en-US" b="0" i="0" u="none" strike="noStrike" kern="1200" cap="none" spc="0" normalizeH="0" baseline="0" noProof="0" dirty="0">
                <a:ln>
                  <a:noFill/>
                </a:ln>
                <a:solidFill>
                  <a:srgbClr val="000000"/>
                </a:solidFill>
                <a:effectLst/>
                <a:uLnTx/>
                <a:uFillTx/>
                <a:ea typeface="+mn-ea"/>
                <a:cs typeface="+mn-cs"/>
              </a:rPr>
              <a:t>ow long this has been a concern (was this a concern in prior reports?);</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w</a:t>
            </a:r>
            <a:r>
              <a:rPr kumimoji="0" lang="en-US" b="0" i="0" u="none" strike="noStrike" kern="1200" cap="none" spc="0" normalizeH="0" baseline="0" noProof="0" dirty="0">
                <a:ln>
                  <a:noFill/>
                </a:ln>
                <a:solidFill>
                  <a:srgbClr val="000000"/>
                </a:solidFill>
                <a:effectLst/>
                <a:uLnTx/>
                <a:uFillTx/>
                <a:ea typeface="+mn-ea"/>
                <a:cs typeface="+mn-cs"/>
              </a:rPr>
              <a:t>hat the auditor’s opinion on how to address the concern;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h</a:t>
            </a:r>
            <a:r>
              <a:rPr kumimoji="0" lang="en-US" b="0" i="0" u="none" strike="noStrike" kern="1200" cap="none" spc="0" normalizeH="0" baseline="0" noProof="0" dirty="0">
                <a:ln>
                  <a:noFill/>
                </a:ln>
                <a:solidFill>
                  <a:srgbClr val="000000"/>
                </a:solidFill>
                <a:effectLst/>
                <a:uLnTx/>
                <a:uFillTx/>
                <a:ea typeface="+mn-ea"/>
                <a:cs typeface="+mn-cs"/>
              </a:rPr>
              <a:t>ow management </a:t>
            </a:r>
            <a:r>
              <a:rPr lang="en-US" dirty="0">
                <a:solidFill>
                  <a:srgbClr val="000000"/>
                </a:solidFill>
              </a:rPr>
              <a:t>is </a:t>
            </a:r>
            <a:r>
              <a:rPr kumimoji="0" lang="en-US" b="0" i="0" u="none" strike="noStrike" kern="1200" cap="none" spc="0" normalizeH="0" baseline="0" noProof="0" dirty="0">
                <a:ln>
                  <a:noFill/>
                </a:ln>
                <a:solidFill>
                  <a:srgbClr val="000000"/>
                </a:solidFill>
                <a:effectLst/>
                <a:uLnTx/>
                <a:uFillTx/>
                <a:ea typeface="+mn-ea"/>
                <a:cs typeface="+mn-cs"/>
              </a:rPr>
              <a:t>addressing the concern;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H</a:t>
            </a:r>
            <a:r>
              <a:rPr kumimoji="0" lang="en-US" b="0" i="0" u="none" strike="noStrike" kern="1200" cap="none" spc="0" normalizeH="0" baseline="0" noProof="0" dirty="0">
                <a:ln>
                  <a:noFill/>
                </a:ln>
                <a:solidFill>
                  <a:srgbClr val="000000"/>
                </a:solidFill>
                <a:effectLst/>
                <a:uLnTx/>
                <a:uFillTx/>
                <a:ea typeface="+mn-ea"/>
                <a:cs typeface="+mn-cs"/>
              </a:rPr>
              <a:t>ow you will know that the response is effective;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if</a:t>
            </a:r>
            <a:r>
              <a:rPr kumimoji="0" lang="en-US" b="0" i="0" u="none" strike="noStrike" kern="1200" cap="none" spc="0" normalizeH="0" baseline="0" noProof="0" dirty="0">
                <a:ln>
                  <a:noFill/>
                </a:ln>
                <a:solidFill>
                  <a:srgbClr val="000000"/>
                </a:solidFill>
                <a:effectLst/>
                <a:uLnTx/>
                <a:uFillTx/>
                <a:ea typeface="+mn-ea"/>
                <a:cs typeface="+mn-cs"/>
              </a:rPr>
              <a:t> this is an indication that the ongoing monitoring of risks and internal controls is inadequate.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0"/>
              </a:spcBef>
              <a:spcAft>
                <a:spcPts val="0"/>
              </a:spcAft>
              <a:buClrTx/>
              <a:buSzTx/>
              <a:buFontTx/>
              <a:buNone/>
              <a:tabLst/>
              <a:defRPr/>
            </a:pPr>
            <a:endParaRPr kumimoji="0" lang="en-US" sz="1800" b="0" i="0" u="none" strike="noStrike" kern="1200" cap="none" spc="2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 name="Slide Number Placeholder 1">
            <a:extLst>
              <a:ext uri="{FF2B5EF4-FFF2-40B4-BE49-F238E27FC236}">
                <a16:creationId xmlns:a16="http://schemas.microsoft.com/office/drawing/2014/main" id="{F4E78A6A-60D4-49C0-84FF-991BDBBD530D}"/>
              </a:ext>
            </a:extLst>
          </p:cNvPr>
          <p:cNvSpPr txBox="1">
            <a:spLocks/>
          </p:cNvSpPr>
          <p:nvPr/>
        </p:nvSpPr>
        <p:spPr>
          <a:xfrm>
            <a:off x="10771639" y="20402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25</a:t>
            </a:r>
          </a:p>
        </p:txBody>
      </p:sp>
      <p:pic>
        <p:nvPicPr>
          <p:cNvPr id="5" name="Audio 4">
            <a:hlinkClick r:id="" action="ppaction://media"/>
            <a:extLst>
              <a:ext uri="{FF2B5EF4-FFF2-40B4-BE49-F238E27FC236}">
                <a16:creationId xmlns:a16="http://schemas.microsoft.com/office/drawing/2014/main" id="{DC4EE880-4B52-4E2F-83B9-C1D3F84DF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E77D24CC-E694-4815-B14B-EFA313D16DA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0764AF9B-9F86-44E2-AC2F-8852D68FD915}"/>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932929477"/>
      </p:ext>
    </p:extLst>
  </p:cSld>
  <p:clrMapOvr>
    <a:masterClrMapping/>
  </p:clrMapOvr>
  <p:transition spd="med" advTm="287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 action="ppaction://noaction"/>
          </p:cNvPr>
          <p:cNvSpPr/>
          <p:nvPr/>
        </p:nvSpPr>
        <p:spPr>
          <a:xfrm>
            <a:off x="-65678" y="0"/>
            <a:ext cx="2501496" cy="6858000"/>
          </a:xfrm>
          <a:prstGeom prst="rect">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What happens if there is a disagreement between the auditor and management?</a:t>
            </a:r>
          </a:p>
        </p:txBody>
      </p:sp>
      <p:sp>
        <p:nvSpPr>
          <p:cNvPr id="92" name="Rectangle 91">
            <a:extLst>
              <a:ext uri="{FF2B5EF4-FFF2-40B4-BE49-F238E27FC236}">
                <a16:creationId xmlns:a16="http://schemas.microsoft.com/office/drawing/2014/main" id="{8CA4F2D4-F2C8-4E09-AF12-7BFB6D19BE46}"/>
              </a:ext>
            </a:extLst>
          </p:cNvPr>
          <p:cNvSpPr/>
          <p:nvPr/>
        </p:nvSpPr>
        <p:spPr>
          <a:xfrm>
            <a:off x="3006769" y="2036418"/>
            <a:ext cx="7353781" cy="2267159"/>
          </a:xfrm>
          <a:prstGeom prst="rect">
            <a:avLst/>
          </a:prstGeom>
        </p:spPr>
        <p:txBody>
          <a:bodyPr wrap="square">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en-US" dirty="0">
                <a:solidFill>
                  <a:srgbClr val="000000"/>
                </a:solidFill>
              </a:rPr>
              <a:t>An </a:t>
            </a:r>
            <a:r>
              <a:rPr kumimoji="0" lang="en-US" b="0" i="0" u="none" strike="noStrike" kern="1200" cap="none" spc="0" normalizeH="0" baseline="0" noProof="0" dirty="0">
                <a:ln>
                  <a:noFill/>
                </a:ln>
                <a:solidFill>
                  <a:srgbClr val="000000"/>
                </a:solidFill>
                <a:effectLst/>
                <a:uLnTx/>
                <a:uFillTx/>
                <a:ea typeface="+mn-ea"/>
                <a:cs typeface="+mn-cs"/>
              </a:rPr>
              <a:t>audit </a:t>
            </a:r>
            <a:r>
              <a:rPr lang="en-US" dirty="0">
                <a:solidFill>
                  <a:srgbClr val="000000"/>
                </a:solidFill>
              </a:rPr>
              <a:t>c</a:t>
            </a:r>
            <a:r>
              <a:rPr kumimoji="0" lang="en-US" b="0" i="0" u="none" strike="noStrike" kern="1200" cap="none" spc="0" normalizeH="0" baseline="0" noProof="0" dirty="0" err="1">
                <a:ln>
                  <a:noFill/>
                </a:ln>
                <a:solidFill>
                  <a:srgbClr val="000000"/>
                </a:solidFill>
                <a:effectLst/>
                <a:uLnTx/>
                <a:uFillTx/>
                <a:ea typeface="+mn-ea"/>
                <a:cs typeface="+mn-cs"/>
              </a:rPr>
              <a:t>ommittee</a:t>
            </a:r>
            <a:r>
              <a:rPr kumimoji="0" lang="en-US" b="0" i="0" u="none" strike="noStrike" kern="1200" cap="none" spc="0" normalizeH="0" baseline="0" noProof="0" dirty="0">
                <a:ln>
                  <a:noFill/>
                </a:ln>
                <a:solidFill>
                  <a:srgbClr val="000000"/>
                </a:solidFill>
                <a:effectLst/>
                <a:uLnTx/>
                <a:uFillTx/>
                <a:ea typeface="+mn-ea"/>
                <a:cs typeface="+mn-cs"/>
              </a:rPr>
              <a:t> needs to understand the auditor’s issues, its impact and recommendations.  </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The Committee also needs to understand management’s challenges and concerns.</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The key objective is to eliminate or mitigate risks to a level that the municipality considers acceptable.</a:t>
            </a:r>
          </a:p>
        </p:txBody>
      </p:sp>
      <p:sp>
        <p:nvSpPr>
          <p:cNvPr id="93" name="Slide Number Placeholder 1">
            <a:extLst>
              <a:ext uri="{FF2B5EF4-FFF2-40B4-BE49-F238E27FC236}">
                <a16:creationId xmlns:a16="http://schemas.microsoft.com/office/drawing/2014/main" id="{1F3E4F97-709B-49E6-B114-3AF04C0CAD67}"/>
              </a:ext>
            </a:extLst>
          </p:cNvPr>
          <p:cNvSpPr txBox="1">
            <a:spLocks/>
          </p:cNvSpPr>
          <p:nvPr/>
        </p:nvSpPr>
        <p:spPr>
          <a:xfrm>
            <a:off x="10716751" y="218238"/>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26</a:t>
            </a:r>
          </a:p>
        </p:txBody>
      </p:sp>
      <p:pic>
        <p:nvPicPr>
          <p:cNvPr id="2" name="Audio 1">
            <a:hlinkClick r:id="" action="ppaction://media"/>
            <a:extLst>
              <a:ext uri="{FF2B5EF4-FFF2-40B4-BE49-F238E27FC236}">
                <a16:creationId xmlns:a16="http://schemas.microsoft.com/office/drawing/2014/main" id="{3D545B4A-9FE0-4C63-BB34-7B53CE440AC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DF16C95-638D-4704-890B-7DF37179E3C0}"/>
              </a:ext>
            </a:extLst>
          </p:cNvPr>
          <p:cNvSpPr/>
          <p:nvPr/>
        </p:nvSpPr>
        <p:spPr>
          <a:xfrm>
            <a:off x="2579073"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F249F675-9C60-43F9-B6AD-053762A6F10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159129336"/>
      </p:ext>
    </p:extLst>
  </p:cSld>
  <p:clrMapOvr>
    <a:masterClrMapping/>
  </p:clrMapOvr>
  <p:transition spd="med" advTm="233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500"/>
                                  </p:stCondLst>
                                  <p:childTnLst>
                                    <p:set>
                                      <p:cBhvr>
                                        <p:cTn id="9" dur="1" fill="hold">
                                          <p:stCondLst>
                                            <p:cond delay="0"/>
                                          </p:stCondLst>
                                        </p:cTn>
                                        <p:tgtEl>
                                          <p:spTgt spid="92">
                                            <p:txEl>
                                              <p:pRg st="0" end="0"/>
                                            </p:txEl>
                                          </p:spTgt>
                                        </p:tgtEl>
                                        <p:attrNameLst>
                                          <p:attrName>style.visibility</p:attrName>
                                        </p:attrNameLst>
                                      </p:cBhvr>
                                      <p:to>
                                        <p:strVal val="visible"/>
                                      </p:to>
                                    </p:set>
                                  </p:childTnLst>
                                </p:cTn>
                              </p:par>
                            </p:childTnLst>
                          </p:cTn>
                        </p:par>
                        <p:par>
                          <p:cTn id="10" fill="hold">
                            <p:stCondLst>
                              <p:cond delay="5501"/>
                            </p:stCondLst>
                            <p:childTnLst>
                              <p:par>
                                <p:cTn id="11" presetID="1" presetClass="entr" presetSubtype="0" fill="hold" nodeType="afterEffect">
                                  <p:stCondLst>
                                    <p:cond delay="5000"/>
                                  </p:stCondLst>
                                  <p:childTnLst>
                                    <p:set>
                                      <p:cBhvr>
                                        <p:cTn id="12" dur="1" fill="hold">
                                          <p:stCondLst>
                                            <p:cond delay="0"/>
                                          </p:stCondLst>
                                        </p:cTn>
                                        <p:tgtEl>
                                          <p:spTgt spid="92">
                                            <p:txEl>
                                              <p:pRg st="1" end="1"/>
                                            </p:txEl>
                                          </p:spTgt>
                                        </p:tgtEl>
                                        <p:attrNameLst>
                                          <p:attrName>style.visibility</p:attrName>
                                        </p:attrNameLst>
                                      </p:cBhvr>
                                      <p:to>
                                        <p:strVal val="visible"/>
                                      </p:to>
                                    </p:set>
                                  </p:childTnLst>
                                </p:cTn>
                              </p:par>
                            </p:childTnLst>
                          </p:cTn>
                        </p:par>
                        <p:par>
                          <p:cTn id="13" fill="hold">
                            <p:stCondLst>
                              <p:cond delay="10501"/>
                            </p:stCondLst>
                            <p:childTnLst>
                              <p:par>
                                <p:cTn id="14" presetID="1" presetClass="entr" presetSubtype="0" fill="hold" nodeType="afterEffect">
                                  <p:stCondLst>
                                    <p:cond delay="4000"/>
                                  </p:stCondLst>
                                  <p:childTnLst>
                                    <p:set>
                                      <p:cBhvr>
                                        <p:cTn id="15"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1754368"/>
            <a:ext cx="4444800" cy="3349263"/>
          </a:xfrm>
        </p:spPr>
        <p:txBody>
          <a:bodyPr>
            <a:normAutofit/>
          </a:bodyPr>
          <a:lstStyle/>
          <a:p>
            <a:pPr marL="0" indent="0">
              <a:buNone/>
            </a:pPr>
            <a:endParaRPr lang="en-US" noProof="1"/>
          </a:p>
          <a:p>
            <a:pPr lvl="1"/>
            <a:r>
              <a:rPr lang="en-US" sz="3600" dirty="0"/>
              <a:t>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The Quiz</a:t>
            </a:r>
          </a:p>
        </p:txBody>
      </p:sp>
      <p:pic>
        <p:nvPicPr>
          <p:cNvPr id="2" name="Audio 1">
            <a:hlinkClick r:id="" action="ppaction://media"/>
            <a:extLst>
              <a:ext uri="{FF2B5EF4-FFF2-40B4-BE49-F238E27FC236}">
                <a16:creationId xmlns:a16="http://schemas.microsoft.com/office/drawing/2014/main" id="{77ECBEA5-7CDB-4043-B43B-1F728BCFB6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2E6F6DC-2210-440B-99BD-A7A4F56CD38B}"/>
              </a:ext>
            </a:extLst>
          </p:cNvPr>
          <p:cNvSpPr/>
          <p:nvPr/>
        </p:nvSpPr>
        <p:spPr>
          <a:xfrm>
            <a:off x="17584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FE5817ED-1CB5-4AE0-A0DB-95266F3F918B}"/>
              </a:ext>
            </a:extLst>
          </p:cNvPr>
          <p:cNvSpPr/>
          <p:nvPr/>
        </p:nvSpPr>
        <p:spPr>
          <a:xfrm>
            <a:off x="5607404"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084"/>
    </mc:Choice>
    <mc:Fallback xmlns="">
      <p:transition spd="slow" advTm="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28</a:t>
            </a:r>
          </a:p>
        </p:txBody>
      </p:sp>
      <p:sp>
        <p:nvSpPr>
          <p:cNvPr id="3" name="Rectangle 2"/>
          <p:cNvSpPr/>
          <p:nvPr/>
        </p:nvSpPr>
        <p:spPr>
          <a:xfrm>
            <a:off x="3075189" y="782696"/>
            <a:ext cx="7797857" cy="4769767"/>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pPr>
            <a:r>
              <a:rPr lang="en-US" spc="20" dirty="0">
                <a:solidFill>
                  <a:srgbClr val="000000"/>
                </a:solidFill>
                <a:ea typeface="Roboto" panose="02000000000000000000" pitchFamily="2" charset="0"/>
              </a:rPr>
              <a:t>Which of the following would not be considered an internal control?</a:t>
            </a:r>
            <a:endParaRPr lang="en-US" spc="20" dirty="0">
              <a:ea typeface="Roboto" panose="02000000000000000000" pitchFamily="2" charset="0"/>
            </a:endParaRPr>
          </a:p>
          <a:p>
            <a:pPr marL="342900" indent="-342900">
              <a:lnSpc>
                <a:spcPct val="150000"/>
              </a:lnSpc>
              <a:buAutoNum type="alphaLcParenR"/>
            </a:pPr>
            <a:endParaRPr lang="en-US" dirty="0">
              <a:solidFill>
                <a:srgbClr val="000000"/>
              </a:solidFill>
            </a:endParaRPr>
          </a:p>
          <a:p>
            <a:pPr marL="342900" indent="-342900">
              <a:lnSpc>
                <a:spcPct val="150000"/>
              </a:lnSpc>
              <a:buFontTx/>
              <a:buAutoNum type="alphaLcParenR"/>
            </a:pPr>
            <a:r>
              <a:rPr lang="en-US" dirty="0">
                <a:solidFill>
                  <a:srgbClr val="000000"/>
                </a:solidFill>
              </a:rPr>
              <a:t>Separation of duties </a:t>
            </a:r>
          </a:p>
          <a:p>
            <a:pPr marL="342900" indent="-342900">
              <a:lnSpc>
                <a:spcPct val="150000"/>
              </a:lnSpc>
              <a:buAutoNum type="alphaLcParenR"/>
            </a:pPr>
            <a:r>
              <a:rPr lang="en-US" dirty="0">
                <a:solidFill>
                  <a:srgbClr val="000000"/>
                </a:solidFill>
              </a:rPr>
              <a:t>Pre-numbered cheques</a:t>
            </a:r>
          </a:p>
          <a:p>
            <a:pPr marL="342900" indent="-342900">
              <a:lnSpc>
                <a:spcPct val="150000"/>
              </a:lnSpc>
              <a:buAutoNum type="alphaLcParenR"/>
            </a:pPr>
            <a:r>
              <a:rPr lang="en-US" dirty="0">
                <a:solidFill>
                  <a:srgbClr val="000000"/>
                </a:solidFill>
              </a:rPr>
              <a:t>Code of conduct</a:t>
            </a:r>
          </a:p>
          <a:p>
            <a:pPr marL="342900" indent="-342900">
              <a:lnSpc>
                <a:spcPct val="150000"/>
              </a:lnSpc>
              <a:buAutoNum type="alphaLcParenR"/>
            </a:pPr>
            <a:r>
              <a:rPr lang="en-US" dirty="0"/>
              <a:t>Monthly cash reconciliation </a:t>
            </a:r>
          </a:p>
          <a:p>
            <a:pPr marL="342900" indent="-342900">
              <a:lnSpc>
                <a:spcPct val="150000"/>
              </a:lnSpc>
              <a:buFontTx/>
              <a:buAutoNum type="alphaLcParenR"/>
            </a:pPr>
            <a:r>
              <a:rPr lang="en-US" dirty="0"/>
              <a:t>Computer passwords</a:t>
            </a:r>
          </a:p>
          <a:p>
            <a:pPr marL="342900" indent="-342900">
              <a:lnSpc>
                <a:spcPct val="150000"/>
              </a:lnSpc>
              <a:buFontTx/>
              <a:buAutoNum type="alphaLcParenR"/>
            </a:pPr>
            <a:r>
              <a:rPr lang="en-US" dirty="0"/>
              <a:t>Expenditure reimbursement policy</a:t>
            </a:r>
          </a:p>
          <a:p>
            <a:pPr marL="342900" indent="-342900">
              <a:lnSpc>
                <a:spcPct val="150000"/>
              </a:lnSpc>
              <a:buFontTx/>
              <a:buAutoNum type="alphaLcParenR"/>
            </a:pPr>
            <a:endParaRPr lang="en-US" dirty="0">
              <a:latin typeface="Lato" panose="020F0502020204030203"/>
            </a:endParaRPr>
          </a:p>
          <a:p>
            <a:pPr>
              <a:lnSpc>
                <a:spcPct val="150000"/>
              </a:lnSpc>
            </a:pPr>
            <a:endParaRPr lang="en-US" dirty="0">
              <a:solidFill>
                <a:srgbClr val="000000"/>
              </a:solidFill>
              <a:highlight>
                <a:srgbClr val="FFFF00"/>
              </a:highlight>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73A886E3-6F3C-4747-A127-6CF944FF3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CB193BD-E48D-415D-BAB7-CB168CF557C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24234265-AE06-4F4F-984B-3F221CEA4A4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16653"/>
    </mc:Choice>
    <mc:Fallback xmlns="">
      <p:transition spd="slow" advTm="1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859469" y="1454727"/>
            <a:ext cx="3863221" cy="2039760"/>
          </a:xfrm>
        </p:spPr>
        <p:txBody>
          <a:bodyPr/>
          <a:lstStyle/>
          <a:p>
            <a:r>
              <a:rPr lang="en-US" dirty="0"/>
              <a:t>Risk and Internal Controls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2048" y="1885219"/>
            <a:ext cx="5626691"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1700" dirty="0">
                <a:ea typeface="Roboto" panose="02000000000000000000" pitchFamily="2" charset="0"/>
              </a:rPr>
              <a:t>What is risk?</a:t>
            </a:r>
          </a:p>
          <a:p>
            <a:pPr marL="1371600" lvl="2" indent="-457200">
              <a:spcBef>
                <a:spcPts val="600"/>
              </a:spcBef>
              <a:spcAft>
                <a:spcPts val="600"/>
              </a:spcAft>
              <a:buFont typeface="Arial Black" panose="020B0A04020102020204" pitchFamily="34" charset="0"/>
              <a:buChar char="›"/>
            </a:pPr>
            <a:r>
              <a:rPr lang="en-US" sz="1700" dirty="0">
                <a:ea typeface="Roboto" panose="02000000000000000000" pitchFamily="2" charset="0"/>
              </a:rPr>
              <a:t>What are internal controls? </a:t>
            </a:r>
          </a:p>
          <a:p>
            <a:pPr marL="1371600" lvl="2" indent="-457200">
              <a:spcBef>
                <a:spcPts val="600"/>
              </a:spcBef>
              <a:spcAft>
                <a:spcPts val="600"/>
              </a:spcAft>
              <a:buFont typeface="Arial Black" panose="020B0A04020102020204" pitchFamily="34" charset="0"/>
              <a:buChar char="›"/>
            </a:pPr>
            <a:r>
              <a:rPr lang="en-US" sz="1700" dirty="0"/>
              <a:t>What are the components of an effective internal control system</a:t>
            </a:r>
          </a:p>
          <a:p>
            <a:pPr marL="1371600" lvl="2" indent="-457200">
              <a:spcBef>
                <a:spcPts val="600"/>
              </a:spcBef>
              <a:spcAft>
                <a:spcPts val="600"/>
              </a:spcAft>
              <a:buFont typeface="Arial Black" panose="020B0A04020102020204" pitchFamily="34" charset="0"/>
              <a:buChar char="›"/>
            </a:pPr>
            <a:r>
              <a:rPr lang="en-US" sz="1700" dirty="0"/>
              <a:t>Does your organization have effective controls?</a:t>
            </a:r>
          </a:p>
          <a:p>
            <a:pPr marL="1371600" lvl="2" indent="-457200">
              <a:spcBef>
                <a:spcPts val="600"/>
              </a:spcBef>
              <a:spcAft>
                <a:spcPts val="600"/>
              </a:spcAft>
              <a:buFont typeface="Arial Black" panose="020B0A04020102020204" pitchFamily="34" charset="0"/>
              <a:buChar char="›"/>
            </a:pPr>
            <a:r>
              <a:rPr lang="en-US" sz="1700" dirty="0"/>
              <a:t>What is the Committee’s role?</a:t>
            </a:r>
          </a:p>
          <a:p>
            <a:pPr marL="914400" lvl="2" indent="0">
              <a:spcBef>
                <a:spcPts val="600"/>
              </a:spcBef>
              <a:spcAft>
                <a:spcPts val="600"/>
              </a:spcAft>
              <a:buNone/>
            </a:pPr>
            <a:endParaRPr lang="en-US" sz="2400" dirty="0">
              <a:latin typeface="Lato"/>
            </a:endParaRPr>
          </a:p>
          <a:p>
            <a:pPr marL="914400" lvl="2" indent="0">
              <a:spcBef>
                <a:spcPts val="600"/>
              </a:spcBef>
              <a:spcAft>
                <a:spcPts val="600"/>
              </a:spcAft>
              <a:buNone/>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846936" y="1304911"/>
            <a:ext cx="3323285" cy="2296390"/>
          </a:xfrm>
          <a:ln>
            <a:solidFill>
              <a:schemeClr val="accent1"/>
            </a:solidFill>
          </a:ln>
        </p:spPr>
      </p:pic>
      <p:pic>
        <p:nvPicPr>
          <p:cNvPr id="8" name="Audio 7">
            <a:hlinkClick r:id="" action="ppaction://media"/>
            <a:extLst>
              <a:ext uri="{FF2B5EF4-FFF2-40B4-BE49-F238E27FC236}">
                <a16:creationId xmlns:a16="http://schemas.microsoft.com/office/drawing/2014/main" id="{F2B01819-D7F6-440C-BDB0-F7F705966A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02CB697-AA97-4B3E-9767-D60B5AFFE4E8}"/>
              </a:ext>
            </a:extLst>
          </p:cNvPr>
          <p:cNvSpPr/>
          <p:nvPr/>
        </p:nvSpPr>
        <p:spPr>
          <a:xfrm>
            <a:off x="15240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3AD39B4A-D469-4CC0-AB2F-20CF50F13B1E}"/>
              </a:ext>
            </a:extLst>
          </p:cNvPr>
          <p:cNvSpPr/>
          <p:nvPr/>
        </p:nvSpPr>
        <p:spPr>
          <a:xfrm>
            <a:off x="5537069"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009628543"/>
      </p:ext>
    </p:extLst>
  </p:cSld>
  <p:clrMapOvr>
    <a:masterClrMapping/>
  </p:clrMapOvr>
  <mc:AlternateContent xmlns:mc="http://schemas.openxmlformats.org/markup-compatibility/2006" xmlns:p14="http://schemas.microsoft.com/office/powerpoint/2010/main">
    <mc:Choice Requires="p14">
      <p:transition spd="slow" p14:dur="2000" advTm="18232"/>
    </mc:Choice>
    <mc:Fallback xmlns="">
      <p:transition spd="slow" advTm="1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615266" y="1668689"/>
            <a:ext cx="1760312" cy="3520622"/>
          </a:xfrm>
          <a:prstGeom prst="rect">
            <a:avLst/>
          </a:prstGeom>
        </p:spPr>
      </p:pic>
      <p:sp>
        <p:nvSpPr>
          <p:cNvPr id="2" name="Slide Number Placeholder 1"/>
          <p:cNvSpPr>
            <a:spLocks noGrp="1"/>
          </p:cNvSpPr>
          <p:nvPr>
            <p:ph type="sldNum" sz="quarter" idx="10"/>
          </p:nvPr>
        </p:nvSpPr>
        <p:spPr/>
        <p:txBody>
          <a:bodyPr/>
          <a:lstStyle/>
          <a:p>
            <a:r>
              <a:rPr lang="en-US" dirty="0"/>
              <a:t>29</a:t>
            </a:r>
          </a:p>
        </p:txBody>
      </p:sp>
      <p:sp>
        <p:nvSpPr>
          <p:cNvPr id="3" name="Rectangle 2"/>
          <p:cNvSpPr/>
          <p:nvPr/>
        </p:nvSpPr>
        <p:spPr>
          <a:xfrm>
            <a:off x="3320919" y="1357110"/>
            <a:ext cx="4972292" cy="1767792"/>
          </a:xfrm>
          <a:prstGeom prst="rect">
            <a:avLst/>
          </a:prstGeom>
        </p:spPr>
        <p:txBody>
          <a:bodyPr wrap="square">
            <a:spAutoFit/>
          </a:bodyPr>
          <a:lstStyle/>
          <a:p>
            <a:pPr marL="91440">
              <a:lnSpc>
                <a:spcPct val="150000"/>
              </a:lnSpc>
              <a:spcBef>
                <a:spcPts val="600"/>
              </a:spcBef>
              <a:spcAft>
                <a:spcPts val="600"/>
              </a:spcAft>
            </a:pPr>
            <a:endParaRPr lang="en-US" sz="3200" spc="20" dirty="0">
              <a:latin typeface="Roboto" panose="02000000000000000000" pitchFamily="2" charset="0"/>
              <a:ea typeface="Roboto" panose="02000000000000000000" pitchFamily="2" charset="0"/>
            </a:endParaRPr>
          </a:p>
          <a:p>
            <a:pPr marL="91440">
              <a:lnSpc>
                <a:spcPct val="150000"/>
              </a:lnSpc>
              <a:spcBef>
                <a:spcPts val="600"/>
              </a:spcBef>
              <a:spcAft>
                <a:spcPts val="600"/>
              </a:spcAft>
            </a:pPr>
            <a:r>
              <a:rPr lang="en-US" spc="20" dirty="0">
                <a:latin typeface="+mj-lt"/>
                <a:ea typeface="Roboto" panose="02000000000000000000" pitchFamily="2" charset="0"/>
              </a:rPr>
              <a:t>All would be </a:t>
            </a:r>
            <a:r>
              <a:rPr lang="en-US" spc="20" dirty="0">
                <a:solidFill>
                  <a:srgbClr val="000000"/>
                </a:solidFill>
                <a:ea typeface="Roboto" panose="02000000000000000000" pitchFamily="2" charset="0"/>
              </a:rPr>
              <a:t>considered an internal control</a:t>
            </a:r>
            <a:endParaRPr lang="en-US"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97972B91-83CB-4BB9-A7B1-C0BD6B140D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857842A-E907-4BE8-AAAD-A392C0D19C0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36B7B5C-6378-4050-AEA0-B603701C52F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17033393"/>
      </p:ext>
    </p:extLst>
  </p:cSld>
  <p:clrMapOvr>
    <a:masterClrMapping/>
  </p:clrMapOvr>
  <mc:AlternateContent xmlns:mc="http://schemas.openxmlformats.org/markup-compatibility/2006" xmlns:p14="http://schemas.microsoft.com/office/powerpoint/2010/main">
    <mc:Choice Requires="p14">
      <p:transition spd="slow" p14:dur="2000" advTm="4722"/>
    </mc:Choice>
    <mc:Fallback xmlns="">
      <p:transition spd="slow" advTm="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30</a:t>
            </a:r>
          </a:p>
        </p:txBody>
      </p:sp>
      <p:sp>
        <p:nvSpPr>
          <p:cNvPr id="3" name="Rectangle 2"/>
          <p:cNvSpPr/>
          <p:nvPr/>
        </p:nvSpPr>
        <p:spPr>
          <a:xfrm>
            <a:off x="2992063" y="1771910"/>
            <a:ext cx="6782782" cy="2985433"/>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Annually, the external auditor provides an audit opinion of the financial statements.  We do not need any other review of our internal controls.</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True or False</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F372718B-BE46-4E79-8A4B-9605EA838F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B9BAC55-8095-46B2-B9CE-71C143784BE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43669E30-D72A-4EAF-9999-B8B336A9E0F4}"/>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2126"/>
    </mc:Choice>
    <mc:Fallback xmlns="">
      <p:transition spd="slow" advTm="1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31</a:t>
            </a:r>
          </a:p>
        </p:txBody>
      </p:sp>
      <p:sp>
        <p:nvSpPr>
          <p:cNvPr id="3" name="Rectangle 2"/>
          <p:cNvSpPr/>
          <p:nvPr/>
        </p:nvSpPr>
        <p:spPr>
          <a:xfrm>
            <a:off x="1763627" y="894456"/>
            <a:ext cx="5765339" cy="4016484"/>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pc="20" dirty="0">
                <a:solidFill>
                  <a:srgbClr val="000000"/>
                </a:solidFill>
                <a:ea typeface="Roboto" panose="02000000000000000000" pitchFamily="2" charset="0"/>
              </a:rPr>
              <a:t>False</a:t>
            </a:r>
          </a:p>
          <a:p>
            <a:pPr marL="91440">
              <a:lnSpc>
                <a:spcPct val="150000"/>
              </a:lnSpc>
              <a:spcBef>
                <a:spcPts val="600"/>
              </a:spcBef>
              <a:spcAft>
                <a:spcPts val="600"/>
              </a:spcAft>
            </a:pPr>
            <a:r>
              <a:rPr lang="en-US" dirty="0"/>
              <a:t>Auditors are required to obtain an understanding of internal controls to the </a:t>
            </a:r>
            <a:r>
              <a:rPr lang="en-US" u="sng" dirty="0"/>
              <a:t>extent necessary </a:t>
            </a:r>
            <a:r>
              <a:rPr lang="en-US" dirty="0"/>
              <a:t>to plan their audits.  </a:t>
            </a:r>
          </a:p>
          <a:p>
            <a:pPr marL="91440">
              <a:lnSpc>
                <a:spcPct val="150000"/>
              </a:lnSpc>
              <a:spcBef>
                <a:spcPts val="600"/>
              </a:spcBef>
              <a:spcAft>
                <a:spcPts val="600"/>
              </a:spcAft>
            </a:pPr>
            <a:r>
              <a:rPr lang="en-US" spc="20" dirty="0">
                <a:ea typeface="Roboto" panose="02000000000000000000" pitchFamily="2" charset="0"/>
              </a:rPr>
              <a:t>The audits are not designed for the purpose of identifying or providing an opinion on the effectiveness of the internal control system.</a:t>
            </a:r>
          </a:p>
          <a:p>
            <a:endParaRPr lang="en-US" dirty="0">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0CCCA132-E0FB-4B9D-84E7-8C547DECCF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C0FE1CAD-01C2-41AF-BFE7-08F8017FAA3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8BDD2E12-7449-4E61-A405-C3D9A6E66AE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22610"/>
    </mc:Choice>
    <mc:Fallback xmlns="">
      <p:transition spd="slow" advTm="2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32</a:t>
            </a:r>
          </a:p>
        </p:txBody>
      </p:sp>
      <p:sp>
        <p:nvSpPr>
          <p:cNvPr id="3" name="Rectangle 2"/>
          <p:cNvSpPr/>
          <p:nvPr/>
        </p:nvSpPr>
        <p:spPr>
          <a:xfrm>
            <a:off x="3075189" y="782696"/>
            <a:ext cx="7797857" cy="5323765"/>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pPr>
            <a:r>
              <a:rPr lang="en-US" sz="1600" spc="20" dirty="0">
                <a:solidFill>
                  <a:srgbClr val="000000"/>
                </a:solidFill>
                <a:ea typeface="Roboto" panose="02000000000000000000" pitchFamily="2" charset="0"/>
              </a:rPr>
              <a:t>The auditor is required to provide an internal control or management letter in a standard format. Which of the following may not be part of an internal control letter?</a:t>
            </a:r>
            <a:endParaRPr lang="en-US" sz="1600" spc="20" dirty="0">
              <a:ea typeface="Roboto" panose="02000000000000000000" pitchFamily="2" charset="0"/>
            </a:endParaRPr>
          </a:p>
          <a:p>
            <a:pPr marL="342900" indent="-342900">
              <a:lnSpc>
                <a:spcPct val="150000"/>
              </a:lnSpc>
              <a:buAutoNum type="alphaLcParenR"/>
            </a:pPr>
            <a:r>
              <a:rPr lang="en-US" sz="1600" dirty="0">
                <a:solidFill>
                  <a:srgbClr val="000000"/>
                </a:solidFill>
              </a:rPr>
              <a:t>Provide reasonable assurance on the internal controls related to financial reporting.</a:t>
            </a:r>
          </a:p>
          <a:p>
            <a:pPr marL="342900" indent="-342900">
              <a:lnSpc>
                <a:spcPct val="150000"/>
              </a:lnSpc>
              <a:buFontTx/>
              <a:buAutoNum type="alphaLcParenR"/>
            </a:pPr>
            <a:r>
              <a:rPr lang="en-US" sz="1600" dirty="0">
                <a:solidFill>
                  <a:srgbClr val="000000"/>
                </a:solidFill>
              </a:rPr>
              <a:t>Identified weaknesses or deficiencies in the internal controls related to financial reporting noted during the audit.</a:t>
            </a:r>
          </a:p>
          <a:p>
            <a:pPr marL="342900" indent="-342900">
              <a:lnSpc>
                <a:spcPct val="150000"/>
              </a:lnSpc>
              <a:buAutoNum type="alphaLcParenR"/>
            </a:pPr>
            <a:r>
              <a:rPr lang="en-US" sz="1600" dirty="0">
                <a:solidFill>
                  <a:srgbClr val="000000"/>
                </a:solidFill>
              </a:rPr>
              <a:t>Description of the severity of the weaknesses or deficiencies.</a:t>
            </a:r>
          </a:p>
          <a:p>
            <a:pPr marL="342900" indent="-342900">
              <a:lnSpc>
                <a:spcPct val="150000"/>
              </a:lnSpc>
              <a:buAutoNum type="alphaLcParenR"/>
            </a:pPr>
            <a:r>
              <a:rPr lang="en-US" sz="1600" dirty="0">
                <a:solidFill>
                  <a:srgbClr val="000000"/>
                </a:solidFill>
              </a:rPr>
              <a:t>The potential impact/risk of the weaknesses or deficiencies noted.</a:t>
            </a:r>
          </a:p>
          <a:p>
            <a:pPr marL="342900" indent="-342900">
              <a:lnSpc>
                <a:spcPct val="150000"/>
              </a:lnSpc>
              <a:buAutoNum type="alphaLcParenR"/>
            </a:pPr>
            <a:r>
              <a:rPr lang="en-US" sz="1600" dirty="0"/>
              <a:t>Any inefficiencies in administration that may have been observed.</a:t>
            </a:r>
          </a:p>
          <a:p>
            <a:pPr marL="342900" indent="-342900">
              <a:lnSpc>
                <a:spcPct val="150000"/>
              </a:lnSpc>
              <a:buFontTx/>
              <a:buAutoNum type="alphaLcParenR"/>
            </a:pPr>
            <a:r>
              <a:rPr lang="en-US" sz="1600" dirty="0"/>
              <a:t>Description of any instances or possible instances of non-compliance of statutes or regulations.</a:t>
            </a:r>
          </a:p>
          <a:p>
            <a:pPr marL="342900" indent="-342900">
              <a:lnSpc>
                <a:spcPct val="150000"/>
              </a:lnSpc>
              <a:buFontTx/>
              <a:buAutoNum type="alphaLcParenR"/>
            </a:pPr>
            <a:r>
              <a:rPr lang="en-US" sz="1600" dirty="0"/>
              <a:t>Management’s responses on identified items/concerns.</a:t>
            </a:r>
          </a:p>
          <a:p>
            <a:pPr>
              <a:lnSpc>
                <a:spcPct val="150000"/>
              </a:lnSpc>
            </a:pPr>
            <a:endParaRPr lang="en-US" dirty="0">
              <a:solidFill>
                <a:srgbClr val="000000"/>
              </a:solidFill>
              <a:highlight>
                <a:srgbClr val="FFFF00"/>
              </a:highlight>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6" name="Audio 5">
            <a:hlinkClick r:id="" action="ppaction://media"/>
            <a:extLst>
              <a:ext uri="{FF2B5EF4-FFF2-40B4-BE49-F238E27FC236}">
                <a16:creationId xmlns:a16="http://schemas.microsoft.com/office/drawing/2014/main" id="{D9EA1FCF-1A1F-46A5-B7F0-4D2783BF06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B31D5E4-6730-4E89-AAB0-0574E5649F9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0AE7DA97-A6C6-4018-A13C-40EAF276B9DB}"/>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722262104"/>
      </p:ext>
    </p:extLst>
  </p:cSld>
  <p:clrMapOvr>
    <a:masterClrMapping/>
  </p:clrMapOvr>
  <mc:AlternateContent xmlns:mc="http://schemas.openxmlformats.org/markup-compatibility/2006" xmlns:p14="http://schemas.microsoft.com/office/powerpoint/2010/main">
    <mc:Choice Requires="p14">
      <p:transition spd="slow" p14:dur="2000" advTm="53301"/>
    </mc:Choice>
    <mc:Fallback xmlns="">
      <p:transition spd="slow" advTm="5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615266" y="1668689"/>
            <a:ext cx="1760312" cy="3520622"/>
          </a:xfrm>
          <a:prstGeom prst="rect">
            <a:avLst/>
          </a:prstGeom>
        </p:spPr>
      </p:pic>
      <p:sp>
        <p:nvSpPr>
          <p:cNvPr id="2" name="Slide Number Placeholder 1"/>
          <p:cNvSpPr>
            <a:spLocks noGrp="1"/>
          </p:cNvSpPr>
          <p:nvPr>
            <p:ph type="sldNum" sz="quarter" idx="10"/>
          </p:nvPr>
        </p:nvSpPr>
        <p:spPr/>
        <p:txBody>
          <a:bodyPr/>
          <a:lstStyle/>
          <a:p>
            <a:r>
              <a:rPr lang="en-US" dirty="0"/>
              <a:t>33</a:t>
            </a:r>
          </a:p>
        </p:txBody>
      </p:sp>
      <p:sp>
        <p:nvSpPr>
          <p:cNvPr id="3" name="Rectangle 2"/>
          <p:cNvSpPr/>
          <p:nvPr/>
        </p:nvSpPr>
        <p:spPr>
          <a:xfrm>
            <a:off x="2199785" y="1668689"/>
            <a:ext cx="5765339" cy="2585323"/>
          </a:xfrm>
          <a:prstGeom prst="rect">
            <a:avLst/>
          </a:prstGeom>
        </p:spPr>
        <p:txBody>
          <a:bodyPr wrap="square">
            <a:spAutoFit/>
          </a:bodyPr>
          <a:lstStyle/>
          <a:p>
            <a:pPr marL="91440">
              <a:lnSpc>
                <a:spcPct val="150000"/>
              </a:lnSpc>
              <a:spcBef>
                <a:spcPts val="600"/>
              </a:spcBef>
              <a:spcAft>
                <a:spcPts val="600"/>
              </a:spcAft>
            </a:pPr>
            <a:endParaRPr lang="en-US" sz="3200" spc="20" dirty="0">
              <a:latin typeface="Roboto" panose="02000000000000000000" pitchFamily="2" charset="0"/>
              <a:ea typeface="Roboto" panose="02000000000000000000" pitchFamily="2" charset="0"/>
            </a:endParaRPr>
          </a:p>
          <a:p>
            <a:pPr marL="91440">
              <a:lnSpc>
                <a:spcPct val="150000"/>
              </a:lnSpc>
              <a:spcBef>
                <a:spcPts val="600"/>
              </a:spcBef>
              <a:spcAft>
                <a:spcPts val="600"/>
              </a:spcAft>
            </a:pPr>
            <a:r>
              <a:rPr lang="en-US" spc="20" dirty="0">
                <a:ea typeface="Roboto" panose="02000000000000000000" pitchFamily="2" charset="0"/>
                <a:cs typeface="Nirmala UI" panose="020B0502040204020203" pitchFamily="34" charset="0"/>
              </a:rPr>
              <a:t>All would be included</a:t>
            </a:r>
            <a:r>
              <a:rPr lang="en-US" dirty="0">
                <a:cs typeface="Nirmala UI" panose="020B0502040204020203" pitchFamily="34" charset="0"/>
              </a:rPr>
              <a:t> if applicable based on  professional standards and Municipal Government Act’s FRAM regulations</a:t>
            </a:r>
            <a:endParaRPr lang="en-US" spc="20" dirty="0">
              <a:ea typeface="Roboto" panose="02000000000000000000" pitchFamily="2" charset="0"/>
              <a:cs typeface="Nirmala UI" panose="020B0502040204020203" pitchFamily="34" charset="0"/>
            </a:endParaRPr>
          </a:p>
          <a:p>
            <a:endParaRPr lang="en-US" dirty="0">
              <a:solidFill>
                <a:srgbClr val="000000"/>
              </a:solidFill>
              <a:latin typeface="Roboto" panose="02000000000000000000" pitchFamily="2" charset="0"/>
            </a:endParaRPr>
          </a:p>
        </p:txBody>
      </p:sp>
      <p:pic>
        <p:nvPicPr>
          <p:cNvPr id="12" name="Audio 11">
            <a:hlinkClick r:id="" action="ppaction://media"/>
            <a:extLst>
              <a:ext uri="{FF2B5EF4-FFF2-40B4-BE49-F238E27FC236}">
                <a16:creationId xmlns:a16="http://schemas.microsoft.com/office/drawing/2014/main" id="{96D361AF-0510-4BE5-B6F7-A2A92F0AA9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46D1729-34C3-4B57-BFBC-4BC223465130}"/>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096F16CF-E982-45F3-84E4-7D36012C0DD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702162291"/>
      </p:ext>
    </p:extLst>
  </p:cSld>
  <p:clrMapOvr>
    <a:masterClrMapping/>
  </p:clrMapOvr>
  <mc:AlternateContent xmlns:mc="http://schemas.openxmlformats.org/markup-compatibility/2006" xmlns:p14="http://schemas.microsoft.com/office/powerpoint/2010/main">
    <mc:Choice Requires="p14">
      <p:transition spd="slow" p14:dur="2000" advTm="10862"/>
    </mc:Choice>
    <mc:Fallback xmlns="">
      <p:transition spd="slow" advTm="1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64062" y="904997"/>
            <a:ext cx="3974696" cy="3974696"/>
          </a:xfrm>
          <a:prstGeom prst="rect">
            <a:avLst/>
          </a:prstGeom>
        </p:spPr>
      </p:pic>
      <p:sp>
        <p:nvSpPr>
          <p:cNvPr id="2" name="Slide Number Placeholder 1"/>
          <p:cNvSpPr>
            <a:spLocks noGrp="1"/>
          </p:cNvSpPr>
          <p:nvPr>
            <p:ph type="sldNum" sz="quarter" idx="10"/>
          </p:nvPr>
        </p:nvSpPr>
        <p:spPr/>
        <p:txBody>
          <a:bodyPr/>
          <a:lstStyle/>
          <a:p>
            <a:r>
              <a:rPr lang="en-US" dirty="0"/>
              <a:t>34</a:t>
            </a:r>
          </a:p>
        </p:txBody>
      </p:sp>
      <p:sp>
        <p:nvSpPr>
          <p:cNvPr id="5" name="Rectangle 4"/>
          <p:cNvSpPr/>
          <p:nvPr/>
        </p:nvSpPr>
        <p:spPr>
          <a:xfrm>
            <a:off x="4245091" y="2207973"/>
            <a:ext cx="3701818" cy="1938992"/>
          </a:xfrm>
          <a:prstGeom prst="rect">
            <a:avLst/>
          </a:prstGeom>
        </p:spPr>
        <p:txBody>
          <a:bodyPr wrap="square">
            <a:spAutoFit/>
          </a:bodyPr>
          <a:lstStyle/>
          <a:p>
            <a:r>
              <a:rPr lang="en-US" sz="2800" dirty="0">
                <a:solidFill>
                  <a:srgbClr val="000000"/>
                </a:solidFill>
              </a:rPr>
              <a:t>You have successfully completed all modules.</a:t>
            </a:r>
            <a:endParaRPr lang="en-US" sz="2800" dirty="0">
              <a:solidFill>
                <a:srgbClr val="000000"/>
              </a:solidFill>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72C704ED-D407-4066-9617-58BFB2629B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1492180B-5F90-41CC-934B-55F937D3D5AC}"/>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27914CA3-16A4-4920-B17C-6CF31CC8F20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870"/>
    </mc:Choice>
    <mc:Fallback xmlns="">
      <p:transition spd="slow" advTm="7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303297" y="644291"/>
            <a:ext cx="7786908"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latin typeface="Century Gothic" panose="020B0502020202020204"/>
                <a:ea typeface="+mn-ea"/>
                <a:cs typeface="+mn-cs"/>
              </a:rPr>
              <a:t>Your Role Regarding the Internal Control Function</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357539" y="2152996"/>
            <a:ext cx="8530099" cy="478586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Understand the risks to your organization.</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Review management’s controls and policies.</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Obtain reasonable assurance that</a:t>
            </a:r>
            <a:r>
              <a:rPr lang="en-US" sz="1600" dirty="0">
                <a:solidFill>
                  <a:srgbClr val="000000"/>
                </a:solidFill>
                <a:latin typeface="+mj-lt"/>
                <a:ea typeface="Roboto" panose="02000000000000000000" pitchFamily="2" charset="0"/>
              </a:rPr>
              <a:t> </a:t>
            </a: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the  internal control system is adequate.</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Review the Internal Control Letter.</a:t>
            </a:r>
          </a:p>
          <a:p>
            <a:pPr marL="1828800" marR="0" lvl="3"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Discuss </a:t>
            </a:r>
            <a:r>
              <a:rPr lang="en-US" sz="1600" noProof="0" dirty="0">
                <a:solidFill>
                  <a:srgbClr val="000000"/>
                </a:solidFill>
                <a:latin typeface="+mj-lt"/>
                <a:ea typeface="Roboto" panose="02000000000000000000" pitchFamily="2" charset="0"/>
              </a:rPr>
              <a:t>with </a:t>
            </a: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auditor</a:t>
            </a:r>
            <a:r>
              <a:rPr kumimoji="0" lang="en-US" sz="1600" b="0" i="0" u="none" strike="noStrike" kern="1200" cap="none" spc="0" normalizeH="0" noProof="0" dirty="0">
                <a:ln>
                  <a:noFill/>
                </a:ln>
                <a:solidFill>
                  <a:srgbClr val="000000"/>
                </a:solidFill>
                <a:effectLst/>
                <a:uLnTx/>
                <a:uFillTx/>
                <a:latin typeface="+mj-lt"/>
                <a:ea typeface="Roboto" panose="02000000000000000000" pitchFamily="2" charset="0"/>
              </a:rPr>
              <a:t> the </a:t>
            </a: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annual evaluation of the internal control system.</a:t>
            </a:r>
          </a:p>
          <a:p>
            <a:pPr marL="1828800" marR="0" lvl="3"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Discuss management’s response to any deficiencies noted.</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Review any other internal reports relating to internal controls.</a:t>
            </a:r>
          </a:p>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5">
            <a:extLst>
              <a:ext uri="{FF2B5EF4-FFF2-40B4-BE49-F238E27FC236}">
                <a16:creationId xmlns:a16="http://schemas.microsoft.com/office/drawing/2014/main" id="{A28A961A-DC99-4B4A-82F4-CAB6CD472D00}"/>
              </a:ext>
            </a:extLst>
          </p:cNvPr>
          <p:cNvSpPr txBox="1">
            <a:spLocks/>
          </p:cNvSpPr>
          <p:nvPr/>
        </p:nvSpPr>
        <p:spPr>
          <a:xfrm>
            <a:off x="10771168" y="644291"/>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3</a:t>
            </a:r>
          </a:p>
        </p:txBody>
      </p:sp>
      <p:pic>
        <p:nvPicPr>
          <p:cNvPr id="6" name="Audio 5">
            <a:hlinkClick r:id="" action="ppaction://media"/>
            <a:extLst>
              <a:ext uri="{FF2B5EF4-FFF2-40B4-BE49-F238E27FC236}">
                <a16:creationId xmlns:a16="http://schemas.microsoft.com/office/drawing/2014/main" id="{E088A8CB-C60B-4890-A431-3201E7F0145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9880BCAD-3BEC-4988-AE03-C0E48CE6EA2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0400EF52-1914-4435-83AA-982BB206E59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62152371"/>
      </p:ext>
    </p:extLst>
  </p:cSld>
  <p:clrMapOvr>
    <a:masterClrMapping/>
  </p:clrMapOvr>
  <mc:AlternateContent xmlns:mc="http://schemas.openxmlformats.org/markup-compatibility/2006" xmlns:p14="http://schemas.microsoft.com/office/powerpoint/2010/main">
    <mc:Choice Requires="p14">
      <p:transition spd="slow" p14:dur="2000" advTm="41382"/>
    </mc:Choice>
    <mc:Fallback xmlns="">
      <p:transition spd="slow" advTm="4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9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9001"/>
                            </p:stCondLst>
                            <p:childTnLst>
                              <p:par>
                                <p:cTn id="11" presetID="1" presetClass="entr" presetSubtype="0" fill="hold" nodeType="after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2001"/>
                            </p:stCondLst>
                            <p:childTnLst>
                              <p:par>
                                <p:cTn id="14" presetID="1" presetClass="entr" presetSubtype="0" fill="hold" nodeType="afterEffect">
                                  <p:stCondLst>
                                    <p:cond delay="4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6001"/>
                            </p:stCondLst>
                            <p:childTnLst>
                              <p:par>
                                <p:cTn id="17" presetID="1" presetClass="entr" presetSubtype="0" fill="hold" nodeType="afterEffect">
                                  <p:stCondLst>
                                    <p:cond delay="5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1001"/>
                            </p:stCondLst>
                            <p:childTnLst>
                              <p:par>
                                <p:cTn id="20" presetID="1" presetClass="entr" presetSubtype="0" fill="hold" nodeType="afterEffect">
                                  <p:stCondLst>
                                    <p:cond delay="3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24001"/>
                            </p:stCondLst>
                            <p:childTnLst>
                              <p:par>
                                <p:cTn id="23" presetID="1" presetClass="entr" presetSubtype="0" fill="hold" nodeType="afterEffect">
                                  <p:stCondLst>
                                    <p:cond delay="6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0001"/>
                            </p:stCondLst>
                            <p:childTnLst>
                              <p:par>
                                <p:cTn id="26" presetID="1" presetClass="entr" presetSubtype="0" fill="hold" nodeType="afterEffect">
                                  <p:stCondLst>
                                    <p:cond delay="5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A21D63-503F-4423-BD33-414D450EE4F8}"/>
              </a:ext>
            </a:extLst>
          </p:cNvPr>
          <p:cNvSpPr/>
          <p:nvPr/>
        </p:nvSpPr>
        <p:spPr>
          <a:xfrm>
            <a:off x="3233292" y="1940277"/>
            <a:ext cx="5774905" cy="1754326"/>
          </a:xfrm>
          <a:prstGeom prst="rect">
            <a:avLst/>
          </a:prstGeom>
        </p:spPr>
        <p:txBody>
          <a:bodyPr wrap="square">
            <a:spAutoFit/>
          </a:bodyPr>
          <a:lstStyle/>
          <a:p>
            <a:pPr marL="285750" indent="-285750">
              <a:buFont typeface="Arial Black" panose="020B0A04020102020204" pitchFamily="34" charset="0"/>
              <a:buChar char="›"/>
            </a:pPr>
            <a:r>
              <a:rPr lang="en-US" dirty="0">
                <a:ea typeface="Roboto" panose="02000000000000000000" pitchFamily="2" charset="0"/>
              </a:rPr>
              <a:t>What are internal controls? </a:t>
            </a:r>
          </a:p>
          <a:p>
            <a:endParaRPr lang="en-US" dirty="0">
              <a:ea typeface="Roboto" panose="02000000000000000000" pitchFamily="2" charset="0"/>
            </a:endParaRPr>
          </a:p>
          <a:p>
            <a:pPr marL="285750" indent="-285750">
              <a:buFont typeface="Arial Black" panose="020B0A04020102020204" pitchFamily="34" charset="0"/>
              <a:buChar char="›"/>
            </a:pPr>
            <a:r>
              <a:rPr lang="en-US" dirty="0">
                <a:ea typeface="Roboto" panose="02000000000000000000" pitchFamily="2" charset="0"/>
              </a:rPr>
              <a:t>Why are they important?  </a:t>
            </a:r>
          </a:p>
          <a:p>
            <a:pPr marL="285750" indent="-285750">
              <a:buFont typeface="Arial Black" panose="020B0A04020102020204" pitchFamily="34" charset="0"/>
              <a:buChar char="›"/>
            </a:pPr>
            <a:endParaRPr lang="en-US" dirty="0">
              <a:ea typeface="Roboto" panose="02000000000000000000" pitchFamily="2" charset="0"/>
            </a:endParaRPr>
          </a:p>
          <a:p>
            <a:pPr marL="285750" indent="-285750">
              <a:buFont typeface="Arial Black" panose="020B0A04020102020204" pitchFamily="34" charset="0"/>
              <a:buChar char="›"/>
            </a:pPr>
            <a:r>
              <a:rPr lang="en-US" dirty="0">
                <a:ea typeface="Roboto" panose="02000000000000000000" pitchFamily="2" charset="0"/>
              </a:rPr>
              <a:t>What is the link between internal controls and risk management?</a:t>
            </a:r>
            <a:endParaRPr lang="en-US" spc="20" dirty="0">
              <a:ea typeface="Roboto" panose="02000000000000000000" pitchFamily="2" charset="0"/>
            </a:endParaRPr>
          </a:p>
        </p:txBody>
      </p:sp>
      <p:sp>
        <p:nvSpPr>
          <p:cNvPr id="7" name="Slide Number Placeholder 1">
            <a:extLst>
              <a:ext uri="{FF2B5EF4-FFF2-40B4-BE49-F238E27FC236}">
                <a16:creationId xmlns:a16="http://schemas.microsoft.com/office/drawing/2014/main" id="{3D198B11-8F25-4D5B-A969-69632B675510}"/>
              </a:ext>
            </a:extLst>
          </p:cNvPr>
          <p:cNvSpPr txBox="1">
            <a:spLocks/>
          </p:cNvSpPr>
          <p:nvPr/>
        </p:nvSpPr>
        <p:spPr bwMode="gray">
          <a:xfrm>
            <a:off x="10710333" y="-88115"/>
            <a:ext cx="838199" cy="767687"/>
          </a:xfrm>
          <a:prstGeom prst="rect">
            <a:avLst/>
          </a:prstGeom>
        </p:spPr>
        <p:txBody>
          <a:bodyPr vert="horz" lIns="91440" tIns="45720" rIns="91440" bIns="45720" rtlCol="0" anchor="b"/>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2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17" y="1988531"/>
            <a:ext cx="2619375" cy="2909394"/>
          </a:xfrm>
          <a:prstGeom prst="rect">
            <a:avLst/>
          </a:prstGeom>
        </p:spPr>
      </p:pic>
      <p:pic>
        <p:nvPicPr>
          <p:cNvPr id="2" name="Audio 1">
            <a:hlinkClick r:id="" action="ppaction://media"/>
            <a:extLst>
              <a:ext uri="{FF2B5EF4-FFF2-40B4-BE49-F238E27FC236}">
                <a16:creationId xmlns:a16="http://schemas.microsoft.com/office/drawing/2014/main" id="{AA83F557-18E8-4710-A7FE-FDA8C962EE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2DB399E-FB97-44AF-96D5-DF0963DCD56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E4F9BD81-A859-426C-95C9-39D21CCEAAC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86390892"/>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501617" y="553423"/>
            <a:ext cx="7027920" cy="15935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Why are risks and internal controls important?</a:t>
            </a:r>
          </a:p>
          <a:p>
            <a:pPr defTabSz="914400" eaLnBrk="0" hangingPunct="0">
              <a:lnSpc>
                <a:spcPct val="95000"/>
              </a:lnSpc>
            </a:pPr>
            <a:endParaRPr lang="en-US" sz="3000" b="1" dirty="0">
              <a:solidFill>
                <a:srgbClr val="171717"/>
              </a:solidFill>
              <a:latin typeface="Trebuchet MS" panose="020B0603020202020204" pitchFamily="34" charset="0"/>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5</a:t>
            </a:r>
          </a:p>
        </p:txBody>
      </p:sp>
      <p:sp>
        <p:nvSpPr>
          <p:cNvPr id="3" name="Rectangle 2">
            <a:extLst>
              <a:ext uri="{FF2B5EF4-FFF2-40B4-BE49-F238E27FC236}">
                <a16:creationId xmlns:a16="http://schemas.microsoft.com/office/drawing/2014/main" id="{CFB1A81A-A35B-449A-8DE3-01B99C5E5F30}"/>
              </a:ext>
            </a:extLst>
          </p:cNvPr>
          <p:cNvSpPr/>
          <p:nvPr/>
        </p:nvSpPr>
        <p:spPr>
          <a:xfrm>
            <a:off x="2718487" y="2019978"/>
            <a:ext cx="6096000" cy="3693319"/>
          </a:xfrm>
          <a:prstGeom prst="rect">
            <a:avLst/>
          </a:prstGeom>
        </p:spPr>
        <p:txBody>
          <a:bodyPr wrap="square">
            <a:spAutoFit/>
          </a:bodyPr>
          <a:lstStyle/>
          <a:p>
            <a:r>
              <a:rPr lang="en-US" dirty="0"/>
              <a:t>An effective internal control system will help:</a:t>
            </a:r>
          </a:p>
          <a:p>
            <a:pPr marL="285750" indent="-285750">
              <a:buFont typeface="Century Gothic" panose="020B0502020202020204" pitchFamily="34" charset="0"/>
              <a:buChar char="›"/>
            </a:pPr>
            <a:r>
              <a:rPr lang="en-US" dirty="0"/>
              <a:t>prevent or detect fraud;</a:t>
            </a:r>
          </a:p>
          <a:p>
            <a:pPr marL="285750" indent="-285750">
              <a:buFont typeface="Century Gothic" panose="020B0502020202020204" pitchFamily="34" charset="0"/>
              <a:buChar char="›"/>
            </a:pPr>
            <a:r>
              <a:rPr lang="en-US" dirty="0"/>
              <a:t>protect resources (both tangible and intangible) from theft and waste;</a:t>
            </a:r>
          </a:p>
          <a:p>
            <a:pPr marL="285750" indent="-285750">
              <a:buFont typeface="Century Gothic" panose="020B0502020202020204" pitchFamily="34" charset="0"/>
              <a:buChar char="›"/>
            </a:pPr>
            <a:r>
              <a:rPr lang="en-US" dirty="0"/>
              <a:t>operate efficiently;</a:t>
            </a:r>
          </a:p>
          <a:p>
            <a:pPr marL="285750" indent="-285750">
              <a:buFont typeface="Century Gothic" panose="020B0502020202020204" pitchFamily="34" charset="0"/>
              <a:buChar char="›"/>
            </a:pPr>
            <a:r>
              <a:rPr lang="en-US" dirty="0"/>
              <a:t>proactively identify risks and potential financial issues;</a:t>
            </a:r>
          </a:p>
          <a:p>
            <a:pPr marL="285750" indent="-285750">
              <a:buFont typeface="Century Gothic" panose="020B0502020202020204" pitchFamily="34" charset="0"/>
              <a:buChar char="›"/>
            </a:pPr>
            <a:r>
              <a:rPr lang="en-US" dirty="0"/>
              <a:t>generate timely, reliable reporting;</a:t>
            </a:r>
          </a:p>
          <a:p>
            <a:pPr marL="285750" indent="-285750">
              <a:buFont typeface="Century Gothic" panose="020B0502020202020204" pitchFamily="34" charset="0"/>
              <a:buChar char="›"/>
            </a:pPr>
            <a:r>
              <a:rPr lang="en-US" dirty="0"/>
              <a:t>progress towards business objectives and goals;</a:t>
            </a:r>
          </a:p>
          <a:p>
            <a:pPr marL="285750" indent="-285750">
              <a:buFont typeface="Century Gothic" panose="020B0502020202020204" pitchFamily="34" charset="0"/>
              <a:buChar char="›"/>
            </a:pPr>
            <a:r>
              <a:rPr lang="en-US" dirty="0"/>
              <a:t>ensure compliance with applicable laws and regulations; and</a:t>
            </a:r>
          </a:p>
          <a:p>
            <a:pPr marL="285750" indent="-285750">
              <a:buFont typeface="Century Gothic" panose="020B0502020202020204" pitchFamily="34" charset="0"/>
              <a:buChar char="›"/>
            </a:pPr>
            <a:r>
              <a:rPr lang="en-US" dirty="0"/>
              <a:t>reassure citizens.</a:t>
            </a:r>
          </a:p>
          <a:p>
            <a:endParaRPr lang="en-US" dirty="0"/>
          </a:p>
        </p:txBody>
      </p:sp>
      <p:pic>
        <p:nvPicPr>
          <p:cNvPr id="7" name="Audio 6">
            <a:hlinkClick r:id="" action="ppaction://media"/>
            <a:extLst>
              <a:ext uri="{FF2B5EF4-FFF2-40B4-BE49-F238E27FC236}">
                <a16:creationId xmlns:a16="http://schemas.microsoft.com/office/drawing/2014/main" id="{8ABFE511-1326-457C-B4EB-A7BDEEA6C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2D5D3F1-22F8-411C-B21F-104B163A48A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398D2998-2C48-4639-88DB-0845A0AE209D}"/>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343774176"/>
      </p:ext>
    </p:extLst>
  </p:cSld>
  <p:clrMapOvr>
    <a:masterClrMapping/>
  </p:clrMapOvr>
  <mc:AlternateContent xmlns:mc="http://schemas.openxmlformats.org/markup-compatibility/2006" xmlns:p14="http://schemas.microsoft.com/office/powerpoint/2010/main">
    <mc:Choice Requires="p14">
      <p:transition spd="slow" p14:dur="2000" advTm="37128"/>
    </mc:Choice>
    <mc:Fallback xmlns="">
      <p:transition spd="slow" advTm="3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607">
            <a:extLst>
              <a:ext uri="{FF2B5EF4-FFF2-40B4-BE49-F238E27FC236}">
                <a16:creationId xmlns:a16="http://schemas.microsoft.com/office/drawing/2014/main" id="{544B0959-0282-43AD-8734-4CC2B83443D5}"/>
              </a:ext>
            </a:extLst>
          </p:cNvPr>
          <p:cNvSpPr txBox="1">
            <a:spLocks noChangeArrowheads="1"/>
          </p:cNvSpPr>
          <p:nvPr/>
        </p:nvSpPr>
        <p:spPr bwMode="auto">
          <a:xfrm>
            <a:off x="2290118" y="1821848"/>
            <a:ext cx="5928610" cy="394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24130" algn="ctr">
              <a:lnSpc>
                <a:spcPts val="1445"/>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OVERALL</a:t>
            </a:r>
          </a:p>
          <a:p>
            <a:pPr marL="12700" marR="24130" algn="ctr">
              <a:lnSpc>
                <a:spcPts val="1445"/>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INTERNAL CONTROL WEAKNESSES</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8890" marR="24130" algn="ctr">
              <a:lnSpc>
                <a:spcPts val="1150"/>
              </a:lnSpc>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WERE RESPONSIBLE FOR NEARLY</a:t>
            </a:r>
          </a:p>
          <a:p>
            <a:pPr marL="42545" marR="24130" algn="ctr">
              <a:lnSpc>
                <a:spcPts val="1740"/>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HALF OF FRAUDS</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reeform 7633">
            <a:extLst>
              <a:ext uri="{FF2B5EF4-FFF2-40B4-BE49-F238E27FC236}">
                <a16:creationId xmlns:a16="http://schemas.microsoft.com/office/drawing/2014/main" id="{A8B470E8-D854-4DA2-8297-9A370C7C3649}"/>
              </a:ext>
            </a:extLst>
          </p:cNvPr>
          <p:cNvSpPr>
            <a:spLocks/>
          </p:cNvSpPr>
          <p:nvPr/>
        </p:nvSpPr>
        <p:spPr bwMode="auto">
          <a:xfrm>
            <a:off x="3966518" y="3008871"/>
            <a:ext cx="2792601" cy="1877180"/>
          </a:xfrm>
          <a:custGeom>
            <a:avLst/>
            <a:gdLst>
              <a:gd name="T0" fmla="+- 0 1560 867"/>
              <a:gd name="T1" fmla="*/ T0 w 1534"/>
              <a:gd name="T2" fmla="+- 0 889 886"/>
              <a:gd name="T3" fmla="*/ 889 h 1534"/>
              <a:gd name="T4" fmla="+- 0 1419 867"/>
              <a:gd name="T5" fmla="*/ T4 w 1534"/>
              <a:gd name="T6" fmla="+- 0 916 886"/>
              <a:gd name="T7" fmla="*/ 916 h 1534"/>
              <a:gd name="T8" fmla="+- 0 1288 867"/>
              <a:gd name="T9" fmla="*/ T8 w 1534"/>
              <a:gd name="T10" fmla="+- 0 968 886"/>
              <a:gd name="T11" fmla="*/ 968 h 1534"/>
              <a:gd name="T12" fmla="+- 0 1170 867"/>
              <a:gd name="T13" fmla="*/ T12 w 1534"/>
              <a:gd name="T14" fmla="+- 0 1042 886"/>
              <a:gd name="T15" fmla="*/ 1042 h 1534"/>
              <a:gd name="T16" fmla="+- 0 1068 867"/>
              <a:gd name="T17" fmla="*/ T16 w 1534"/>
              <a:gd name="T18" fmla="+- 0 1135 886"/>
              <a:gd name="T19" fmla="*/ 1135 h 1534"/>
              <a:gd name="T20" fmla="+- 0 984 867"/>
              <a:gd name="T21" fmla="*/ T20 w 1534"/>
              <a:gd name="T22" fmla="+- 0 1245 886"/>
              <a:gd name="T23" fmla="*/ 1245 h 1534"/>
              <a:gd name="T24" fmla="+- 0 921 867"/>
              <a:gd name="T25" fmla="*/ T24 w 1534"/>
              <a:gd name="T26" fmla="+- 0 1370 886"/>
              <a:gd name="T27" fmla="*/ 1370 h 1534"/>
              <a:gd name="T28" fmla="+- 0 881 867"/>
              <a:gd name="T29" fmla="*/ T28 w 1534"/>
              <a:gd name="T30" fmla="+- 0 1506 886"/>
              <a:gd name="T31" fmla="*/ 1506 h 1534"/>
              <a:gd name="T32" fmla="+- 0 867 867"/>
              <a:gd name="T33" fmla="*/ T32 w 1534"/>
              <a:gd name="T34" fmla="+- 0 1652 886"/>
              <a:gd name="T35" fmla="*/ 1652 h 1534"/>
              <a:gd name="T36" fmla="+- 0 881 867"/>
              <a:gd name="T37" fmla="*/ T36 w 1534"/>
              <a:gd name="T38" fmla="+- 0 1798 886"/>
              <a:gd name="T39" fmla="*/ 1798 h 1534"/>
              <a:gd name="T40" fmla="+- 0 921 867"/>
              <a:gd name="T41" fmla="*/ T40 w 1534"/>
              <a:gd name="T42" fmla="+- 0 1934 886"/>
              <a:gd name="T43" fmla="*/ 1934 h 1534"/>
              <a:gd name="T44" fmla="+- 0 984 867"/>
              <a:gd name="T45" fmla="*/ T44 w 1534"/>
              <a:gd name="T46" fmla="+- 0 2059 886"/>
              <a:gd name="T47" fmla="*/ 2059 h 1534"/>
              <a:gd name="T48" fmla="+- 0 1068 867"/>
              <a:gd name="T49" fmla="*/ T48 w 1534"/>
              <a:gd name="T50" fmla="+- 0 2169 886"/>
              <a:gd name="T51" fmla="*/ 2169 h 1534"/>
              <a:gd name="T52" fmla="+- 0 1170 867"/>
              <a:gd name="T53" fmla="*/ T52 w 1534"/>
              <a:gd name="T54" fmla="+- 0 2262 886"/>
              <a:gd name="T55" fmla="*/ 2262 h 1534"/>
              <a:gd name="T56" fmla="+- 0 1288 867"/>
              <a:gd name="T57" fmla="*/ T56 w 1534"/>
              <a:gd name="T58" fmla="+- 0 2336 886"/>
              <a:gd name="T59" fmla="*/ 2336 h 1534"/>
              <a:gd name="T60" fmla="+- 0 1419 867"/>
              <a:gd name="T61" fmla="*/ T60 w 1534"/>
              <a:gd name="T62" fmla="+- 0 2388 886"/>
              <a:gd name="T63" fmla="*/ 2388 h 1534"/>
              <a:gd name="T64" fmla="+- 0 1560 867"/>
              <a:gd name="T65" fmla="*/ T64 w 1534"/>
              <a:gd name="T66" fmla="+- 0 2415 886"/>
              <a:gd name="T67" fmla="*/ 2415 h 1534"/>
              <a:gd name="T68" fmla="+- 0 1708 867"/>
              <a:gd name="T69" fmla="*/ T68 w 1534"/>
              <a:gd name="T70" fmla="+- 0 2415 886"/>
              <a:gd name="T71" fmla="*/ 2415 h 1534"/>
              <a:gd name="T72" fmla="+- 0 1849 867"/>
              <a:gd name="T73" fmla="*/ T72 w 1534"/>
              <a:gd name="T74" fmla="+- 0 2388 886"/>
              <a:gd name="T75" fmla="*/ 2388 h 1534"/>
              <a:gd name="T76" fmla="+- 0 1980 867"/>
              <a:gd name="T77" fmla="*/ T76 w 1534"/>
              <a:gd name="T78" fmla="+- 0 2336 886"/>
              <a:gd name="T79" fmla="*/ 2336 h 1534"/>
              <a:gd name="T80" fmla="+- 0 2098 867"/>
              <a:gd name="T81" fmla="*/ T80 w 1534"/>
              <a:gd name="T82" fmla="+- 0 2262 886"/>
              <a:gd name="T83" fmla="*/ 2262 h 1534"/>
              <a:gd name="T84" fmla="+- 0 2200 867"/>
              <a:gd name="T85" fmla="*/ T84 w 1534"/>
              <a:gd name="T86" fmla="+- 0 2169 886"/>
              <a:gd name="T87" fmla="*/ 2169 h 1534"/>
              <a:gd name="T88" fmla="+- 0 2284 867"/>
              <a:gd name="T89" fmla="*/ T88 w 1534"/>
              <a:gd name="T90" fmla="+- 0 2059 886"/>
              <a:gd name="T91" fmla="*/ 2059 h 1534"/>
              <a:gd name="T92" fmla="+- 0 2347 867"/>
              <a:gd name="T93" fmla="*/ T92 w 1534"/>
              <a:gd name="T94" fmla="+- 0 1934 886"/>
              <a:gd name="T95" fmla="*/ 1934 h 1534"/>
              <a:gd name="T96" fmla="+- 0 2386 867"/>
              <a:gd name="T97" fmla="*/ T96 w 1534"/>
              <a:gd name="T98" fmla="+- 0 1798 886"/>
              <a:gd name="T99" fmla="*/ 1798 h 1534"/>
              <a:gd name="T100" fmla="+- 0 2400 867"/>
              <a:gd name="T101" fmla="*/ T100 w 1534"/>
              <a:gd name="T102" fmla="+- 0 1652 886"/>
              <a:gd name="T103" fmla="*/ 1652 h 1534"/>
              <a:gd name="T104" fmla="+- 0 2386 867"/>
              <a:gd name="T105" fmla="*/ T104 w 1534"/>
              <a:gd name="T106" fmla="+- 0 1506 886"/>
              <a:gd name="T107" fmla="*/ 1506 h 1534"/>
              <a:gd name="T108" fmla="+- 0 2347 867"/>
              <a:gd name="T109" fmla="*/ T108 w 1534"/>
              <a:gd name="T110" fmla="+- 0 1370 886"/>
              <a:gd name="T111" fmla="*/ 1370 h 1534"/>
              <a:gd name="T112" fmla="+- 0 2284 867"/>
              <a:gd name="T113" fmla="*/ T112 w 1534"/>
              <a:gd name="T114" fmla="+- 0 1245 886"/>
              <a:gd name="T115" fmla="*/ 1245 h 1534"/>
              <a:gd name="T116" fmla="+- 0 2200 867"/>
              <a:gd name="T117" fmla="*/ T116 w 1534"/>
              <a:gd name="T118" fmla="+- 0 1135 886"/>
              <a:gd name="T119" fmla="*/ 1135 h 1534"/>
              <a:gd name="T120" fmla="+- 0 2098 867"/>
              <a:gd name="T121" fmla="*/ T120 w 1534"/>
              <a:gd name="T122" fmla="+- 0 1042 886"/>
              <a:gd name="T123" fmla="*/ 1042 h 1534"/>
              <a:gd name="T124" fmla="+- 0 1980 867"/>
              <a:gd name="T125" fmla="*/ T124 w 1534"/>
              <a:gd name="T126" fmla="+- 0 968 886"/>
              <a:gd name="T127" fmla="*/ 968 h 1534"/>
              <a:gd name="T128" fmla="+- 0 1849 867"/>
              <a:gd name="T129" fmla="*/ T128 w 1534"/>
              <a:gd name="T130" fmla="+- 0 916 886"/>
              <a:gd name="T131" fmla="*/ 916 h 1534"/>
              <a:gd name="T132" fmla="+- 0 1708 867"/>
              <a:gd name="T133" fmla="*/ T132 w 1534"/>
              <a:gd name="T134" fmla="+- 0 889 886"/>
              <a:gd name="T135" fmla="*/ 889 h 1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534" h="1534">
                <a:moveTo>
                  <a:pt x="767" y="0"/>
                </a:moveTo>
                <a:lnTo>
                  <a:pt x="693" y="3"/>
                </a:lnTo>
                <a:lnTo>
                  <a:pt x="621" y="13"/>
                </a:lnTo>
                <a:lnTo>
                  <a:pt x="552" y="30"/>
                </a:lnTo>
                <a:lnTo>
                  <a:pt x="485" y="53"/>
                </a:lnTo>
                <a:lnTo>
                  <a:pt x="421" y="82"/>
                </a:lnTo>
                <a:lnTo>
                  <a:pt x="360" y="116"/>
                </a:lnTo>
                <a:lnTo>
                  <a:pt x="303" y="156"/>
                </a:lnTo>
                <a:lnTo>
                  <a:pt x="250" y="200"/>
                </a:lnTo>
                <a:lnTo>
                  <a:pt x="201" y="249"/>
                </a:lnTo>
                <a:lnTo>
                  <a:pt x="156" y="302"/>
                </a:lnTo>
                <a:lnTo>
                  <a:pt x="117" y="359"/>
                </a:lnTo>
                <a:lnTo>
                  <a:pt x="83" y="420"/>
                </a:lnTo>
                <a:lnTo>
                  <a:pt x="54" y="484"/>
                </a:lnTo>
                <a:lnTo>
                  <a:pt x="31" y="551"/>
                </a:lnTo>
                <a:lnTo>
                  <a:pt x="14" y="620"/>
                </a:lnTo>
                <a:lnTo>
                  <a:pt x="4" y="692"/>
                </a:lnTo>
                <a:lnTo>
                  <a:pt x="0" y="766"/>
                </a:lnTo>
                <a:lnTo>
                  <a:pt x="4" y="840"/>
                </a:lnTo>
                <a:lnTo>
                  <a:pt x="14" y="912"/>
                </a:lnTo>
                <a:lnTo>
                  <a:pt x="31" y="981"/>
                </a:lnTo>
                <a:lnTo>
                  <a:pt x="54" y="1048"/>
                </a:lnTo>
                <a:lnTo>
                  <a:pt x="83" y="1112"/>
                </a:lnTo>
                <a:lnTo>
                  <a:pt x="117" y="1173"/>
                </a:lnTo>
                <a:lnTo>
                  <a:pt x="156" y="1230"/>
                </a:lnTo>
                <a:lnTo>
                  <a:pt x="201" y="1283"/>
                </a:lnTo>
                <a:lnTo>
                  <a:pt x="250" y="1332"/>
                </a:lnTo>
                <a:lnTo>
                  <a:pt x="303" y="1376"/>
                </a:lnTo>
                <a:lnTo>
                  <a:pt x="360" y="1416"/>
                </a:lnTo>
                <a:lnTo>
                  <a:pt x="421" y="1450"/>
                </a:lnTo>
                <a:lnTo>
                  <a:pt x="485" y="1479"/>
                </a:lnTo>
                <a:lnTo>
                  <a:pt x="552" y="1502"/>
                </a:lnTo>
                <a:lnTo>
                  <a:pt x="621" y="1519"/>
                </a:lnTo>
                <a:lnTo>
                  <a:pt x="693" y="1529"/>
                </a:lnTo>
                <a:lnTo>
                  <a:pt x="767" y="1533"/>
                </a:lnTo>
                <a:lnTo>
                  <a:pt x="841" y="1529"/>
                </a:lnTo>
                <a:lnTo>
                  <a:pt x="912" y="1519"/>
                </a:lnTo>
                <a:lnTo>
                  <a:pt x="982" y="1502"/>
                </a:lnTo>
                <a:lnTo>
                  <a:pt x="1049" y="1479"/>
                </a:lnTo>
                <a:lnTo>
                  <a:pt x="1113" y="1450"/>
                </a:lnTo>
                <a:lnTo>
                  <a:pt x="1173" y="1416"/>
                </a:lnTo>
                <a:lnTo>
                  <a:pt x="1231" y="1376"/>
                </a:lnTo>
                <a:lnTo>
                  <a:pt x="1284" y="1332"/>
                </a:lnTo>
                <a:lnTo>
                  <a:pt x="1333" y="1283"/>
                </a:lnTo>
                <a:lnTo>
                  <a:pt x="1377" y="1230"/>
                </a:lnTo>
                <a:lnTo>
                  <a:pt x="1417" y="1173"/>
                </a:lnTo>
                <a:lnTo>
                  <a:pt x="1451" y="1112"/>
                </a:lnTo>
                <a:lnTo>
                  <a:pt x="1480" y="1048"/>
                </a:lnTo>
                <a:lnTo>
                  <a:pt x="1503" y="981"/>
                </a:lnTo>
                <a:lnTo>
                  <a:pt x="1519" y="912"/>
                </a:lnTo>
                <a:lnTo>
                  <a:pt x="1530" y="840"/>
                </a:lnTo>
                <a:lnTo>
                  <a:pt x="1533" y="766"/>
                </a:lnTo>
                <a:lnTo>
                  <a:pt x="1530" y="692"/>
                </a:lnTo>
                <a:lnTo>
                  <a:pt x="1519" y="620"/>
                </a:lnTo>
                <a:lnTo>
                  <a:pt x="1503" y="551"/>
                </a:lnTo>
                <a:lnTo>
                  <a:pt x="1480" y="484"/>
                </a:lnTo>
                <a:lnTo>
                  <a:pt x="1451" y="420"/>
                </a:lnTo>
                <a:lnTo>
                  <a:pt x="1417" y="359"/>
                </a:lnTo>
                <a:lnTo>
                  <a:pt x="1377" y="302"/>
                </a:lnTo>
                <a:lnTo>
                  <a:pt x="1333" y="249"/>
                </a:lnTo>
                <a:lnTo>
                  <a:pt x="1284" y="200"/>
                </a:lnTo>
                <a:lnTo>
                  <a:pt x="1231" y="156"/>
                </a:lnTo>
                <a:lnTo>
                  <a:pt x="1173" y="116"/>
                </a:lnTo>
                <a:lnTo>
                  <a:pt x="1113" y="82"/>
                </a:lnTo>
                <a:lnTo>
                  <a:pt x="1049" y="53"/>
                </a:lnTo>
                <a:lnTo>
                  <a:pt x="982" y="30"/>
                </a:lnTo>
                <a:lnTo>
                  <a:pt x="912" y="13"/>
                </a:lnTo>
                <a:lnTo>
                  <a:pt x="841" y="3"/>
                </a:lnTo>
                <a:lnTo>
                  <a:pt x="767" y="0"/>
                </a:lnTo>
                <a:close/>
              </a:path>
            </a:pathLst>
          </a:custGeom>
          <a:solidFill>
            <a:schemeClr val="accent1">
              <a:lumMod val="40000"/>
              <a:lumOff val="60000"/>
            </a:schemeClr>
          </a:solidFill>
          <a:ln>
            <a:noFill/>
          </a:ln>
        </p:spPr>
        <p:txBody>
          <a:bodyPr rot="0" vert="horz" wrap="square" lIns="91440" tIns="45720" rIns="91440" bIns="45720" anchor="t" anchorCtr="0" upright="1">
            <a:noAutofit/>
          </a:bodyPr>
          <a:lstStyle/>
          <a:p>
            <a:endParaRPr lang="en-US" dirty="0"/>
          </a:p>
        </p:txBody>
      </p:sp>
      <p:sp>
        <p:nvSpPr>
          <p:cNvPr id="4" name="Freeform 7630">
            <a:extLst>
              <a:ext uri="{FF2B5EF4-FFF2-40B4-BE49-F238E27FC236}">
                <a16:creationId xmlns:a16="http://schemas.microsoft.com/office/drawing/2014/main" id="{53E2C483-7900-4069-BA92-E1B539330719}"/>
              </a:ext>
            </a:extLst>
          </p:cNvPr>
          <p:cNvSpPr>
            <a:spLocks/>
          </p:cNvSpPr>
          <p:nvPr/>
        </p:nvSpPr>
        <p:spPr bwMode="auto">
          <a:xfrm>
            <a:off x="4497859" y="3165903"/>
            <a:ext cx="1729921" cy="1257816"/>
          </a:xfrm>
          <a:custGeom>
            <a:avLst/>
            <a:gdLst>
              <a:gd name="T0" fmla="+- 0 1941 1230"/>
              <a:gd name="T1" fmla="*/ T0 w 806"/>
              <a:gd name="T2" fmla="+- 0 1556 1082"/>
              <a:gd name="T3" fmla="*/ 1556 h 1140"/>
              <a:gd name="T4" fmla="+- 0 1436 1230"/>
              <a:gd name="T5" fmla="*/ T4 w 806"/>
              <a:gd name="T6" fmla="+- 0 1556 1082"/>
              <a:gd name="T7" fmla="*/ 1556 h 1140"/>
              <a:gd name="T8" fmla="+- 0 1436 1230"/>
              <a:gd name="T9" fmla="*/ T8 w 806"/>
              <a:gd name="T10" fmla="+- 0 1258 1082"/>
              <a:gd name="T11" fmla="*/ 1258 h 1140"/>
              <a:gd name="T12" fmla="+- 0 1443 1230"/>
              <a:gd name="T13" fmla="*/ T12 w 806"/>
              <a:gd name="T14" fmla="+- 0 1222 1082"/>
              <a:gd name="T15" fmla="*/ 1222 h 1140"/>
              <a:gd name="T16" fmla="+- 0 1463 1230"/>
              <a:gd name="T17" fmla="*/ T16 w 806"/>
              <a:gd name="T18" fmla="+- 0 1192 1082"/>
              <a:gd name="T19" fmla="*/ 1192 h 1140"/>
              <a:gd name="T20" fmla="+- 0 1493 1230"/>
              <a:gd name="T21" fmla="*/ T20 w 806"/>
              <a:gd name="T22" fmla="+- 0 1172 1082"/>
              <a:gd name="T23" fmla="*/ 1172 h 1140"/>
              <a:gd name="T24" fmla="+- 0 1529 1230"/>
              <a:gd name="T25" fmla="*/ T24 w 806"/>
              <a:gd name="T26" fmla="+- 0 1165 1082"/>
              <a:gd name="T27" fmla="*/ 1165 h 1140"/>
              <a:gd name="T28" fmla="+- 0 1735 1230"/>
              <a:gd name="T29" fmla="*/ T28 w 806"/>
              <a:gd name="T30" fmla="+- 0 1165 1082"/>
              <a:gd name="T31" fmla="*/ 1165 h 1140"/>
              <a:gd name="T32" fmla="+- 0 1801 1230"/>
              <a:gd name="T33" fmla="*/ T32 w 806"/>
              <a:gd name="T34" fmla="+- 0 1192 1082"/>
              <a:gd name="T35" fmla="*/ 1192 h 1140"/>
              <a:gd name="T36" fmla="+- 0 1828 1230"/>
              <a:gd name="T37" fmla="*/ T36 w 806"/>
              <a:gd name="T38" fmla="+- 0 1258 1082"/>
              <a:gd name="T39" fmla="*/ 1258 h 1140"/>
              <a:gd name="T40" fmla="+- 0 1828 1230"/>
              <a:gd name="T41" fmla="*/ T40 w 806"/>
              <a:gd name="T42" fmla="+- 0 1340 1082"/>
              <a:gd name="T43" fmla="*/ 1340 h 1140"/>
              <a:gd name="T44" fmla="+- 0 1844 1230"/>
              <a:gd name="T45" fmla="*/ T44 w 806"/>
              <a:gd name="T46" fmla="+- 0 1348 1082"/>
              <a:gd name="T47" fmla="*/ 1348 h 1140"/>
              <a:gd name="T48" fmla="+- 0 1856 1230"/>
              <a:gd name="T49" fmla="*/ T48 w 806"/>
              <a:gd name="T50" fmla="+- 0 1354 1082"/>
              <a:gd name="T51" fmla="*/ 1354 h 1140"/>
              <a:gd name="T52" fmla="+- 0 1863 1230"/>
              <a:gd name="T53" fmla="*/ T52 w 806"/>
              <a:gd name="T54" fmla="+- 0 1360 1082"/>
              <a:gd name="T55" fmla="*/ 1360 h 1140"/>
              <a:gd name="T56" fmla="+- 0 1865 1230"/>
              <a:gd name="T57" fmla="*/ T56 w 806"/>
              <a:gd name="T58" fmla="+- 0 1363 1082"/>
              <a:gd name="T59" fmla="*/ 1363 h 1140"/>
              <a:gd name="T60" fmla="+- 0 1863 1230"/>
              <a:gd name="T61" fmla="*/ T60 w 806"/>
              <a:gd name="T62" fmla="+- 0 1367 1082"/>
              <a:gd name="T63" fmla="*/ 1367 h 1140"/>
              <a:gd name="T64" fmla="+- 0 1848 1230"/>
              <a:gd name="T65" fmla="*/ T64 w 806"/>
              <a:gd name="T66" fmla="+- 0 1369 1082"/>
              <a:gd name="T67" fmla="*/ 1369 h 1140"/>
              <a:gd name="T68" fmla="+- 0 1828 1230"/>
              <a:gd name="T69" fmla="*/ T68 w 806"/>
              <a:gd name="T70" fmla="+- 0 1369 1082"/>
              <a:gd name="T71" fmla="*/ 1369 h 1140"/>
              <a:gd name="T72" fmla="+- 0 1828 1230"/>
              <a:gd name="T73" fmla="*/ T72 w 806"/>
              <a:gd name="T74" fmla="+- 0 1412 1082"/>
              <a:gd name="T75" fmla="*/ 1412 h 1140"/>
              <a:gd name="T76" fmla="+- 0 1911 1230"/>
              <a:gd name="T77" fmla="*/ T76 w 806"/>
              <a:gd name="T78" fmla="+- 0 1412 1082"/>
              <a:gd name="T79" fmla="*/ 1412 h 1140"/>
              <a:gd name="T80" fmla="+- 0 1911 1230"/>
              <a:gd name="T81" fmla="*/ T80 w 806"/>
              <a:gd name="T82" fmla="+- 0 1258 1082"/>
              <a:gd name="T83" fmla="*/ 1258 h 1140"/>
              <a:gd name="T84" fmla="+- 0 1897 1230"/>
              <a:gd name="T85" fmla="*/ T84 w 806"/>
              <a:gd name="T86" fmla="+- 0 1190 1082"/>
              <a:gd name="T87" fmla="*/ 1190 h 1140"/>
              <a:gd name="T88" fmla="+- 0 1859 1230"/>
              <a:gd name="T89" fmla="*/ T88 w 806"/>
              <a:gd name="T90" fmla="+- 0 1134 1082"/>
              <a:gd name="T91" fmla="*/ 1134 h 1140"/>
              <a:gd name="T92" fmla="+- 0 1803 1230"/>
              <a:gd name="T93" fmla="*/ T92 w 806"/>
              <a:gd name="T94" fmla="+- 0 1096 1082"/>
              <a:gd name="T95" fmla="*/ 1096 h 1140"/>
              <a:gd name="T96" fmla="+- 0 1735 1230"/>
              <a:gd name="T97" fmla="*/ T96 w 806"/>
              <a:gd name="T98" fmla="+- 0 1082 1082"/>
              <a:gd name="T99" fmla="*/ 1082 h 1140"/>
              <a:gd name="T100" fmla="+- 0 1529 1230"/>
              <a:gd name="T101" fmla="*/ T100 w 806"/>
              <a:gd name="T102" fmla="+- 0 1082 1082"/>
              <a:gd name="T103" fmla="*/ 1082 h 1140"/>
              <a:gd name="T104" fmla="+- 0 1461 1230"/>
              <a:gd name="T105" fmla="*/ T104 w 806"/>
              <a:gd name="T106" fmla="+- 0 1096 1082"/>
              <a:gd name="T107" fmla="*/ 1096 h 1140"/>
              <a:gd name="T108" fmla="+- 0 1405 1230"/>
              <a:gd name="T109" fmla="*/ T108 w 806"/>
              <a:gd name="T110" fmla="+- 0 1134 1082"/>
              <a:gd name="T111" fmla="*/ 1134 h 1140"/>
              <a:gd name="T112" fmla="+- 0 1367 1230"/>
              <a:gd name="T113" fmla="*/ T112 w 806"/>
              <a:gd name="T114" fmla="+- 0 1190 1082"/>
              <a:gd name="T115" fmla="*/ 1190 h 1140"/>
              <a:gd name="T116" fmla="+- 0 1353 1230"/>
              <a:gd name="T117" fmla="*/ T116 w 806"/>
              <a:gd name="T118" fmla="+- 0 1258 1082"/>
              <a:gd name="T119" fmla="*/ 1258 h 1140"/>
              <a:gd name="T120" fmla="+- 0 1353 1230"/>
              <a:gd name="T121" fmla="*/ T120 w 806"/>
              <a:gd name="T122" fmla="+- 0 1556 1082"/>
              <a:gd name="T123" fmla="*/ 1556 h 1140"/>
              <a:gd name="T124" fmla="+- 0 1325 1230"/>
              <a:gd name="T125" fmla="*/ T124 w 806"/>
              <a:gd name="T126" fmla="+- 0 1556 1082"/>
              <a:gd name="T127" fmla="*/ 1556 h 1140"/>
              <a:gd name="T128" fmla="+- 0 1288 1230"/>
              <a:gd name="T129" fmla="*/ T128 w 806"/>
              <a:gd name="T130" fmla="+- 0 1564 1082"/>
              <a:gd name="T131" fmla="*/ 1564 h 1140"/>
              <a:gd name="T132" fmla="+- 0 1258 1230"/>
              <a:gd name="T133" fmla="*/ T132 w 806"/>
              <a:gd name="T134" fmla="+- 0 1584 1082"/>
              <a:gd name="T135" fmla="*/ 1584 h 1140"/>
              <a:gd name="T136" fmla="+- 0 1237 1230"/>
              <a:gd name="T137" fmla="*/ T136 w 806"/>
              <a:gd name="T138" fmla="+- 0 1614 1082"/>
              <a:gd name="T139" fmla="*/ 1614 h 1140"/>
              <a:gd name="T140" fmla="+- 0 1230 1230"/>
              <a:gd name="T141" fmla="*/ T140 w 806"/>
              <a:gd name="T142" fmla="+- 0 1651 1082"/>
              <a:gd name="T143" fmla="*/ 1651 h 1140"/>
              <a:gd name="T144" fmla="+- 0 1230 1230"/>
              <a:gd name="T145" fmla="*/ T144 w 806"/>
              <a:gd name="T146" fmla="+- 0 2127 1082"/>
              <a:gd name="T147" fmla="*/ 2127 h 1140"/>
              <a:gd name="T148" fmla="+- 0 1237 1230"/>
              <a:gd name="T149" fmla="*/ T148 w 806"/>
              <a:gd name="T150" fmla="+- 0 2164 1082"/>
              <a:gd name="T151" fmla="*/ 2164 h 1140"/>
              <a:gd name="T152" fmla="+- 0 1258 1230"/>
              <a:gd name="T153" fmla="*/ T152 w 806"/>
              <a:gd name="T154" fmla="+- 0 2194 1082"/>
              <a:gd name="T155" fmla="*/ 2194 h 1140"/>
              <a:gd name="T156" fmla="+- 0 1288 1230"/>
              <a:gd name="T157" fmla="*/ T156 w 806"/>
              <a:gd name="T158" fmla="+- 0 2214 1082"/>
              <a:gd name="T159" fmla="*/ 2214 h 1140"/>
              <a:gd name="T160" fmla="+- 0 1325 1230"/>
              <a:gd name="T161" fmla="*/ T160 w 806"/>
              <a:gd name="T162" fmla="+- 0 2222 1082"/>
              <a:gd name="T163" fmla="*/ 2222 h 1140"/>
              <a:gd name="T164" fmla="+- 0 1941 1230"/>
              <a:gd name="T165" fmla="*/ T164 w 806"/>
              <a:gd name="T166" fmla="+- 0 2222 1082"/>
              <a:gd name="T167" fmla="*/ 2222 h 1140"/>
              <a:gd name="T168" fmla="+- 0 1978 1230"/>
              <a:gd name="T169" fmla="*/ T168 w 806"/>
              <a:gd name="T170" fmla="+- 0 2214 1082"/>
              <a:gd name="T171" fmla="*/ 2214 h 1140"/>
              <a:gd name="T172" fmla="+- 0 2008 1230"/>
              <a:gd name="T173" fmla="*/ T172 w 806"/>
              <a:gd name="T174" fmla="+- 0 2194 1082"/>
              <a:gd name="T175" fmla="*/ 2194 h 1140"/>
              <a:gd name="T176" fmla="+- 0 2028 1230"/>
              <a:gd name="T177" fmla="*/ T176 w 806"/>
              <a:gd name="T178" fmla="+- 0 2164 1082"/>
              <a:gd name="T179" fmla="*/ 2164 h 1140"/>
              <a:gd name="T180" fmla="+- 0 2036 1230"/>
              <a:gd name="T181" fmla="*/ T180 w 806"/>
              <a:gd name="T182" fmla="+- 0 2127 1082"/>
              <a:gd name="T183" fmla="*/ 2127 h 1140"/>
              <a:gd name="T184" fmla="+- 0 2036 1230"/>
              <a:gd name="T185" fmla="*/ T184 w 806"/>
              <a:gd name="T186" fmla="+- 0 1651 1082"/>
              <a:gd name="T187" fmla="*/ 1651 h 1140"/>
              <a:gd name="T188" fmla="+- 0 2028 1230"/>
              <a:gd name="T189" fmla="*/ T188 w 806"/>
              <a:gd name="T190" fmla="+- 0 1614 1082"/>
              <a:gd name="T191" fmla="*/ 1614 h 1140"/>
              <a:gd name="T192" fmla="+- 0 2008 1230"/>
              <a:gd name="T193" fmla="*/ T192 w 806"/>
              <a:gd name="T194" fmla="+- 0 1584 1082"/>
              <a:gd name="T195" fmla="*/ 1584 h 1140"/>
              <a:gd name="T196" fmla="+- 0 1978 1230"/>
              <a:gd name="T197" fmla="*/ T196 w 806"/>
              <a:gd name="T198" fmla="+- 0 1564 1082"/>
              <a:gd name="T199" fmla="*/ 1564 h 1140"/>
              <a:gd name="T200" fmla="+- 0 1941 1230"/>
              <a:gd name="T201" fmla="*/ T200 w 806"/>
              <a:gd name="T202" fmla="+- 0 1556 1082"/>
              <a:gd name="T203" fmla="*/ 1556 h 1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806" h="1140">
                <a:moveTo>
                  <a:pt x="711" y="474"/>
                </a:moveTo>
                <a:lnTo>
                  <a:pt x="206" y="474"/>
                </a:lnTo>
                <a:lnTo>
                  <a:pt x="206" y="176"/>
                </a:lnTo>
                <a:lnTo>
                  <a:pt x="213" y="140"/>
                </a:lnTo>
                <a:lnTo>
                  <a:pt x="233" y="110"/>
                </a:lnTo>
                <a:lnTo>
                  <a:pt x="263" y="90"/>
                </a:lnTo>
                <a:lnTo>
                  <a:pt x="299" y="83"/>
                </a:lnTo>
                <a:lnTo>
                  <a:pt x="505" y="83"/>
                </a:lnTo>
                <a:lnTo>
                  <a:pt x="571" y="110"/>
                </a:lnTo>
                <a:lnTo>
                  <a:pt x="598" y="176"/>
                </a:lnTo>
                <a:lnTo>
                  <a:pt x="598" y="258"/>
                </a:lnTo>
                <a:lnTo>
                  <a:pt x="614" y="266"/>
                </a:lnTo>
                <a:lnTo>
                  <a:pt x="626" y="272"/>
                </a:lnTo>
                <a:lnTo>
                  <a:pt x="633" y="278"/>
                </a:lnTo>
                <a:lnTo>
                  <a:pt x="635" y="281"/>
                </a:lnTo>
                <a:lnTo>
                  <a:pt x="633" y="285"/>
                </a:lnTo>
                <a:lnTo>
                  <a:pt x="618" y="287"/>
                </a:lnTo>
                <a:lnTo>
                  <a:pt x="598" y="287"/>
                </a:lnTo>
                <a:lnTo>
                  <a:pt x="598" y="330"/>
                </a:lnTo>
                <a:lnTo>
                  <a:pt x="681" y="330"/>
                </a:lnTo>
                <a:lnTo>
                  <a:pt x="681" y="176"/>
                </a:lnTo>
                <a:lnTo>
                  <a:pt x="667" y="108"/>
                </a:lnTo>
                <a:lnTo>
                  <a:pt x="629" y="52"/>
                </a:lnTo>
                <a:lnTo>
                  <a:pt x="573" y="14"/>
                </a:lnTo>
                <a:lnTo>
                  <a:pt x="505" y="0"/>
                </a:lnTo>
                <a:lnTo>
                  <a:pt x="299" y="0"/>
                </a:lnTo>
                <a:lnTo>
                  <a:pt x="231" y="14"/>
                </a:lnTo>
                <a:lnTo>
                  <a:pt x="175" y="52"/>
                </a:lnTo>
                <a:lnTo>
                  <a:pt x="137" y="108"/>
                </a:lnTo>
                <a:lnTo>
                  <a:pt x="123" y="176"/>
                </a:lnTo>
                <a:lnTo>
                  <a:pt x="123" y="474"/>
                </a:lnTo>
                <a:lnTo>
                  <a:pt x="95" y="474"/>
                </a:lnTo>
                <a:lnTo>
                  <a:pt x="58" y="482"/>
                </a:lnTo>
                <a:lnTo>
                  <a:pt x="28" y="502"/>
                </a:lnTo>
                <a:lnTo>
                  <a:pt x="7" y="532"/>
                </a:lnTo>
                <a:lnTo>
                  <a:pt x="0" y="569"/>
                </a:lnTo>
                <a:lnTo>
                  <a:pt x="0" y="1045"/>
                </a:lnTo>
                <a:lnTo>
                  <a:pt x="7" y="1082"/>
                </a:lnTo>
                <a:lnTo>
                  <a:pt x="28" y="1112"/>
                </a:lnTo>
                <a:lnTo>
                  <a:pt x="58" y="1132"/>
                </a:lnTo>
                <a:lnTo>
                  <a:pt x="95" y="1140"/>
                </a:lnTo>
                <a:lnTo>
                  <a:pt x="711" y="1140"/>
                </a:lnTo>
                <a:lnTo>
                  <a:pt x="748" y="1132"/>
                </a:lnTo>
                <a:lnTo>
                  <a:pt x="778" y="1112"/>
                </a:lnTo>
                <a:lnTo>
                  <a:pt x="798" y="1082"/>
                </a:lnTo>
                <a:lnTo>
                  <a:pt x="806" y="1045"/>
                </a:lnTo>
                <a:lnTo>
                  <a:pt x="806" y="569"/>
                </a:lnTo>
                <a:lnTo>
                  <a:pt x="798" y="532"/>
                </a:lnTo>
                <a:lnTo>
                  <a:pt x="778" y="502"/>
                </a:lnTo>
                <a:lnTo>
                  <a:pt x="748" y="482"/>
                </a:lnTo>
                <a:lnTo>
                  <a:pt x="711" y="47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sp>
        <p:nvSpPr>
          <p:cNvPr id="5" name="Slide Number Placeholder 1">
            <a:extLst>
              <a:ext uri="{FF2B5EF4-FFF2-40B4-BE49-F238E27FC236}">
                <a16:creationId xmlns:a16="http://schemas.microsoft.com/office/drawing/2014/main" id="{D648BCA5-3B98-4F6A-889B-BDD04D5818BE}"/>
              </a:ext>
            </a:extLst>
          </p:cNvPr>
          <p:cNvSpPr txBox="1">
            <a:spLocks/>
          </p:cNvSpPr>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US" sz="2800" dirty="0">
                <a:solidFill>
                  <a:srgbClr val="FFFFFF"/>
                </a:solidFill>
                <a:latin typeface="Century Gothic" panose="020B0502020202020204"/>
              </a:rPr>
              <a:t>6</a:t>
            </a:r>
          </a:p>
        </p:txBody>
      </p:sp>
      <p:pic>
        <p:nvPicPr>
          <p:cNvPr id="7" name="Audio 6">
            <a:hlinkClick r:id="" action="ppaction://media"/>
            <a:extLst>
              <a:ext uri="{FF2B5EF4-FFF2-40B4-BE49-F238E27FC236}">
                <a16:creationId xmlns:a16="http://schemas.microsoft.com/office/drawing/2014/main" id="{4D9617BF-34B8-4CF3-AD9B-F7813B481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E97D0EDA-94F6-4ADB-B551-0E730433D15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26B8F374-AD1D-4610-BF85-81789D31F9EA}"/>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539265219"/>
      </p:ext>
    </p:extLst>
  </p:cSld>
  <p:clrMapOvr>
    <a:masterClrMapping/>
  </p:clrMapOvr>
  <p:transition spd="med" advTm="85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hlinkClick r:id="" action="ppaction://noaction"/>
          </p:cNvPr>
          <p:cNvSpPr/>
          <p:nvPr/>
        </p:nvSpPr>
        <p:spPr>
          <a:xfrm>
            <a:off x="0" y="-17902"/>
            <a:ext cx="2377440" cy="6858000"/>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Breaking into my house -locked door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Sleep in -alarm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5" name="Slide Number Placeholder 1">
            <a:extLst>
              <a:ext uri="{FF2B5EF4-FFF2-40B4-BE49-F238E27FC236}">
                <a16:creationId xmlns:a16="http://schemas.microsoft.com/office/drawing/2014/main" id="{3D9FD23E-0947-495A-8CF4-04A56B5E97FC}"/>
              </a:ext>
            </a:extLst>
          </p:cNvPr>
          <p:cNvSpPr txBox="1">
            <a:spLocks/>
          </p:cNvSpPr>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2800" noProof="0" dirty="0">
                <a:solidFill>
                  <a:srgbClr val="FFFFFF"/>
                </a:solidFill>
                <a:latin typeface="Century Gothic" panose="020B0502020202020204"/>
              </a:rPr>
              <a:t>7</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8"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304949" y="108422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71717"/>
                </a:solidFill>
                <a:effectLst/>
                <a:uLnTx/>
                <a:uFillTx/>
                <a:latin typeface="Trebuchet MS" panose="020B0603020202020204" pitchFamily="34" charset="0"/>
                <a:ea typeface="+mn-ea"/>
                <a:cs typeface="+mn-cs"/>
              </a:rPr>
              <a:t> </a:t>
            </a:r>
            <a:r>
              <a:rPr kumimoji="0" lang="en-US" sz="3600" b="1" i="0" u="none" strike="noStrike" kern="1200" cap="none" spc="0" normalizeH="0" baseline="0" noProof="0" dirty="0">
                <a:ln>
                  <a:noFill/>
                </a:ln>
                <a:solidFill>
                  <a:srgbClr val="171717"/>
                </a:solidFill>
                <a:effectLst/>
                <a:uLnTx/>
                <a:uFillTx/>
                <a:ea typeface="+mn-ea"/>
                <a:cs typeface="+mn-cs"/>
              </a:rPr>
              <a:t>Definition of Risk and Internal Control</a:t>
            </a:r>
          </a:p>
        </p:txBody>
      </p:sp>
      <p:sp>
        <p:nvSpPr>
          <p:cNvPr id="9" name="Rectangle 4">
            <a:extLst>
              <a:ext uri="{FF2B5EF4-FFF2-40B4-BE49-F238E27FC236}">
                <a16:creationId xmlns:a16="http://schemas.microsoft.com/office/drawing/2014/main" id="{C64925E0-7776-413F-BD9D-F9DC4754389D}"/>
              </a:ext>
            </a:extLst>
          </p:cNvPr>
          <p:cNvSpPr>
            <a:spLocks noChangeArrowheads="1"/>
          </p:cNvSpPr>
          <p:nvPr/>
        </p:nvSpPr>
        <p:spPr bwMode="gray">
          <a:xfrm>
            <a:off x="2522764" y="2137382"/>
            <a:ext cx="8245929" cy="129161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Risk is the possibility of an event occurring that will have an impact on the achievement of an objective.</a:t>
            </a: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Risk is measured in terms of impact and likelihood. </a:t>
            </a:r>
          </a:p>
        </p:txBody>
      </p:sp>
      <p:sp>
        <p:nvSpPr>
          <p:cNvPr id="10" name="Rectangle 9">
            <a:extLst>
              <a:ext uri="{FF2B5EF4-FFF2-40B4-BE49-F238E27FC236}">
                <a16:creationId xmlns:a16="http://schemas.microsoft.com/office/drawing/2014/main" id="{C64925E0-7776-413F-BD9D-F9DC4754389D}"/>
              </a:ext>
            </a:extLst>
          </p:cNvPr>
          <p:cNvSpPr>
            <a:spLocks noChangeArrowheads="1"/>
          </p:cNvSpPr>
          <p:nvPr/>
        </p:nvSpPr>
        <p:spPr bwMode="gray">
          <a:xfrm>
            <a:off x="2522764" y="3748913"/>
            <a:ext cx="7871935" cy="129161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Internal Control:</a:t>
            </a:r>
            <a:r>
              <a:rPr kumimoji="0" lang="en-US" b="0" i="0" u="none" strike="noStrike" kern="1200" cap="none" spc="0" normalizeH="0" noProof="0" dirty="0">
                <a:ln>
                  <a:noFill/>
                </a:ln>
                <a:solidFill>
                  <a:srgbClr val="000000"/>
                </a:solidFill>
                <a:effectLst/>
                <a:uLnTx/>
                <a:uFillTx/>
                <a:ea typeface="+mn-ea"/>
                <a:cs typeface="+mn-cs"/>
              </a:rPr>
              <a:t> </a:t>
            </a:r>
            <a:r>
              <a:rPr kumimoji="0" lang="en-US" b="0" i="0" u="none" strike="noStrike" kern="1200" cap="none" spc="0" normalizeH="0" baseline="0" noProof="0" dirty="0">
                <a:ln>
                  <a:noFill/>
                </a:ln>
                <a:solidFill>
                  <a:srgbClr val="000000"/>
                </a:solidFill>
                <a:effectLst/>
                <a:uLnTx/>
                <a:uFillTx/>
                <a:ea typeface="+mn-ea"/>
                <a:cs typeface="+mn-cs"/>
              </a:rPr>
              <a:t>Any actions taken by the organization to manage risk and increase the likelihood that the organization’s objective and goals will be achieved.</a:t>
            </a:r>
          </a:p>
        </p:txBody>
      </p:sp>
      <p:pic>
        <p:nvPicPr>
          <p:cNvPr id="3" name="Audio 2">
            <a:hlinkClick r:id="" action="ppaction://media"/>
            <a:extLst>
              <a:ext uri="{FF2B5EF4-FFF2-40B4-BE49-F238E27FC236}">
                <a16:creationId xmlns:a16="http://schemas.microsoft.com/office/drawing/2014/main" id="{23C8FEE0-D903-40FA-8F10-168272B7F7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A4101F3B-1188-4AB9-A3BC-5CE6F8727282}"/>
              </a:ext>
            </a:extLst>
          </p:cNvPr>
          <p:cNvSpPr/>
          <p:nvPr/>
        </p:nvSpPr>
        <p:spPr>
          <a:xfrm>
            <a:off x="276664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2" name="Action Button: Go Forward or Next 11">
            <a:hlinkClick r:id="" action="ppaction://hlinkshowjump?jump=nextslide" highlightClick="1"/>
            <a:extLst>
              <a:ext uri="{FF2B5EF4-FFF2-40B4-BE49-F238E27FC236}">
                <a16:creationId xmlns:a16="http://schemas.microsoft.com/office/drawing/2014/main" id="{DD853055-F810-43DD-8A7A-D5CC5D14F39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753669313"/>
      </p:ext>
    </p:extLst>
  </p:cSld>
  <p:clrMapOvr>
    <a:masterClrMapping/>
  </p:clrMapOvr>
  <p:transition spd="med" advTm="355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20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51"/>
                            </p:stCondLst>
                            <p:childTnLst>
                              <p:par>
                                <p:cTn id="11" presetID="1" presetClass="entr" presetSubtype="0" fill="hold" grpId="0" nodeType="afterEffect">
                                  <p:stCondLst>
                                    <p:cond delay="11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3551"/>
                            </p:stCondLst>
                            <p:childTnLst>
                              <p:par>
                                <p:cTn id="14" presetID="1" presetClass="entr" presetSubtype="0" fill="hold" grpId="0" nodeType="afterEffect">
                                  <p:stCondLst>
                                    <p:cond delay="11000"/>
                                  </p:stCondLst>
                                  <p:childTnLst>
                                    <p:set>
                                      <p:cBhvr>
                                        <p:cTn id="15"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88"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398713" y="779464"/>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latin typeface="Century Gothic" panose="020B0502020202020204"/>
                <a:ea typeface="+mn-ea"/>
                <a:cs typeface="+mn-cs"/>
              </a:rPr>
              <a:t>Effective Internal Control System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2240747" y="1515457"/>
            <a:ext cx="7109199"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ea typeface="Roboto" panose="02000000000000000000" pitchFamily="2" charset="0"/>
                <a:cs typeface="+mn-cs"/>
              </a:rPr>
              <a:t>T</a:t>
            </a:r>
            <a:r>
              <a:rPr kumimoji="0" lang="en-US" sz="2400" i="0" u="none" strike="noStrike" kern="1200" cap="none" spc="0" normalizeH="0" baseline="0" noProof="0" dirty="0">
                <a:ln>
                  <a:noFill/>
                </a:ln>
                <a:solidFill>
                  <a:srgbClr val="000000"/>
                </a:solidFill>
                <a:effectLst/>
                <a:uLnTx/>
                <a:uFillTx/>
                <a:cs typeface="+mn-cs"/>
              </a:rPr>
              <a:t>here are five components supporting an effective internal control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cs typeface="+mn-cs"/>
            </a:endParaRP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Control Environment</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Risk Assessment</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Control Activities</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Information and Communication</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Monitoring</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8</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68655099-2B87-4E45-9BE1-1A6CD6E16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4324" y="2150531"/>
            <a:ext cx="2870567" cy="2721447"/>
          </a:xfrm>
          <a:prstGeom prst="rect">
            <a:avLst/>
          </a:prstGeom>
        </p:spPr>
      </p:pic>
      <p:pic>
        <p:nvPicPr>
          <p:cNvPr id="11" name="Audio 10">
            <a:hlinkClick r:id="" action="ppaction://media"/>
            <a:extLst>
              <a:ext uri="{FF2B5EF4-FFF2-40B4-BE49-F238E27FC236}">
                <a16:creationId xmlns:a16="http://schemas.microsoft.com/office/drawing/2014/main" id="{E3D4B817-3624-445C-A7FE-52C460D40DF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B1C8A82-B1ED-4F1D-9C21-7A3BC1E05B1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14F80354-06C2-4C06-B394-95D395536FE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569137804"/>
      </p:ext>
    </p:extLst>
  </p:cSld>
  <p:clrMapOvr>
    <a:masterClrMapping/>
  </p:clrMapOvr>
  <mc:AlternateContent xmlns:mc="http://schemas.openxmlformats.org/markup-compatibility/2006" xmlns:p14="http://schemas.microsoft.com/office/powerpoint/2010/main">
    <mc:Choice Requires="p14">
      <p:transition spd="slow" p14:dur="2000" advTm="22231"/>
    </mc:Choice>
    <mc:Fallback xmlns="">
      <p:transition spd="slow"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nodeType="afterEffect">
                                  <p:stCondLst>
                                    <p:cond delay="4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001"/>
                            </p:stCondLst>
                            <p:childTnLst>
                              <p:par>
                                <p:cTn id="11" presetID="1" presetClass="entr" presetSubtype="0" fill="hold" nodeType="after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7001"/>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9001"/>
                            </p:stCondLst>
                            <p:childTnLst>
                              <p:par>
                                <p:cTn id="17" presetID="1" presetClass="entr" presetSubtype="0" fill="hold"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1001"/>
                            </p:stCondLst>
                            <p:childTnLst>
                              <p:par>
                                <p:cTn id="20" presetID="1" presetClass="entr" presetSubtype="0" fill="hold" nodeType="afterEffect">
                                  <p:stCondLst>
                                    <p:cond delay="2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3001"/>
                            </p:stCondLst>
                            <p:childTnLst>
                              <p:par>
                                <p:cTn id="23" presetID="1" presetClass="entr" presetSubtype="0" fill="hold" nodeType="afterEffect">
                                  <p:stCondLst>
                                    <p:cond delay="2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1|3.6|4.8|3.5|5.8|4.9"/>
</p:tagLst>
</file>

<file path=ppt/tags/tag2.xml><?xml version="1.0" encoding="utf-8"?>
<p:tagLst xmlns:a="http://schemas.openxmlformats.org/drawingml/2006/main" xmlns:r="http://schemas.openxmlformats.org/officeDocument/2006/relationships" xmlns:p="http://schemas.openxmlformats.org/presentationml/2006/main">
  <p:tag name="TIMING" val="|1.1|11.2|11.5"/>
</p:tagLst>
</file>

<file path=ppt/tags/tag3.xml><?xml version="1.0" encoding="utf-8"?>
<p:tagLst xmlns:a="http://schemas.openxmlformats.org/drawingml/2006/main" xmlns:r="http://schemas.openxmlformats.org/officeDocument/2006/relationships" xmlns:p="http://schemas.openxmlformats.org/presentationml/2006/main">
  <p:tag name="TIMING" val="|1.6|5.3|2.2|1.7|2.1|2.5"/>
</p:tagLst>
</file>

<file path=ppt/tags/tag4.xml><?xml version="1.0" encoding="utf-8"?>
<p:tagLst xmlns:a="http://schemas.openxmlformats.org/drawingml/2006/main" xmlns:r="http://schemas.openxmlformats.org/officeDocument/2006/relationships" xmlns:p="http://schemas.openxmlformats.org/presentationml/2006/main">
  <p:tag name="TIMING" val="|9.4"/>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4.7|5.2|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36454BF99514E8C03708DAC14BDD9" ma:contentTypeVersion="12" ma:contentTypeDescription="Create a new document." ma:contentTypeScope="" ma:versionID="4f5dd7c01510408273d4872e96f6a083">
  <xsd:schema xmlns:xsd="http://www.w3.org/2001/XMLSchema" xmlns:xs="http://www.w3.org/2001/XMLSchema" xmlns:p="http://schemas.microsoft.com/office/2006/metadata/properties" xmlns:ns2="a0da13fd-4eb8-43bb-9865-de8ff67147fc" xmlns:ns3="b0e909a0-2375-4d20-b54e-33337e77bca3" targetNamespace="http://schemas.microsoft.com/office/2006/metadata/properties" ma:root="true" ma:fieldsID="80d1a1314f61f463c1717cd74945bc63" ns2:_="" ns3:_="">
    <xsd:import namespace="a0da13fd-4eb8-43bb-9865-de8ff67147fc"/>
    <xsd:import namespace="b0e909a0-2375-4d20-b54e-33337e77b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a13fd-4eb8-43bb-9865-de8ff67147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aa6bcd-90a9-42ad-8298-8ca5358a4f4d}" ma:internalName="TaxCatchAll" ma:showField="CatchAllData" ma:web="a0da13fd-4eb8-43bb-9865-de8ff67147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e909a0-2375-4d20-b54e-33337e77bc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cc3ec6-88af-47af-a068-6d7a8d914ef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e909a0-2375-4d20-b54e-33337e77bca3">
      <Terms xmlns="http://schemas.microsoft.com/office/infopath/2007/PartnerControls"/>
    </lcf76f155ced4ddcb4097134ff3c332f>
    <TaxCatchAll xmlns="a0da13fd-4eb8-43bb-9865-de8ff67147fc" xsi:nil="true"/>
  </documentManagement>
</p:properties>
</file>

<file path=customXml/itemProps1.xml><?xml version="1.0" encoding="utf-8"?>
<ds:datastoreItem xmlns:ds="http://schemas.openxmlformats.org/officeDocument/2006/customXml" ds:itemID="{C24407ED-6280-4A61-8D7A-C6F84B5CDDA5}"/>
</file>

<file path=customXml/itemProps2.xml><?xml version="1.0" encoding="utf-8"?>
<ds:datastoreItem xmlns:ds="http://schemas.openxmlformats.org/officeDocument/2006/customXml" ds:itemID="{FA18B0DC-6A65-43B1-9895-9D0C8F95BE5D}"/>
</file>

<file path=customXml/itemProps3.xml><?xml version="1.0" encoding="utf-8"?>
<ds:datastoreItem xmlns:ds="http://schemas.openxmlformats.org/officeDocument/2006/customXml" ds:itemID="{F0DA27A9-CD64-48FB-B969-03903EC5E0EB}"/>
</file>

<file path=docProps/app.xml><?xml version="1.0" encoding="utf-8"?>
<Properties xmlns="http://schemas.openxmlformats.org/officeDocument/2006/extended-properties" xmlns:vt="http://schemas.openxmlformats.org/officeDocument/2006/docPropsVTypes">
  <TotalTime>485</TotalTime>
  <Words>5239</Words>
  <Application>Microsoft Office PowerPoint</Application>
  <PresentationFormat>Widescreen</PresentationFormat>
  <Paragraphs>477</Paragraphs>
  <Slides>35</Slides>
  <Notes>35</Notes>
  <HiddenSlides>0</HiddenSlides>
  <MMClips>35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8" baseType="lpstr">
      <vt:lpstr>Arial</vt:lpstr>
      <vt:lpstr>Arial Black</vt:lpstr>
      <vt:lpstr>Calibri</vt:lpstr>
      <vt:lpstr>Century Gothic</vt:lpstr>
      <vt:lpstr>Lato</vt:lpstr>
      <vt:lpstr>Roboto</vt:lpstr>
      <vt:lpstr>Times New Roman</vt:lpstr>
      <vt:lpstr>Trebuchet MS</vt:lpstr>
      <vt:lpstr>Univers-Light</vt:lpstr>
      <vt:lpstr>Wingdings</vt:lpstr>
      <vt:lpstr>Wingdings 3</vt:lpstr>
      <vt:lpstr>Ion Boardroom</vt:lpstr>
      <vt:lpstr>Acrobat Document</vt:lpstr>
      <vt:lpstr>Module 5</vt:lpstr>
      <vt:lpstr>Five Modules</vt:lpstr>
      <vt:lpstr>Risk and Internal Controls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–Control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Internal Control Letters</vt:lpstr>
      <vt:lpstr>PowerPoint Presentation</vt:lpstr>
      <vt:lpstr>PowerPoint Presentation</vt:lpstr>
      <vt:lpstr>PowerPoint Presentation</vt:lpstr>
      <vt:lpstr>PowerPoint Presentation</vt:lpstr>
      <vt:lpstr>PowerPoint Presentation</vt:lpstr>
      <vt:lpstr>PowerPoint Presentation</vt:lpstr>
      <vt:lpstr>The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DeBaie, Blair L</cp:lastModifiedBy>
  <cp:revision>57</cp:revision>
  <dcterms:created xsi:type="dcterms:W3CDTF">2019-07-03T17:48:24Z</dcterms:created>
  <dcterms:modified xsi:type="dcterms:W3CDTF">2019-11-05T13:27:04Z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0x010100E4336454BF99514E8C03708DAC14BDD9</vt:lpwstr>
  </property>
</Properties>
</file>