
<file path=[Content_Types].xml><?xml version="1.0" encoding="utf-8"?>
<Types xmlns="http://schemas.openxmlformats.org/package/2006/content-types">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9.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12.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3.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Ex1.xml" ContentType="application/vnd.ms-office.chartex+xml"/>
  <Override PartName="/ppt/charts/style4.xml" ContentType="application/vnd.ms-office.chartstyle+xml"/>
  <Override PartName="/ppt/charts/colors4.xml" ContentType="application/vnd.ms-office.chartcolorstyl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6.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Ex2.xml" ContentType="application/vnd.ms-office.chartex+xml"/>
  <Override PartName="/ppt/charts/style5.xml" ContentType="application/vnd.ms-office.chartstyle+xml"/>
  <Override PartName="/ppt/charts/colors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19.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0.xml" ContentType="application/vnd.openxmlformats-officedocument.presentationml.notesSlide+xml"/>
  <Override PartName="/ppt/charts/chart4.xml" ContentType="application/vnd.openxmlformats-officedocument.drawingml.chart+xml"/>
  <Override PartName="/ppt/charts/style6.xml" ContentType="application/vnd.ms-office.chartstyle+xml"/>
  <Override PartName="/ppt/charts/colors6.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1.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22.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3.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4.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25.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6.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2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28.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29.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0.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31.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32.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446" r:id="rId5"/>
    <p:sldId id="509" r:id="rId6"/>
    <p:sldId id="505" r:id="rId7"/>
    <p:sldId id="500" r:id="rId8"/>
    <p:sldId id="445" r:id="rId9"/>
    <p:sldId id="452" r:id="rId10"/>
    <p:sldId id="454" r:id="rId11"/>
    <p:sldId id="470" r:id="rId12"/>
    <p:sldId id="449" r:id="rId13"/>
    <p:sldId id="448" r:id="rId14"/>
    <p:sldId id="464" r:id="rId15"/>
    <p:sldId id="511" r:id="rId16"/>
    <p:sldId id="507" r:id="rId17"/>
    <p:sldId id="510" r:id="rId18"/>
    <p:sldId id="514" r:id="rId19"/>
    <p:sldId id="501" r:id="rId20"/>
    <p:sldId id="469" r:id="rId21"/>
    <p:sldId id="515" r:id="rId22"/>
    <p:sldId id="455" r:id="rId23"/>
    <p:sldId id="467" r:id="rId24"/>
    <p:sldId id="513" r:id="rId25"/>
    <p:sldId id="395" r:id="rId26"/>
    <p:sldId id="375" r:id="rId27"/>
    <p:sldId id="376" r:id="rId28"/>
    <p:sldId id="477" r:id="rId29"/>
    <p:sldId id="478" r:id="rId30"/>
    <p:sldId id="479" r:id="rId31"/>
    <p:sldId id="476" r:id="rId32"/>
    <p:sldId id="474" r:id="rId33"/>
    <p:sldId id="472" r:id="rId34"/>
    <p:sldId id="366" r:id="rId35"/>
    <p:sldId id="473" r:id="rId36"/>
    <p:sldId id="381" r:id="rId3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99"/>
    <a:srgbClr val="FFFFF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876" autoAdjust="0"/>
    <p:restoredTop sz="94660"/>
  </p:normalViewPr>
  <p:slideViewPr>
    <p:cSldViewPr snapToGrid="0">
      <p:cViewPr varScale="1">
        <p:scale>
          <a:sx n="114" d="100"/>
          <a:sy n="114" d="100"/>
        </p:scale>
        <p:origin x="1068" y="120"/>
      </p:cViewPr>
      <p:guideLst>
        <p:guide orient="horz" pos="2160"/>
        <p:guide pos="3840"/>
      </p:guideLst>
    </p:cSldViewPr>
  </p:slideViewPr>
  <p:notesTextViewPr>
    <p:cViewPr>
      <p:scale>
        <a:sx n="3" d="2"/>
        <a:sy n="3" d="2"/>
      </p:scale>
      <p:origin x="0" y="0"/>
    </p:cViewPr>
  </p:notesTextViewPr>
  <p:sorterViewPr>
    <p:cViewPr>
      <p:scale>
        <a:sx n="100" d="100"/>
        <a:sy n="100" d="100"/>
      </p:scale>
      <p:origin x="0" y="-7014"/>
    </p:cViewPr>
  </p:sorterViewPr>
  <p:notesViewPr>
    <p:cSldViewPr snapToGrid="0">
      <p:cViewPr>
        <p:scale>
          <a:sx n="200" d="100"/>
          <a:sy n="200" d="100"/>
        </p:scale>
        <p:origin x="-62" y="204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Book1"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r-CA" sz="1800" noProof="0" dirty="0">
                <a:latin typeface="Roboto Condensed Light" panose="02000000000000000000" pitchFamily="2" charset="0"/>
                <a:ea typeface="Roboto Condensed Light" panose="02000000000000000000" pitchFamily="2" charset="0"/>
              </a:rPr>
              <a:t>Comportements constituant des sonnettes d’alarme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9011926440790993"/>
          <c:y val="0.18823098713717587"/>
          <c:w val="0.5033660776116341"/>
          <c:h val="0.70020278362709121"/>
        </c:manualLayout>
      </c:layout>
      <c:barChart>
        <c:barDir val="bar"/>
        <c:grouping val="clustered"/>
        <c:varyColors val="0"/>
        <c:ser>
          <c:idx val="0"/>
          <c:order val="0"/>
          <c:tx>
            <c:strRef>
              <c:f>Sheet1!$C$109</c:f>
              <c:strCache>
                <c:ptCount val="1"/>
                <c:pt idx="0">
                  <c:v>Gov</c:v>
                </c:pt>
              </c:strCache>
            </c:strRef>
          </c:tx>
          <c:spPr>
            <a:solidFill>
              <a:schemeClr val="accent1">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Sheet1!$B$110:$B$115</c:f>
              <c:strCache>
                <c:ptCount val="6"/>
                <c:pt idx="0">
                  <c:v>Living beyond means</c:v>
                </c:pt>
                <c:pt idx="1">
                  <c:v>Financial diffculties</c:v>
                </c:pt>
                <c:pt idx="2">
                  <c:v>Unusally close association with vendor/customer</c:v>
                </c:pt>
                <c:pt idx="3">
                  <c:v>Control issues, unwillingness to share duties</c:v>
                </c:pt>
                <c:pt idx="4">
                  <c:v>Wheeler dealer attitude</c:v>
                </c:pt>
                <c:pt idx="5">
                  <c:v>Divorce/family problems</c:v>
                </c:pt>
              </c:strCache>
            </c:strRef>
          </c:cat>
          <c:val>
            <c:numRef>
              <c:f>Sheet1!$C$110:$C$115</c:f>
              <c:numCache>
                <c:formatCode>0%</c:formatCode>
                <c:ptCount val="6"/>
                <c:pt idx="0">
                  <c:v>0.35</c:v>
                </c:pt>
                <c:pt idx="1">
                  <c:v>0.26</c:v>
                </c:pt>
                <c:pt idx="2">
                  <c:v>0.22</c:v>
                </c:pt>
                <c:pt idx="3">
                  <c:v>0.19</c:v>
                </c:pt>
                <c:pt idx="4">
                  <c:v>0.18</c:v>
                </c:pt>
              </c:numCache>
            </c:numRef>
          </c:val>
          <c:extLst>
            <c:ext xmlns:c16="http://schemas.microsoft.com/office/drawing/2014/chart" uri="{C3380CC4-5D6E-409C-BE32-E72D297353CC}">
              <c16:uniqueId val="{00000000-009A-4631-9BC4-0C2C4C165FDD}"/>
            </c:ext>
          </c:extLst>
        </c:ser>
        <c:ser>
          <c:idx val="1"/>
          <c:order val="1"/>
          <c:tx>
            <c:strRef>
              <c:f>Sheet1!$D$109</c:f>
              <c:strCache>
                <c:ptCount val="1"/>
                <c:pt idx="0">
                  <c:v>Cdn</c:v>
                </c:pt>
              </c:strCache>
            </c:strRef>
          </c:tx>
          <c:spPr>
            <a:solidFill>
              <a:schemeClr val="tx1">
                <a:lumMod val="65000"/>
                <a:lumOff val="35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Sheet1!$B$110:$B$115</c:f>
              <c:strCache>
                <c:ptCount val="6"/>
                <c:pt idx="0">
                  <c:v>Living beyond means</c:v>
                </c:pt>
                <c:pt idx="1">
                  <c:v>Financial diffculties</c:v>
                </c:pt>
                <c:pt idx="2">
                  <c:v>Unusally close association with vendor/customer</c:v>
                </c:pt>
                <c:pt idx="3">
                  <c:v>Control issues, unwillingness to share duties</c:v>
                </c:pt>
                <c:pt idx="4">
                  <c:v>Wheeler dealer attitude</c:v>
                </c:pt>
                <c:pt idx="5">
                  <c:v>Divorce/family problems</c:v>
                </c:pt>
              </c:strCache>
            </c:strRef>
          </c:cat>
          <c:val>
            <c:numRef>
              <c:f>Sheet1!$D$110:$D$115</c:f>
              <c:numCache>
                <c:formatCode>0%</c:formatCode>
                <c:ptCount val="6"/>
                <c:pt idx="0">
                  <c:v>0.33</c:v>
                </c:pt>
                <c:pt idx="1">
                  <c:v>0.28000000000000003</c:v>
                </c:pt>
                <c:pt idx="2">
                  <c:v>0.21</c:v>
                </c:pt>
                <c:pt idx="4">
                  <c:v>0.23</c:v>
                </c:pt>
                <c:pt idx="5">
                  <c:v>0.21</c:v>
                </c:pt>
              </c:numCache>
            </c:numRef>
          </c:val>
          <c:extLst>
            <c:ext xmlns:c16="http://schemas.microsoft.com/office/drawing/2014/chart" uri="{C3380CC4-5D6E-409C-BE32-E72D297353CC}">
              <c16:uniqueId val="{00000001-009A-4631-9BC4-0C2C4C165FDD}"/>
            </c:ext>
          </c:extLst>
        </c:ser>
        <c:dLbls>
          <c:dLblPos val="inEnd"/>
          <c:showLegendKey val="0"/>
          <c:showVal val="1"/>
          <c:showCatName val="0"/>
          <c:showSerName val="0"/>
          <c:showPercent val="0"/>
          <c:showBubbleSize val="0"/>
        </c:dLbls>
        <c:gapWidth val="115"/>
        <c:overlap val="-20"/>
        <c:axId val="89361792"/>
        <c:axId val="93683712"/>
      </c:barChart>
      <c:catAx>
        <c:axId val="89361792"/>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93683712"/>
        <c:crosses val="autoZero"/>
        <c:auto val="1"/>
        <c:lblAlgn val="ctr"/>
        <c:lblOffset val="100"/>
        <c:noMultiLvlLbl val="0"/>
      </c:catAx>
      <c:valAx>
        <c:axId val="93683712"/>
        <c:scaling>
          <c:orientation val="minMax"/>
        </c:scaling>
        <c:delete val="1"/>
        <c:axPos val="t"/>
        <c:numFmt formatCode="0%" sourceLinked="1"/>
        <c:majorTickMark val="none"/>
        <c:minorTickMark val="none"/>
        <c:tickLblPos val="nextTo"/>
        <c:crossAx val="89361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showDLblsOverMax val="0"/>
  </c:chart>
  <c:spPr>
    <a:solidFill>
      <a:schemeClr val="accent4">
        <a:lumMod val="60000"/>
        <a:lumOff val="4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CA" noProof="0" dirty="0"/>
              <a:t>Types</a:t>
            </a:r>
            <a:r>
              <a:rPr lang="fr-CA" baseline="0" noProof="0" dirty="0"/>
              <a:t> de fraude au travail</a:t>
            </a:r>
            <a:endParaRPr lang="fr-CA" noProof="0"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areaChart>
        <c:grouping val="standard"/>
        <c:varyColors val="0"/>
        <c:ser>
          <c:idx val="0"/>
          <c:order val="0"/>
          <c:tx>
            <c:strRef>
              <c:f>Sheet1!$C$102</c:f>
              <c:strCache>
                <c:ptCount val="1"/>
                <c:pt idx="0">
                  <c:v>% of Cases</c:v>
                </c:pt>
              </c:strCache>
            </c:strRef>
          </c:tx>
          <c:spPr>
            <a:solidFill>
              <a:schemeClr val="accent3">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dLbls>
            <c:dLbl>
              <c:idx val="0"/>
              <c:tx>
                <c:rich>
                  <a:bodyPr/>
                  <a:lstStyle/>
                  <a:p>
                    <a:r>
                      <a:rPr lang="en-US"/>
                      <a:t>88 %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C5-48F6-8865-595F67C740CB}"/>
                </c:ext>
              </c:extLst>
            </c:dLbl>
            <c:dLbl>
              <c:idx val="1"/>
              <c:tx>
                <c:rich>
                  <a:bodyPr/>
                  <a:lstStyle/>
                  <a:p>
                    <a:r>
                      <a:rPr lang="en-US"/>
                      <a:t>47 %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BC5-48F6-8865-595F67C740CB}"/>
                </c:ext>
              </c:extLst>
            </c:dLbl>
            <c:dLbl>
              <c:idx val="2"/>
              <c:tx>
                <c:rich>
                  <a:bodyPr/>
                  <a:lstStyle/>
                  <a:p>
                    <a:r>
                      <a:rPr lang="en-US"/>
                      <a:t>6 %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C5-48F6-8865-595F67C740C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Sheet1!$B$103:$B$105</c:f>
              <c:strCache>
                <c:ptCount val="3"/>
                <c:pt idx="0">
                  <c:v>Asset misappropriation</c:v>
                </c:pt>
                <c:pt idx="1">
                  <c:v>Corruption</c:v>
                </c:pt>
                <c:pt idx="2">
                  <c:v>Financial statement fraud</c:v>
                </c:pt>
              </c:strCache>
            </c:strRef>
          </c:cat>
          <c:val>
            <c:numRef>
              <c:f>Sheet1!$C$103:$C$105</c:f>
              <c:numCache>
                <c:formatCode>0%</c:formatCode>
                <c:ptCount val="3"/>
                <c:pt idx="0">
                  <c:v>0.88</c:v>
                </c:pt>
                <c:pt idx="1">
                  <c:v>0.47</c:v>
                </c:pt>
                <c:pt idx="2">
                  <c:v>0.06</c:v>
                </c:pt>
              </c:numCache>
            </c:numRef>
          </c:val>
          <c:extLst>
            <c:ext xmlns:c16="http://schemas.microsoft.com/office/drawing/2014/chart" uri="{C3380CC4-5D6E-409C-BE32-E72D297353CC}">
              <c16:uniqueId val="{00000000-6BD8-49FD-B028-85FACD6DFDCC}"/>
            </c:ext>
          </c:extLst>
        </c:ser>
        <c:dLbls>
          <c:showLegendKey val="0"/>
          <c:showVal val="0"/>
          <c:showCatName val="0"/>
          <c:showSerName val="0"/>
          <c:showPercent val="0"/>
          <c:showBubbleSize val="0"/>
        </c:dLbls>
        <c:axId val="111510656"/>
        <c:axId val="111479808"/>
      </c:areaChart>
      <c:barChart>
        <c:barDir val="col"/>
        <c:grouping val="clustered"/>
        <c:varyColors val="0"/>
        <c:ser>
          <c:idx val="1"/>
          <c:order val="1"/>
          <c:tx>
            <c:strRef>
              <c:f>Sheet1!$D$102</c:f>
              <c:strCache>
                <c:ptCount val="1"/>
                <c:pt idx="0">
                  <c:v>Median Loss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dLbl>
              <c:idx val="0"/>
              <c:tx>
                <c:rich>
                  <a:bodyPr/>
                  <a:lstStyle/>
                  <a:p>
                    <a:r>
                      <a:rPr lang="en-US"/>
                      <a:t>100 000 $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C5-48F6-8865-595F67C740CB}"/>
                </c:ext>
              </c:extLst>
            </c:dLbl>
            <c:dLbl>
              <c:idx val="1"/>
              <c:tx>
                <c:rich>
                  <a:bodyPr/>
                  <a:lstStyle/>
                  <a:p>
                    <a:r>
                      <a:rPr lang="en-US"/>
                      <a:t>400 000 $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C5-48F6-8865-595F67C740CB}"/>
                </c:ext>
              </c:extLst>
            </c:dLbl>
            <c:dLbl>
              <c:idx val="2"/>
              <c:tx>
                <c:rich>
                  <a:bodyPr/>
                  <a:lstStyle/>
                  <a:p>
                    <a:r>
                      <a:rPr lang="en-US"/>
                      <a:t>315 000 $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C5-48F6-8865-595F67C740C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Sheet1!$B$103:$B$105</c:f>
              <c:strCache>
                <c:ptCount val="3"/>
                <c:pt idx="0">
                  <c:v>Asset misappropriation</c:v>
                </c:pt>
                <c:pt idx="1">
                  <c:v>Corruption</c:v>
                </c:pt>
                <c:pt idx="2">
                  <c:v>Financial statement fraud</c:v>
                </c:pt>
              </c:strCache>
            </c:strRef>
          </c:cat>
          <c:val>
            <c:numRef>
              <c:f>Sheet1!$D$103:$D$105</c:f>
              <c:numCache>
                <c:formatCode>_("$"* #,##0_);_("$"* \(#,##0\);_("$"* "-"??_);_(@_)</c:formatCode>
                <c:ptCount val="3"/>
                <c:pt idx="0">
                  <c:v>100000</c:v>
                </c:pt>
                <c:pt idx="1">
                  <c:v>400000</c:v>
                </c:pt>
                <c:pt idx="2">
                  <c:v>315000</c:v>
                </c:pt>
              </c:numCache>
            </c:numRef>
          </c:val>
          <c:extLst>
            <c:ext xmlns:c16="http://schemas.microsoft.com/office/drawing/2014/chart" uri="{C3380CC4-5D6E-409C-BE32-E72D297353CC}">
              <c16:uniqueId val="{00000001-6BD8-49FD-B028-85FACD6DFDCC}"/>
            </c:ext>
          </c:extLst>
        </c:ser>
        <c:dLbls>
          <c:showLegendKey val="0"/>
          <c:showVal val="0"/>
          <c:showCatName val="0"/>
          <c:showSerName val="0"/>
          <c:showPercent val="0"/>
          <c:showBubbleSize val="0"/>
        </c:dLbls>
        <c:gapWidth val="219"/>
        <c:axId val="111006080"/>
        <c:axId val="111007616"/>
      </c:barChart>
      <c:catAx>
        <c:axId val="11100608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crossAx val="111007616"/>
        <c:crosses val="autoZero"/>
        <c:auto val="1"/>
        <c:lblAlgn val="ctr"/>
        <c:lblOffset val="100"/>
        <c:noMultiLvlLbl val="0"/>
      </c:catAx>
      <c:valAx>
        <c:axId val="111007616"/>
        <c:scaling>
          <c:orientation val="minMax"/>
        </c:scaling>
        <c:delete val="0"/>
        <c:axPos val="l"/>
        <c:numFmt formatCode="_(&quot;$&quot;* #,##0_);_(&quot;$&quot;* \(#,##0\);_(&quot;$&quot;* &quot;-&quot;??_);_(@_)"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1006080"/>
        <c:crosses val="autoZero"/>
        <c:crossBetween val="between"/>
      </c:valAx>
      <c:valAx>
        <c:axId val="111479808"/>
        <c:scaling>
          <c:orientation val="minMax"/>
        </c:scaling>
        <c:delete val="0"/>
        <c:axPos val="r"/>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1510656"/>
        <c:crosses val="max"/>
        <c:crossBetween val="between"/>
      </c:valAx>
      <c:catAx>
        <c:axId val="111510656"/>
        <c:scaling>
          <c:orientation val="minMax"/>
        </c:scaling>
        <c:delete val="1"/>
        <c:axPos val="b"/>
        <c:numFmt formatCode="General" sourceLinked="1"/>
        <c:majorTickMark val="none"/>
        <c:minorTickMark val="none"/>
        <c:tickLblPos val="nextTo"/>
        <c:crossAx val="111479808"/>
        <c:crosses val="autoZero"/>
        <c:auto val="1"/>
        <c:lblAlgn val="ctr"/>
        <c:lblOffset val="100"/>
        <c:noMultiLvlLbl val="0"/>
      </c:catAx>
      <c:spPr>
        <a:noFill/>
        <a:ln>
          <a:noFill/>
        </a:ln>
        <a:effectLst/>
      </c:spPr>
    </c:plotArea>
    <c:legend>
      <c:legendPos val="b"/>
      <c:layout>
        <c:manualLayout>
          <c:xMode val="edge"/>
          <c:yMode val="edge"/>
          <c:x val="0.29172331583552058"/>
          <c:y val="0.8455559200933217"/>
          <c:w val="0.4109978127734033"/>
          <c:h val="9.4258894721493153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fr-CA" noProof="0" dirty="0"/>
              <a:t>Fraudes au travail les plus courantes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8427389045666801"/>
          <c:y val="9.8661616161616159E-2"/>
          <c:w val="0.70015322735108221"/>
          <c:h val="0.8060069195895968"/>
        </c:manualLayout>
      </c:layout>
      <c:barChart>
        <c:barDir val="bar"/>
        <c:grouping val="clustered"/>
        <c:varyColors val="0"/>
        <c:ser>
          <c:idx val="0"/>
          <c:order val="0"/>
          <c:tx>
            <c:strRef>
              <c:f>Sheet1!$C$2</c:f>
              <c:strCache>
                <c:ptCount val="1"/>
                <c:pt idx="0">
                  <c:v>Canada</c:v>
                </c:pt>
              </c:strCache>
            </c:strRef>
          </c:tx>
          <c:spPr>
            <a:gradFill rotWithShape="1">
              <a:gsLst>
                <a:gs pos="0">
                  <a:schemeClr val="accent1">
                    <a:tint val="98000"/>
                    <a:lumMod val="114000"/>
                  </a:schemeClr>
                </a:gs>
                <a:gs pos="100000">
                  <a:schemeClr val="accent1">
                    <a:shade val="90000"/>
                    <a:lumMod val="84000"/>
                  </a:schemeClr>
                </a:gs>
              </a:gsLst>
              <a:lin ang="5400000" scaled="0"/>
            </a:gradFill>
            <a:ln>
              <a:noFill/>
            </a:ln>
            <a:effectLst>
              <a:outerShdw blurRad="38100" dist="25400" dir="5400000" rotWithShape="0">
                <a:srgbClr val="000000">
                  <a:alpha val="4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Sheet1!$B$3:$B$13</c:f>
              <c:strCache>
                <c:ptCount val="11"/>
                <c:pt idx="0">
                  <c:v>Corruption</c:v>
                </c:pt>
                <c:pt idx="1">
                  <c:v>Noncash</c:v>
                </c:pt>
                <c:pt idx="2">
                  <c:v>Billing</c:v>
                </c:pt>
                <c:pt idx="3">
                  <c:v>Cash on hand</c:v>
                </c:pt>
                <c:pt idx="4">
                  <c:v>Skimming</c:v>
                </c:pt>
                <c:pt idx="5">
                  <c:v>Cash larceny</c:v>
                </c:pt>
                <c:pt idx="6">
                  <c:v>Expense reimbursement</c:v>
                </c:pt>
                <c:pt idx="7">
                  <c:v>Payroll</c:v>
                </c:pt>
                <c:pt idx="8">
                  <c:v>Check and payment tampering</c:v>
                </c:pt>
                <c:pt idx="9">
                  <c:v>Financial statement fraud</c:v>
                </c:pt>
                <c:pt idx="10">
                  <c:v>Register disbursements</c:v>
                </c:pt>
              </c:strCache>
            </c:strRef>
          </c:cat>
          <c:val>
            <c:numRef>
              <c:f>Sheet1!$C$3:$C$13</c:f>
              <c:numCache>
                <c:formatCode>0%</c:formatCode>
                <c:ptCount val="11"/>
                <c:pt idx="0">
                  <c:v>0.4</c:v>
                </c:pt>
                <c:pt idx="1">
                  <c:v>0.18</c:v>
                </c:pt>
                <c:pt idx="2">
                  <c:v>0.2</c:v>
                </c:pt>
                <c:pt idx="3">
                  <c:v>0.13</c:v>
                </c:pt>
                <c:pt idx="4">
                  <c:v>0.13</c:v>
                </c:pt>
                <c:pt idx="5">
                  <c:v>0.03</c:v>
                </c:pt>
                <c:pt idx="6">
                  <c:v>0.11</c:v>
                </c:pt>
                <c:pt idx="7">
                  <c:v>0.06</c:v>
                </c:pt>
                <c:pt idx="8">
                  <c:v>0.1</c:v>
                </c:pt>
                <c:pt idx="9">
                  <c:v>0.14000000000000001</c:v>
                </c:pt>
                <c:pt idx="10">
                  <c:v>0.03</c:v>
                </c:pt>
              </c:numCache>
            </c:numRef>
          </c:val>
          <c:extLst>
            <c:ext xmlns:c16="http://schemas.microsoft.com/office/drawing/2014/chart" uri="{C3380CC4-5D6E-409C-BE32-E72D297353CC}">
              <c16:uniqueId val="{00000000-9ADD-4AE6-AC57-999224625F71}"/>
            </c:ext>
          </c:extLst>
        </c:ser>
        <c:ser>
          <c:idx val="1"/>
          <c:order val="1"/>
          <c:tx>
            <c:strRef>
              <c:f>Sheet1!$D$2</c:f>
              <c:strCache>
                <c:ptCount val="1"/>
                <c:pt idx="0">
                  <c:v>Government</c:v>
                </c:pt>
              </c:strCache>
            </c:strRef>
          </c:tx>
          <c:spPr>
            <a:solidFill>
              <a:srgbClr val="FCFE9A"/>
            </a:solidFill>
            <a:ln>
              <a:noFill/>
            </a:ln>
            <a:effectLst>
              <a:outerShdw blurRad="38100" dist="25400" dir="5400000" rotWithShape="0">
                <a:srgbClr val="000000">
                  <a:alpha val="4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Sheet1!$B$3:$B$13</c:f>
              <c:strCache>
                <c:ptCount val="11"/>
                <c:pt idx="0">
                  <c:v>Corruption</c:v>
                </c:pt>
                <c:pt idx="1">
                  <c:v>Noncash</c:v>
                </c:pt>
                <c:pt idx="2">
                  <c:v>Billing</c:v>
                </c:pt>
                <c:pt idx="3">
                  <c:v>Cash on hand</c:v>
                </c:pt>
                <c:pt idx="4">
                  <c:v>Skimming</c:v>
                </c:pt>
                <c:pt idx="5">
                  <c:v>Cash larceny</c:v>
                </c:pt>
                <c:pt idx="6">
                  <c:v>Expense reimbursement</c:v>
                </c:pt>
                <c:pt idx="7">
                  <c:v>Payroll</c:v>
                </c:pt>
                <c:pt idx="8">
                  <c:v>Check and payment tampering</c:v>
                </c:pt>
                <c:pt idx="9">
                  <c:v>Financial statement fraud</c:v>
                </c:pt>
                <c:pt idx="10">
                  <c:v>Register disbursements</c:v>
                </c:pt>
              </c:strCache>
            </c:strRef>
          </c:cat>
          <c:val>
            <c:numRef>
              <c:f>Sheet1!$D$3:$D$13</c:f>
              <c:numCache>
                <c:formatCode>0%</c:formatCode>
                <c:ptCount val="11"/>
                <c:pt idx="0">
                  <c:v>0.47</c:v>
                </c:pt>
                <c:pt idx="1">
                  <c:v>0.2</c:v>
                </c:pt>
                <c:pt idx="2">
                  <c:v>0.15</c:v>
                </c:pt>
                <c:pt idx="3">
                  <c:v>0.13</c:v>
                </c:pt>
                <c:pt idx="4">
                  <c:v>0.13</c:v>
                </c:pt>
                <c:pt idx="5">
                  <c:v>0.12</c:v>
                </c:pt>
                <c:pt idx="6">
                  <c:v>0.11</c:v>
                </c:pt>
                <c:pt idx="7">
                  <c:v>0.1</c:v>
                </c:pt>
                <c:pt idx="8">
                  <c:v>0.09</c:v>
                </c:pt>
                <c:pt idx="9">
                  <c:v>0.06</c:v>
                </c:pt>
                <c:pt idx="10">
                  <c:v>0.01</c:v>
                </c:pt>
              </c:numCache>
            </c:numRef>
          </c:val>
          <c:extLst>
            <c:ext xmlns:c16="http://schemas.microsoft.com/office/drawing/2014/chart" uri="{C3380CC4-5D6E-409C-BE32-E72D297353CC}">
              <c16:uniqueId val="{00000001-9ADD-4AE6-AC57-999224625F71}"/>
            </c:ext>
          </c:extLst>
        </c:ser>
        <c:dLbls>
          <c:dLblPos val="inEnd"/>
          <c:showLegendKey val="0"/>
          <c:showVal val="1"/>
          <c:showCatName val="0"/>
          <c:showSerName val="0"/>
          <c:showPercent val="0"/>
          <c:showBubbleSize val="0"/>
        </c:dLbls>
        <c:gapWidth val="100"/>
        <c:axId val="327174400"/>
        <c:axId val="327192960"/>
      </c:barChart>
      <c:catAx>
        <c:axId val="32717440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2"/>
                </a:solidFill>
                <a:latin typeface="Roboto Condensed Light" panose="02000000000000000000" pitchFamily="2" charset="0"/>
                <a:ea typeface="Roboto Condensed Light" panose="02000000000000000000" pitchFamily="2" charset="0"/>
                <a:cs typeface="+mn-cs"/>
              </a:defRPr>
            </a:pPr>
            <a:endParaRPr lang="en-US"/>
          </a:p>
        </c:txPr>
        <c:crossAx val="327192960"/>
        <c:crosses val="autoZero"/>
        <c:auto val="1"/>
        <c:lblAlgn val="ctr"/>
        <c:lblOffset val="100"/>
        <c:noMultiLvlLbl val="0"/>
      </c:catAx>
      <c:valAx>
        <c:axId val="327192960"/>
        <c:scaling>
          <c:orientation val="minMax"/>
        </c:scaling>
        <c:delete val="1"/>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327174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r-CA" noProof="0" dirty="0"/>
              <a:t>Incidence de la présence de contrôles anti-fraude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Sheet1!$C$88</c:f>
              <c:strCache>
                <c:ptCount val="1"/>
                <c:pt idx="0">
                  <c:v>Lower Losses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Sheet1!$B$89:$B$94</c:f>
              <c:strCache>
                <c:ptCount val="6"/>
                <c:pt idx="0">
                  <c:v>Management certification of financial statements</c:v>
                </c:pt>
                <c:pt idx="1">
                  <c:v>Anti-fraud policy</c:v>
                </c:pt>
                <c:pt idx="2">
                  <c:v>Employee support programs</c:v>
                </c:pt>
                <c:pt idx="3">
                  <c:v>Surprise audits</c:v>
                </c:pt>
                <c:pt idx="4">
                  <c:v>Job rotation/mandatory vacation</c:v>
                </c:pt>
                <c:pt idx="5">
                  <c:v>Code of conduct</c:v>
                </c:pt>
              </c:strCache>
            </c:strRef>
          </c:cat>
          <c:val>
            <c:numRef>
              <c:f>Sheet1!$C$89:$C$94</c:f>
              <c:numCache>
                <c:formatCode>0%</c:formatCode>
                <c:ptCount val="6"/>
                <c:pt idx="0">
                  <c:v>0.67</c:v>
                </c:pt>
                <c:pt idx="1">
                  <c:v>0.51</c:v>
                </c:pt>
                <c:pt idx="2">
                  <c:v>0.63</c:v>
                </c:pt>
                <c:pt idx="3">
                  <c:v>0.44</c:v>
                </c:pt>
                <c:pt idx="4">
                  <c:v>0.28000000000000003</c:v>
                </c:pt>
                <c:pt idx="5">
                  <c:v>0.47</c:v>
                </c:pt>
              </c:numCache>
            </c:numRef>
          </c:val>
          <c:extLst>
            <c:ext xmlns:c16="http://schemas.microsoft.com/office/drawing/2014/chart" uri="{C3380CC4-5D6E-409C-BE32-E72D297353CC}">
              <c16:uniqueId val="{00000000-BCF6-4B02-9357-3C11E26A74CA}"/>
            </c:ext>
          </c:extLst>
        </c:ser>
        <c:ser>
          <c:idx val="1"/>
          <c:order val="1"/>
          <c:tx>
            <c:strRef>
              <c:f>Sheet1!$D$88</c:f>
              <c:strCache>
                <c:ptCount val="1"/>
                <c:pt idx="0">
                  <c:v>Faster Detection</c:v>
                </c:pt>
              </c:strCache>
            </c:strRef>
          </c:tx>
          <c:spPr>
            <a:solidFill>
              <a:schemeClr val="accent4">
                <a:lumMod val="60000"/>
                <a:lumOff val="40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Sheet1!$B$89:$B$94</c:f>
              <c:strCache>
                <c:ptCount val="6"/>
                <c:pt idx="0">
                  <c:v>Management certification of financial statements</c:v>
                </c:pt>
                <c:pt idx="1">
                  <c:v>Anti-fraud policy</c:v>
                </c:pt>
                <c:pt idx="2">
                  <c:v>Employee support programs</c:v>
                </c:pt>
                <c:pt idx="3">
                  <c:v>Surprise audits</c:v>
                </c:pt>
                <c:pt idx="4">
                  <c:v>Job rotation/mandatory vacation</c:v>
                </c:pt>
                <c:pt idx="5">
                  <c:v>Code of conduct</c:v>
                </c:pt>
              </c:strCache>
            </c:strRef>
          </c:cat>
          <c:val>
            <c:numRef>
              <c:f>Sheet1!$D$89:$D$94</c:f>
              <c:numCache>
                <c:formatCode>0%</c:formatCode>
                <c:ptCount val="6"/>
                <c:pt idx="0">
                  <c:v>0.46</c:v>
                </c:pt>
                <c:pt idx="1">
                  <c:v>0.5</c:v>
                </c:pt>
                <c:pt idx="2">
                  <c:v>0.32</c:v>
                </c:pt>
                <c:pt idx="3">
                  <c:v>0.5</c:v>
                </c:pt>
                <c:pt idx="4">
                  <c:v>0.5</c:v>
                </c:pt>
                <c:pt idx="5">
                  <c:v>0.25</c:v>
                </c:pt>
              </c:numCache>
            </c:numRef>
          </c:val>
          <c:extLst>
            <c:ext xmlns:c16="http://schemas.microsoft.com/office/drawing/2014/chart" uri="{C3380CC4-5D6E-409C-BE32-E72D297353CC}">
              <c16:uniqueId val="{00000001-BCF6-4B02-9357-3C11E26A74CA}"/>
            </c:ext>
          </c:extLst>
        </c:ser>
        <c:dLbls>
          <c:dLblPos val="inEnd"/>
          <c:showLegendKey val="0"/>
          <c:showVal val="1"/>
          <c:showCatName val="0"/>
          <c:showSerName val="0"/>
          <c:showPercent val="0"/>
          <c:showBubbleSize val="0"/>
        </c:dLbls>
        <c:gapWidth val="115"/>
        <c:overlap val="-20"/>
        <c:axId val="331371648"/>
        <c:axId val="331373568"/>
      </c:barChart>
      <c:catAx>
        <c:axId val="331371648"/>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331373568"/>
        <c:crosses val="autoZero"/>
        <c:auto val="1"/>
        <c:lblAlgn val="ctr"/>
        <c:lblOffset val="100"/>
        <c:noMultiLvlLbl val="0"/>
      </c:catAx>
      <c:valAx>
        <c:axId val="331373568"/>
        <c:scaling>
          <c:orientation val="minMax"/>
        </c:scaling>
        <c:delete val="1"/>
        <c:axPos val="t"/>
        <c:numFmt formatCode="0%" sourceLinked="1"/>
        <c:majorTickMark val="none"/>
        <c:minorTickMark val="none"/>
        <c:tickLblPos val="nextTo"/>
        <c:crossAx val="331371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Sheet1!$B$67:$B$76</cx:f>
        <cx:lvl ptCount="10">
          <cx:pt idx="0">Tip</cx:pt>
          <cx:pt idx="1">Internal Audit</cx:pt>
          <cx:pt idx="2">Management Review</cx:pt>
          <cx:pt idx="3">Other</cx:pt>
          <cx:pt idx="4">Surveillance/monitoring</cx:pt>
          <cx:pt idx="5">External Audit</cx:pt>
          <cx:pt idx="6">Account reconciliation</cx:pt>
          <cx:pt idx="7">Documentation examination</cx:pt>
          <cx:pt idx="8">By accident</cx:pt>
          <cx:pt idx="9">IT Controls</cx:pt>
        </cx:lvl>
      </cx:strDim>
      <cx:numDim type="val">
        <cx:f>Sheet1!$C$67:$C$76</cx:f>
        <cx:lvl ptCount="10" formatCode="0%">
          <cx:pt idx="0">0.32000000000000001</cx:pt>
          <cx:pt idx="1">0.20999999999999999</cx:pt>
          <cx:pt idx="2">0.14999999999999999</cx:pt>
          <cx:pt idx="3">0.070000000000000007</cx:pt>
          <cx:pt idx="4">0.059999999999999998</cx:pt>
          <cx:pt idx="5">0.050000000000000003</cx:pt>
          <cx:pt idx="6">0.050000000000000003</cx:pt>
          <cx:pt idx="7">0.040000000000000001</cx:pt>
          <cx:pt idx="8">0.040000000000000001</cx:pt>
          <cx:pt idx="9">0.01</cx:pt>
        </cx:lvl>
      </cx:numDim>
    </cx:data>
  </cx:chartData>
  <cx:chart>
    <cx:title pos="t" align="ctr" overlay="0">
      <cx:tx>
        <cx:txData>
          <cx:v>Comment la fraude au travail est détectée</cx:v>
        </cx:txData>
      </cx:tx>
      <cx:txPr>
        <a:bodyPr spcFirstLastPara="1" vertOverflow="ellipsis" horzOverflow="overflow" wrap="square" lIns="0" tIns="0" rIns="0" bIns="0" anchor="ctr" anchorCtr="1"/>
        <a:lstStyle/>
        <a:p>
          <a:pPr algn="ctr" rtl="0">
            <a:defRPr/>
          </a:pPr>
          <a:r>
            <a:rPr lang="fr-CA" sz="1600" b="1" i="0" u="none" strike="noStrike" spc="100" baseline="0" noProof="0" dirty="0">
              <a:solidFill>
                <a:sysClr val="window" lastClr="FFFFFF">
                  <a:lumMod val="95000"/>
                </a:sysClr>
              </a:solidFill>
              <a:effectLst>
                <a:outerShdw blurRad="50800" dist="38100" dir="5400000" algn="t" rotWithShape="0">
                  <a:prstClr val="black">
                    <a:alpha val="40000"/>
                  </a:prstClr>
                </a:outerShdw>
              </a:effectLst>
              <a:latin typeface="Calibri" panose="020F0502020204030204"/>
            </a:rPr>
            <a:t>Comment la fraude au travail est détectée</a:t>
          </a:r>
        </a:p>
      </cx:txPr>
    </cx:title>
    <cx:plotArea>
      <cx:plotAreaRegion>
        <cx:series layoutId="funnel" uniqueId="{D18A0441-022C-4C68-A6F1-1E63317F1897}">
          <cx:dataLabels>
            <cx:txPr>
              <a:bodyPr spcFirstLastPara="1" vertOverflow="ellipsis" horzOverflow="overflow" wrap="square" lIns="0" tIns="0" rIns="0" bIns="0" anchor="ctr" anchorCtr="1"/>
              <a:lstStyle/>
              <a:p>
                <a:pPr algn="ctr" rtl="0">
                  <a:defRPr sz="1200" b="1">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200" b="1" i="0" u="none" strike="noStrike" baseline="0">
                  <a:solidFill>
                    <a:sysClr val="window" lastClr="FFFFFF">
                      <a:lumMod val="95000"/>
                    </a:sysClr>
                  </a:solidFill>
                  <a:latin typeface="Roboto Condensed Light" panose="02000000000000000000" pitchFamily="2" charset="0"/>
                  <a:ea typeface="Roboto Condensed Light" panose="02000000000000000000" pitchFamily="2" charset="0"/>
                </a:endParaRPr>
              </a:p>
            </cx:txPr>
            <cx:visibility seriesName="0" categoryName="0" value="1"/>
          </cx:dataLabels>
          <cx:dataId val="0"/>
        </cx:series>
      </cx:plotAreaRegion>
      <cx:axis id="0">
        <cx:catScaling gapWidth="0.5"/>
        <cx:tickLabels/>
        <cx:txPr>
          <a:bodyPr spcFirstLastPara="1" vertOverflow="ellipsis" horzOverflow="overflow" wrap="square" lIns="0" tIns="0" rIns="0" bIns="0" anchor="ctr" anchorCtr="1"/>
          <a:lstStyle/>
          <a:p>
            <a:pPr algn="ctr" rtl="0">
              <a:defRPr sz="1400">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400" b="0" i="0" u="none" strike="noStrike" baseline="0">
              <a:solidFill>
                <a:sysClr val="window" lastClr="FFFFFF">
                  <a:lumMod val="95000"/>
                </a:sysClr>
              </a:solidFill>
              <a:latin typeface="Roboto Condensed Light" panose="02000000000000000000" pitchFamily="2" charset="0"/>
              <a:ea typeface="Roboto Condensed Light" panose="02000000000000000000" pitchFamily="2" charset="0"/>
            </a:endParaRPr>
          </a:p>
        </cx:txPr>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Sheet1!$B$19:$B$27</cx:f>
        <cx:lvl ptCount="9">
          <cx:pt idx="0">Lack of internal controls</cx:pt>
          <cx:pt idx="1">Override of existing internal controls</cx:pt>
          <cx:pt idx="2">Lack of management review</cx:pt>
          <cx:pt idx="3">Poor tone at the top</cx:pt>
          <cx:pt idx="4">Lack of competent personnel in oversight roles</cx:pt>
          <cx:pt idx="5">Other</cx:pt>
          <cx:pt idx="6">Lack of employee fraud education</cx:pt>
          <cx:pt idx="7">Lack of independent checks/audits</cx:pt>
          <cx:pt idx="8">Lack of clear lines of authority</cx:pt>
        </cx:lvl>
      </cx:strDim>
      <cx:numDim type="val">
        <cx:f>Sheet1!$C$19:$C$27</cx:f>
        <cx:lvl ptCount="9" formatCode="0%">
          <cx:pt idx="0">0.33000000000000002</cx:pt>
          <cx:pt idx="1">0.22</cx:pt>
          <cx:pt idx="2">0.20000000000000001</cx:pt>
          <cx:pt idx="3">0.089999999999999997</cx:pt>
          <cx:pt idx="4">0.059999999999999998</cx:pt>
          <cx:pt idx="5">0.040000000000000001</cx:pt>
          <cx:pt idx="6">0.040000000000000001</cx:pt>
          <cx:pt idx="7">0.01</cx:pt>
          <cx:pt idx="8">0.01</cx:pt>
        </cx:lvl>
      </cx:numDim>
    </cx:data>
  </cx:chartData>
  <cx:chart>
    <cx:title pos="t" align="ctr" overlay="0">
      <cx:tx>
        <cx:txData>
          <cx:v>FAIBLESSES DES PRINCIPAUX CONTRÔLES INTERNES QUI CONTRIBUENT À LA FRAUDE AU TRAVAIL</cx:v>
        </cx:txData>
      </cx:tx>
      <cx:txPr>
        <a:bodyPr spcFirstLastPara="1" vertOverflow="ellipsis" horzOverflow="overflow" wrap="square" lIns="0" tIns="0" rIns="0" bIns="0" anchor="ctr" anchorCtr="1"/>
        <a:lstStyle/>
        <a:p>
          <a:pPr algn="ctr" rtl="0">
            <a:defRPr/>
          </a:pPr>
          <a:r>
            <a:rPr lang="en-US" sz="1400" b="1" i="0" u="none" strike="noStrike" baseline="0" dirty="0">
              <a:solidFill>
                <a:sysClr val="windowText" lastClr="000000">
                  <a:lumMod val="65000"/>
                  <a:lumOff val="35000"/>
                </a:sysClr>
              </a:solidFill>
              <a:latin typeface="Roboto Condensed Light" panose="02000000000000000000" pitchFamily="2" charset="0"/>
              <a:ea typeface="Roboto Condensed Light" panose="02000000000000000000" pitchFamily="2" charset="0"/>
            </a:rPr>
            <a:t>FAIBLESSES DES PRINCIPAUX CONTRÔLES INTERNES QUI CONTRIBUENT À LA FRAUDE AU TRAVAIL</a:t>
          </a:r>
        </a:p>
      </cx:txPr>
    </cx:title>
    <cx:plotArea>
      <cx:plotAreaRegion>
        <cx:series layoutId="funnel" uniqueId="{E9B53E1D-7C4D-4975-9397-98F31FD1CFF3}">
          <cx:tx>
            <cx:txData>
              <cx:f>Sheet1!$C$18</cx:f>
              <cx:v>Canada</cx:v>
            </cx:txData>
          </cx:tx>
          <cx:dataPt idx="0">
            <cx:spPr>
              <a:solidFill>
                <a:srgbClr val="44546A">
                  <a:lumMod val="75000"/>
                </a:srgbClr>
              </a:solidFill>
            </cx:spPr>
          </cx:dataPt>
          <cx:dataPt idx="1">
            <cx:spPr>
              <a:solidFill>
                <a:srgbClr val="4472C4">
                  <a:lumMod val="75000"/>
                </a:srgbClr>
              </a:solidFill>
            </cx:spPr>
          </cx:dataPt>
          <cx:dataPt idx="2">
            <cx:spPr>
              <a:solidFill>
                <a:srgbClr val="2E888A"/>
              </a:solidFill>
            </cx:spPr>
          </cx:dataPt>
          <cx:dataPt idx="3">
            <cx:spPr>
              <a:solidFill>
                <a:srgbClr val="13D5DF"/>
              </a:solidFill>
            </cx:spPr>
          </cx:dataPt>
          <cx:dataPt idx="4">
            <cx:spPr>
              <a:solidFill>
                <a:srgbClr val="35A4EF"/>
              </a:solidFill>
            </cx:spPr>
          </cx:dataPt>
          <cx:dataPt idx="5">
            <cx:spPr>
              <a:solidFill>
                <a:srgbClr val="E7E6E6">
                  <a:lumMod val="75000"/>
                </a:srgbClr>
              </a:solidFill>
            </cx:spPr>
          </cx:dataPt>
          <cx:dataPt idx="6">
            <cx:spPr>
              <a:solidFill>
                <a:sysClr val="window" lastClr="FFFFFF">
                  <a:lumMod val="75000"/>
                </a:sysClr>
              </a:solidFill>
            </cx:spPr>
          </cx:dataPt>
          <cx:dataPt idx="7">
            <cx:spPr>
              <a:solidFill>
                <a:srgbClr val="A5A5A5">
                  <a:lumMod val="75000"/>
                </a:srgbClr>
              </a:solidFill>
            </cx:spPr>
          </cx:dataPt>
          <cx:dataPt idx="8">
            <cx:spPr>
              <a:solidFill>
                <a:srgbClr val="44546A">
                  <a:lumMod val="50000"/>
                </a:srgbClr>
              </a:solidFill>
            </cx:spPr>
          </cx:dataPt>
          <cx:dataLabels>
            <cx:txPr>
              <a:bodyPr spcFirstLastPara="1" vertOverflow="ellipsis" horzOverflow="overflow" wrap="square" lIns="0" tIns="0" rIns="0" bIns="0" anchor="ctr" anchorCtr="1"/>
              <a:lstStyle/>
              <a:p>
                <a:pPr algn="ctr" rtl="0">
                  <a:defRPr sz="1100" b="1">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100" b="1" i="0" u="none" strike="noStrike" baseline="0">
                  <a:solidFill>
                    <a:schemeClr val="bg1"/>
                  </a:solidFill>
                  <a:latin typeface="Roboto Condensed Light" panose="02000000000000000000" pitchFamily="2" charset="0"/>
                  <a:ea typeface="Roboto Condensed Light" panose="02000000000000000000" pitchFamily="2" charset="0"/>
                </a:endParaRPr>
              </a:p>
            </cx:txPr>
          </cx:dataLabels>
          <cx:dataId val="0"/>
        </cx:series>
      </cx:plotAreaRegion>
      <cx:axis id="0">
        <cx:catScaling gapWidth="0.5"/>
        <cx:tickLabels/>
        <cx:txPr>
          <a:bodyPr spcFirstLastPara="1" vertOverflow="ellipsis" horzOverflow="overflow" wrap="square" lIns="0" tIns="0" rIns="0" bIns="0" anchor="ctr" anchorCtr="1"/>
          <a:lstStyle/>
          <a:p>
            <a:pPr algn="ctr" rtl="0">
              <a:defRPr sz="1200">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200" b="0" i="0" u="none" strike="noStrike" baseline="0">
              <a:solidFill>
                <a:sysClr val="windowText" lastClr="000000">
                  <a:lumMod val="65000"/>
                  <a:lumOff val="35000"/>
                </a:sysClr>
              </a:solidFill>
              <a:latin typeface="Roboto Condensed Light" panose="02000000000000000000" pitchFamily="2" charset="0"/>
              <a:ea typeface="Roboto Condensed Light" panose="02000000000000000000" pitchFamily="2" charset="0"/>
            </a:endParaRPr>
          </a:p>
        </cx:txPr>
      </cx:axis>
    </cx:plotArea>
  </cx:chart>
  <cx:spPr>
    <a:noFill/>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427">
  <cs:axisTitle>
    <cs:lnRef idx="0"/>
    <cs:fillRef idx="0"/>
    <cs:effectRef idx="0"/>
    <cs:fontRef idx="minor">
      <a:schemeClr val="lt1">
        <a:lumMod val="95000"/>
      </a:schemeClr>
    </cs:fontRef>
    <cs:defRPr sz="900"/>
  </cs:axisTitle>
  <cs:category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cs:chartArea>
  <cs:dataLabel>
    <cs:lnRef idx="0"/>
    <cs:fillRef idx="0"/>
    <cs:effectRef idx="0"/>
    <cs:fontRef idx="minor">
      <a:schemeClr val="lt1">
        <a:lumMod val="9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lt1"/>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tx1"/>
        </a:solidFill>
      </a:ln>
    </cs:spPr>
  </cs:dataPoint>
  <cs:dataPoint3D>
    <cs:lnRef idx="0"/>
    <cs:fillRef idx="0">
      <cs:styleClr val="auto"/>
    </cs:fillRef>
    <cs:effectRef idx="0"/>
    <cs:fontRef idx="minor">
      <a:schemeClr val="lt1"/>
    </cs:fontRef>
    <cs:spPr>
      <a:solidFill>
        <a:schemeClr val="phClr"/>
      </a:solidFill>
    </cs:spPr>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fillRef idx="0">
      <cs:styleClr val="auto"/>
    </cs:fillRef>
    <cs:effectRef idx="0"/>
    <cs:fontRef idx="minor">
      <a:schemeClr val="lt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lt1"/>
    </cs:fontRef>
    <cs:spPr>
      <a:ln w="28575" cap="rnd">
        <a:solidFill>
          <a:schemeClr val="phClr"/>
        </a:solidFill>
        <a:round/>
      </a:ln>
    </cs:spPr>
  </cs:dataPointWireframe>
  <cs:dataTable>
    <cs:lnRef idx="0"/>
    <cs:fillRef idx="0"/>
    <cs:effectRef idx="0"/>
    <cs:fontRef idx="minor">
      <a:schemeClr val="lt1">
        <a:lumMod val="95000"/>
      </a:schemeClr>
    </cs:fontRef>
    <cs:spPr>
      <a:ln w="9525">
        <a:solidFill>
          <a:schemeClr val="lt1">
            <a:lumMod val="95000"/>
            <a:alpha val="54000"/>
          </a:schemeClr>
        </a:solidFill>
      </a:ln>
    </cs:spPr>
    <cs:defRPr sz="9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10000"/>
            <a:lumOff val="1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95000"/>
      </a:schemeClr>
    </cs:fontRef>
    <cs:defRPr sz="9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a:lumMod val="95000"/>
      </a:schemeClr>
    </cs:fontRef>
    <cs:defRPr sz="1600" b="1" spc="10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prstDash val="sysDash"/>
      </a:ln>
    </cs:spPr>
  </cs:trendline>
  <cs:trendlineLabel>
    <cs:lnRef idx="0"/>
    <cs:fillRef idx="0"/>
    <cs:effectRef idx="0"/>
    <cs:fontRef idx="minor">
      <a:schemeClr val="lt1">
        <a:lumMod val="95000"/>
      </a:schemeClr>
    </cs:fontRef>
    <cs:defRPr sz="9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95000"/>
      </a:schemeClr>
    </cs:fontRef>
    <cs:defRPr sz="9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429">
  <cs:axisTitle>
    <cs:lnRef idx="0"/>
    <cs:fillRef idx="0"/>
    <cs:effectRef idx="0"/>
    <cs:fontRef idx="minor">
      <a:schemeClr val="lt1"/>
    </cs:fontRef>
    <cs:defRPr sz="9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cs:bodyPr/>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cs:chartArea>
  <cs:dataLabel>
    <cs:lnRef idx="0"/>
    <cs:fillRef idx="0">
      <cs:styleClr val="auto"/>
    </cs:fillRef>
    <cs:effectRef idx="0"/>
    <cs:fontRef idx="minor">
      <a:schemeClr val="dk1"/>
    </cs:fontRef>
    <cs:spPr>
      <a:solidFill>
        <a:schemeClr val="phClr">
          <a:alpha val="70000"/>
        </a:schemeClr>
      </a:solidFill>
    </cs:spPr>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a:ln w="9525">
        <a:solidFill>
          <a:schemeClr val="tx1"/>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dk1"/>
    </cs:fontRef>
    <cs:spPr>
      <a:ln w="2857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cs:dataTable>
  <cs:downBar>
    <cs:lnRef idx="0"/>
    <cs:fillRef idx="0"/>
    <cs:effectRef idx="0"/>
    <cs:fontRef idx="minor">
      <a:schemeClr val="dk1"/>
    </cs:fontRef>
    <cs:spPr>
      <a:solidFill>
        <a:schemeClr val="dk1"/>
      </a:solidFill>
    </cs:spPr>
  </cs:downBar>
  <cs:dropLine>
    <cs:lnRef idx="0"/>
    <cs:fillRef idx="0"/>
    <cs:effectRef idx="0"/>
    <cs:fontRef idx="minor">
      <a:schemeClr val="tx1"/>
    </cs:fontRef>
    <cs:spPr>
      <a:ln w="9525">
        <a:solidFill>
          <a:schemeClr val="lt1"/>
        </a:solidFill>
        <a:prstDash val="dash"/>
      </a:ln>
    </cs:spPr>
  </cs:dropLine>
  <cs:errorBar>
    <cs:lnRef idx="0"/>
    <cs:fillRef idx="0"/>
    <cs:effectRef idx="0"/>
    <cs:fontRef idx="minor">
      <a:schemeClr val="tx1"/>
    </cs:fontRef>
    <cs:spPr>
      <a:ln w="9525" cap="flat" cmpd="sng" algn="ctr">
        <a:solidFill>
          <a:schemeClr val="lt1"/>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5000"/>
          </a:schemeClr>
        </a:solidFill>
        <a:round/>
      </a:ln>
    </cs:spPr>
  </cs:gridlineMajor>
  <cs:gridlineMinor>
    <cs:lnRef idx="0"/>
    <cs:fillRef idx="0"/>
    <cs:effectRef idx="0"/>
    <cs:fontRef idx="minor">
      <a:schemeClr val="dk1"/>
    </cs:fontRef>
    <cs:spPr>
      <a:ln>
        <a:solidFill>
          <a:schemeClr val="lt1">
            <a:alpha val="25000"/>
            <a:lumOff val="10000"/>
          </a:schemeClr>
        </a:solidFill>
      </a:ln>
    </cs:spPr>
  </cs:gridlineMinor>
  <cs:hiLoLine>
    <cs:lnRef idx="0"/>
    <cs:fillRef idx="0"/>
    <cs:effectRef idx="0"/>
    <cs:fontRef idx="minor">
      <a:schemeClr val="tx1"/>
    </cs:fontRef>
    <cs:spPr>
      <a:ln w="9525">
        <a:solidFill>
          <a:schemeClr val="lt1"/>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cs:fontRef>
    <cs:defRPr sz="9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cs:bodyPr/>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cs:fontRef>
    <cs:defRPr sz="1500" b="1" cap="all" spc="100"/>
    <cs:bodyPr/>
  </cs:title>
  <cs:trendline>
    <cs:lnRef idx="0"/>
    <cs:fillRef idx="0"/>
    <cs:effectRef idx="0"/>
    <cs:fontRef idx="minor">
      <a:schemeClr val="dk1"/>
    </cs:fontRef>
    <cs:spPr>
      <a:ln w="19050" cap="rnd">
        <a:solidFill>
          <a:schemeClr val="lt1"/>
        </a:solidFill>
        <a:prstDash val="sysDash"/>
      </a:ln>
    </cs:spPr>
  </cs:trendline>
  <cs:trendlineLabel>
    <cs:lnRef idx="0"/>
    <cs:fillRef idx="0"/>
    <cs:effectRef idx="0"/>
    <cs:fontRef idx="minor">
      <a:schemeClr val="lt1"/>
    </cs:fontRef>
    <cs:defRPr sz="900"/>
  </cs:trendlineLabel>
  <cs:upBar>
    <cs:lnRef idx="0"/>
    <cs:fillRef idx="0"/>
    <cs:effectRef idx="0"/>
    <cs:fontRef idx="minor">
      <a:schemeClr val="dk1"/>
    </cs:fontRef>
    <cs:spPr>
      <a:solidFill>
        <a:schemeClr val="lt1"/>
      </a:solidFill>
    </cs:spPr>
  </cs:upBar>
  <cs:valueAxis>
    <cs:lnRef idx="0"/>
    <cs:fillRef idx="0"/>
    <cs:effectRef idx="0"/>
    <cs:fontRef idx="minor">
      <a:schemeClr val="lt1"/>
    </cs:fontRef>
    <cs:defRPr sz="900"/>
    <cs:bodyPr/>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png"/><Relationship Id="rId5" Type="http://schemas.openxmlformats.org/officeDocument/2006/relationships/hyperlink" Target="http://tribework.blogspot.com/2012/05/waiting-patiently-for-justice.html" TargetMode="External"/><Relationship Id="rId4"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png"/><Relationship Id="rId5" Type="http://schemas.openxmlformats.org/officeDocument/2006/relationships/hyperlink" Target="http://tribework.blogspot.com/2012/05/waiting-patiently-for-justice.html" TargetMode="External"/><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B424A-0449-42EA-B9BA-D1D82EFD8195}"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D26047FC-73CC-489F-846C-ECEC48F6B802}">
      <dgm:prSet phldrT="[Text]" custT="1"/>
      <dgm:spPr/>
      <dgm:t>
        <a:bodyPr/>
        <a:lstStyle/>
        <a:p>
          <a:r>
            <a:rPr lang="fr-CA" sz="2000" noProof="0" dirty="0">
              <a:latin typeface="+mn-lt"/>
            </a:rPr>
            <a:t>Durée moyenne de 18 mois</a:t>
          </a:r>
        </a:p>
      </dgm:t>
    </dgm:pt>
    <dgm:pt modelId="{A184C6DC-A66D-4FA0-9537-0DED1F1C9F27}" type="parTrans" cxnId="{32772AC0-23C9-41E3-8BC9-3DB42ACE4F35}">
      <dgm:prSet/>
      <dgm:spPr/>
      <dgm:t>
        <a:bodyPr/>
        <a:lstStyle/>
        <a:p>
          <a:endParaRPr lang="en-US"/>
        </a:p>
      </dgm:t>
    </dgm:pt>
    <dgm:pt modelId="{22231F6B-FFDD-41B9-BADB-D67A17F21975}" type="sibTrans" cxnId="{32772AC0-23C9-41E3-8BC9-3DB42ACE4F3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0705D5E1-6D68-4AC1-BCB3-CDA4303A9A2D}">
      <dgm:prSet phldrT="[Text]" custT="1"/>
      <dgm:spPr/>
      <dgm:t>
        <a:bodyPr/>
        <a:lstStyle/>
        <a:p>
          <a:r>
            <a:rPr lang="fr-CA" sz="1600" noProof="0" dirty="0">
              <a:latin typeface="+mn-lt"/>
            </a:rPr>
            <a:t>La perte médiane pour une </a:t>
          </a:r>
          <a:r>
            <a:rPr lang="fr-CA" sz="1600" noProof="0" dirty="0" err="1">
              <a:latin typeface="+mn-lt"/>
            </a:rPr>
            <a:t>org</a:t>
          </a:r>
          <a:r>
            <a:rPr lang="fr-CA" sz="1600" noProof="0" dirty="0">
              <a:latin typeface="+mn-lt"/>
            </a:rPr>
            <a:t>. de petite et de grande taille était de l’ordre de</a:t>
          </a:r>
          <a:br>
            <a:rPr lang="fr-CA" sz="1600" noProof="0" dirty="0">
              <a:latin typeface="+mn-lt"/>
            </a:rPr>
          </a:br>
          <a:r>
            <a:rPr lang="fr-CA" sz="1600" noProof="0" dirty="0">
              <a:latin typeface="+mn-lt"/>
            </a:rPr>
            <a:t>200 000 $.</a:t>
          </a:r>
        </a:p>
      </dgm:t>
    </dgm:pt>
    <dgm:pt modelId="{13C413F7-A31E-48AF-AC16-71CB8E58ECC8}" type="parTrans" cxnId="{6559A46E-1D83-442F-A967-99DB77839878}">
      <dgm:prSet/>
      <dgm:spPr/>
      <dgm:t>
        <a:bodyPr/>
        <a:lstStyle/>
        <a:p>
          <a:endParaRPr lang="en-US"/>
        </a:p>
      </dgm:t>
    </dgm:pt>
    <dgm:pt modelId="{76DE904D-5D84-4CF3-83AF-6927684EC788}" type="sibTrans" cxnId="{6559A46E-1D83-442F-A967-99DB77839878}">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29443E0A-FEDF-4217-8E2F-6E8348CF221D}">
      <dgm:prSet phldrT="[Text]" custT="1"/>
      <dgm:spPr/>
      <dgm:t>
        <a:bodyPr/>
        <a:lstStyle/>
        <a:p>
          <a:r>
            <a:rPr lang="fr-CA" sz="1750" baseline="0" noProof="0" dirty="0">
              <a:latin typeface="+mj-lt"/>
            </a:rPr>
            <a:t>118 000 $ montant médian de la perte pour l’administration locale</a:t>
          </a:r>
        </a:p>
      </dgm:t>
    </dgm:pt>
    <dgm:pt modelId="{7CE0935B-58A1-4718-96C0-A441FD4BF974}" type="parTrans" cxnId="{57544E97-FBBF-4B95-BDDD-DD127F3F03F2}">
      <dgm:prSet/>
      <dgm:spPr/>
      <dgm:t>
        <a:bodyPr/>
        <a:lstStyle/>
        <a:p>
          <a:endParaRPr lang="en-US"/>
        </a:p>
      </dgm:t>
    </dgm:pt>
    <dgm:pt modelId="{4E0E2C60-B86A-4B58-B2AF-5AF238732AF6}" type="sibTrans" cxnId="{57544E97-FBBF-4B95-BDDD-DD127F3F03F2}">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2DFE7ADC-007A-4A76-86C9-72F396B921D0}">
      <dgm:prSet phldrT="[Text]" custT="1"/>
      <dgm:spPr/>
      <dgm:t>
        <a:bodyPr/>
        <a:lstStyle/>
        <a:p>
          <a:r>
            <a:rPr lang="fr-CA" sz="2000" noProof="0" dirty="0">
              <a:latin typeface="+mn-lt"/>
            </a:rPr>
            <a:t>59 % n’ont rien récupéré</a:t>
          </a:r>
        </a:p>
      </dgm:t>
    </dgm:pt>
    <dgm:pt modelId="{0D69D84D-FD28-4E91-BDF2-684BA5EE6C46}" type="parTrans" cxnId="{28DCD333-1625-47F9-995C-42386F97FC5A}">
      <dgm:prSet/>
      <dgm:spPr/>
      <dgm:t>
        <a:bodyPr/>
        <a:lstStyle/>
        <a:p>
          <a:endParaRPr lang="en-US"/>
        </a:p>
      </dgm:t>
    </dgm:pt>
    <dgm:pt modelId="{EA54CF71-705E-411A-8EC4-675959324885}" type="sibTrans" cxnId="{28DCD333-1625-47F9-995C-42386F97FC5A}">
      <dgm:prSet/>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1000" r="-11000"/>
          </a:stretch>
        </a:blipFill>
      </dgm:spPr>
      <dgm:t>
        <a:bodyPr/>
        <a:lstStyle/>
        <a:p>
          <a:endParaRPr lang="en-US"/>
        </a:p>
      </dgm:t>
    </dgm:pt>
    <dgm:pt modelId="{C3231000-4FFB-4E8C-8CA0-81D676E0A9B2}" type="pres">
      <dgm:prSet presAssocID="{8FFB424A-0449-42EA-B9BA-D1D82EFD8195}" presName="Name0" presStyleCnt="0">
        <dgm:presLayoutVars>
          <dgm:chMax val="21"/>
          <dgm:chPref val="21"/>
        </dgm:presLayoutVars>
      </dgm:prSet>
      <dgm:spPr/>
    </dgm:pt>
    <dgm:pt modelId="{C92B2245-E108-4E25-9BDF-8BDE28619EF8}" type="pres">
      <dgm:prSet presAssocID="{D26047FC-73CC-489F-846C-ECEC48F6B802}" presName="text1" presStyleCnt="0"/>
      <dgm:spPr/>
    </dgm:pt>
    <dgm:pt modelId="{06250F8B-AF71-47BB-8ECC-73F5F43DAC69}" type="pres">
      <dgm:prSet presAssocID="{D26047FC-73CC-489F-846C-ECEC48F6B802}" presName="textRepeatNode" presStyleLbl="alignNode1" presStyleIdx="0" presStyleCnt="4">
        <dgm:presLayoutVars>
          <dgm:chMax val="0"/>
          <dgm:chPref val="0"/>
          <dgm:bulletEnabled val="1"/>
        </dgm:presLayoutVars>
      </dgm:prSet>
      <dgm:spPr/>
    </dgm:pt>
    <dgm:pt modelId="{8EE7E747-986E-4A5C-8D2C-EFCA32708CE3}" type="pres">
      <dgm:prSet presAssocID="{D26047FC-73CC-489F-846C-ECEC48F6B802}" presName="textaccent1" presStyleCnt="0"/>
      <dgm:spPr/>
    </dgm:pt>
    <dgm:pt modelId="{9C1668DE-8EE8-42DB-897B-F4C9F0D529A6}" type="pres">
      <dgm:prSet presAssocID="{D26047FC-73CC-489F-846C-ECEC48F6B802}" presName="accentRepeatNode" presStyleLbl="solidAlignAcc1" presStyleIdx="0" presStyleCnt="8"/>
      <dgm:spPr/>
    </dgm:pt>
    <dgm:pt modelId="{5C33A496-BAB7-46A9-9FBD-1D971ECAFFD2}" type="pres">
      <dgm:prSet presAssocID="{22231F6B-FFDD-41B9-BADB-D67A17F21975}" presName="image1" presStyleCnt="0"/>
      <dgm:spPr/>
    </dgm:pt>
    <dgm:pt modelId="{8A944E5F-40F2-44F0-94A9-39CB6E76CF1A}" type="pres">
      <dgm:prSet presAssocID="{22231F6B-FFDD-41B9-BADB-D67A17F21975}" presName="imageRepeatNode" presStyleLbl="alignAcc1" presStyleIdx="0" presStyleCnt="4"/>
      <dgm:spPr/>
    </dgm:pt>
    <dgm:pt modelId="{E68CE555-8074-4066-9F78-140A22C3F896}" type="pres">
      <dgm:prSet presAssocID="{22231F6B-FFDD-41B9-BADB-D67A17F21975}" presName="imageaccent1" presStyleCnt="0"/>
      <dgm:spPr/>
    </dgm:pt>
    <dgm:pt modelId="{96A067C4-B5B6-402F-8123-A57D4682F3FA}" type="pres">
      <dgm:prSet presAssocID="{22231F6B-FFDD-41B9-BADB-D67A17F21975}" presName="accentRepeatNode" presStyleLbl="solidAlignAcc1" presStyleIdx="1" presStyleCnt="8"/>
      <dgm:spPr/>
    </dgm:pt>
    <dgm:pt modelId="{F58D3AA2-6174-4E2E-8923-8E90555DC0CF}" type="pres">
      <dgm:prSet presAssocID="{0705D5E1-6D68-4AC1-BCB3-CDA4303A9A2D}" presName="text2" presStyleCnt="0"/>
      <dgm:spPr/>
    </dgm:pt>
    <dgm:pt modelId="{ACE867A6-AB57-49E0-8FA4-4C7DC1BF1CA7}" type="pres">
      <dgm:prSet presAssocID="{0705D5E1-6D68-4AC1-BCB3-CDA4303A9A2D}" presName="textRepeatNode" presStyleLbl="alignNode1" presStyleIdx="1" presStyleCnt="4" custScaleX="100052" custLinFactNeighborX="2172" custLinFactNeighborY="-962">
        <dgm:presLayoutVars>
          <dgm:chMax val="0"/>
          <dgm:chPref val="0"/>
          <dgm:bulletEnabled val="1"/>
        </dgm:presLayoutVars>
      </dgm:prSet>
      <dgm:spPr/>
    </dgm:pt>
    <dgm:pt modelId="{417FEE23-FBAE-42D4-B154-57E7EBF20FE5}" type="pres">
      <dgm:prSet presAssocID="{0705D5E1-6D68-4AC1-BCB3-CDA4303A9A2D}" presName="textaccent2" presStyleCnt="0"/>
      <dgm:spPr/>
    </dgm:pt>
    <dgm:pt modelId="{E9C02CCB-DE6C-4FB3-89FE-9BB1169FE092}" type="pres">
      <dgm:prSet presAssocID="{0705D5E1-6D68-4AC1-BCB3-CDA4303A9A2D}" presName="accentRepeatNode" presStyleLbl="solidAlignAcc1" presStyleIdx="2" presStyleCnt="8" custLinFactX="63649" custLinFactY="-159021" custLinFactNeighborX="100000" custLinFactNeighborY="-200000"/>
      <dgm:spPr/>
    </dgm:pt>
    <dgm:pt modelId="{B2290DA4-6703-4D79-BBAC-1FBB9BE97A0D}" type="pres">
      <dgm:prSet presAssocID="{76DE904D-5D84-4CF3-83AF-6927684EC788}" presName="image2" presStyleCnt="0"/>
      <dgm:spPr/>
    </dgm:pt>
    <dgm:pt modelId="{7643E63F-F114-4530-916F-FD6CB025B451}" type="pres">
      <dgm:prSet presAssocID="{76DE904D-5D84-4CF3-83AF-6927684EC788}" presName="imageRepeatNode" presStyleLbl="alignAcc1" presStyleIdx="1" presStyleCnt="4" custLinFactNeighborX="-683" custLinFactNeighborY="3609"/>
      <dgm:spPr/>
    </dgm:pt>
    <dgm:pt modelId="{94E108A5-7502-41C9-90D9-3B88CBBACCCE}" type="pres">
      <dgm:prSet presAssocID="{76DE904D-5D84-4CF3-83AF-6927684EC788}" presName="imageaccent2" presStyleCnt="0"/>
      <dgm:spPr/>
    </dgm:pt>
    <dgm:pt modelId="{97E35FCC-2D14-4E48-8329-8DD11A07D9B7}" type="pres">
      <dgm:prSet presAssocID="{76DE904D-5D84-4CF3-83AF-6927684EC788}" presName="accentRepeatNode" presStyleLbl="solidAlignAcc1" presStyleIdx="3" presStyleCnt="8" custLinFactX="-59212" custLinFactNeighborX="-100000" custLinFactNeighborY="25644"/>
      <dgm:spPr/>
    </dgm:pt>
    <dgm:pt modelId="{01A27CB5-AF9D-4B44-8285-C8B4DF657D4B}" type="pres">
      <dgm:prSet presAssocID="{29443E0A-FEDF-4217-8E2F-6E8348CF221D}" presName="text3" presStyleCnt="0"/>
      <dgm:spPr/>
    </dgm:pt>
    <dgm:pt modelId="{4AE71273-DC7D-4BF6-A5C7-4B6C16D5A743}" type="pres">
      <dgm:prSet presAssocID="{29443E0A-FEDF-4217-8E2F-6E8348CF221D}" presName="textRepeatNode" presStyleLbl="alignNode1" presStyleIdx="2" presStyleCnt="4" custScaleX="111656">
        <dgm:presLayoutVars>
          <dgm:chMax val="0"/>
          <dgm:chPref val="0"/>
          <dgm:bulletEnabled val="1"/>
        </dgm:presLayoutVars>
      </dgm:prSet>
      <dgm:spPr/>
    </dgm:pt>
    <dgm:pt modelId="{FD623361-6CF2-45B0-8984-29B54F5ED921}" type="pres">
      <dgm:prSet presAssocID="{29443E0A-FEDF-4217-8E2F-6E8348CF221D}" presName="textaccent3" presStyleCnt="0"/>
      <dgm:spPr/>
    </dgm:pt>
    <dgm:pt modelId="{7AD4DB6E-17AA-4913-9645-2B991602C09F}" type="pres">
      <dgm:prSet presAssocID="{29443E0A-FEDF-4217-8E2F-6E8348CF221D}" presName="accentRepeatNode" presStyleLbl="solidAlignAcc1" presStyleIdx="4" presStyleCnt="8"/>
      <dgm:spPr/>
    </dgm:pt>
    <dgm:pt modelId="{0926635B-1187-437B-8638-876B9F858FF2}" type="pres">
      <dgm:prSet presAssocID="{4E0E2C60-B86A-4B58-B2AF-5AF238732AF6}" presName="image3" presStyleCnt="0"/>
      <dgm:spPr/>
    </dgm:pt>
    <dgm:pt modelId="{146F65FA-EFC5-4D87-96BA-64950C7600F5}" type="pres">
      <dgm:prSet presAssocID="{4E0E2C60-B86A-4B58-B2AF-5AF238732AF6}" presName="imageRepeatNode" presStyleLbl="alignAcc1" presStyleIdx="2" presStyleCnt="4"/>
      <dgm:spPr/>
    </dgm:pt>
    <dgm:pt modelId="{04C5E657-4335-4B76-AADF-38E1F7D319A7}" type="pres">
      <dgm:prSet presAssocID="{4E0E2C60-B86A-4B58-B2AF-5AF238732AF6}" presName="imageaccent3" presStyleCnt="0"/>
      <dgm:spPr/>
    </dgm:pt>
    <dgm:pt modelId="{06FEB447-E6B0-4F72-831C-81BF11083A13}" type="pres">
      <dgm:prSet presAssocID="{4E0E2C60-B86A-4B58-B2AF-5AF238732AF6}" presName="accentRepeatNode" presStyleLbl="solidAlignAcc1" presStyleIdx="5" presStyleCnt="8"/>
      <dgm:spPr/>
    </dgm:pt>
    <dgm:pt modelId="{C555C756-7BF0-4348-9928-686E1076C709}" type="pres">
      <dgm:prSet presAssocID="{2DFE7ADC-007A-4A76-86C9-72F396B921D0}" presName="text4" presStyleCnt="0"/>
      <dgm:spPr/>
    </dgm:pt>
    <dgm:pt modelId="{40EA24E9-CD6E-4066-9F57-A49C5AC4E271}" type="pres">
      <dgm:prSet presAssocID="{2DFE7ADC-007A-4A76-86C9-72F396B921D0}" presName="textRepeatNode" presStyleLbl="alignNode1" presStyleIdx="3" presStyleCnt="4" custLinFactNeighborX="105" custLinFactNeighborY="-1986">
        <dgm:presLayoutVars>
          <dgm:chMax val="0"/>
          <dgm:chPref val="0"/>
          <dgm:bulletEnabled val="1"/>
        </dgm:presLayoutVars>
      </dgm:prSet>
      <dgm:spPr/>
    </dgm:pt>
    <dgm:pt modelId="{3571B962-D906-4727-A2FA-019A213F1D18}" type="pres">
      <dgm:prSet presAssocID="{2DFE7ADC-007A-4A76-86C9-72F396B921D0}" presName="textaccent4" presStyleCnt="0"/>
      <dgm:spPr/>
    </dgm:pt>
    <dgm:pt modelId="{B4CF873E-5372-463B-81F5-C386814014AF}" type="pres">
      <dgm:prSet presAssocID="{2DFE7ADC-007A-4A76-86C9-72F396B921D0}" presName="accentRepeatNode" presStyleLbl="solidAlignAcc1" presStyleIdx="6" presStyleCnt="8" custLinFactX="-260384" custLinFactY="140228" custLinFactNeighborX="-300000" custLinFactNeighborY="200000"/>
      <dgm:spPr/>
    </dgm:pt>
    <dgm:pt modelId="{C4D1D7C2-8154-4FF3-BE8C-06D103D51B39}" type="pres">
      <dgm:prSet presAssocID="{EA54CF71-705E-411A-8EC4-675959324885}" presName="image4" presStyleCnt="0"/>
      <dgm:spPr/>
    </dgm:pt>
    <dgm:pt modelId="{12441395-D3A2-46AF-8A66-ED3E74C15525}" type="pres">
      <dgm:prSet presAssocID="{EA54CF71-705E-411A-8EC4-675959324885}" presName="imageRepeatNode" presStyleLbl="alignAcc1" presStyleIdx="3" presStyleCnt="4" custLinFactNeighborX="-3736" custLinFactNeighborY="1503"/>
      <dgm:spPr/>
    </dgm:pt>
    <dgm:pt modelId="{CF4D7D90-C2B3-42AA-AEF3-B2CDD4AC8EAA}" type="pres">
      <dgm:prSet presAssocID="{EA54CF71-705E-411A-8EC4-675959324885}" presName="imageaccent4" presStyleCnt="0"/>
      <dgm:spPr/>
    </dgm:pt>
    <dgm:pt modelId="{6BFBD6B0-F0DC-4704-A603-1BEBB5479394}" type="pres">
      <dgm:prSet presAssocID="{EA54CF71-705E-411A-8EC4-675959324885}" presName="accentRepeatNode" presStyleLbl="solidAlignAcc1" presStyleIdx="7" presStyleCnt="8" custLinFactNeighborX="-23151" custLinFactNeighborY="17702"/>
      <dgm:spPr/>
    </dgm:pt>
  </dgm:ptLst>
  <dgm:cxnLst>
    <dgm:cxn modelId="{28DCD333-1625-47F9-995C-42386F97FC5A}" srcId="{8FFB424A-0449-42EA-B9BA-D1D82EFD8195}" destId="{2DFE7ADC-007A-4A76-86C9-72F396B921D0}" srcOrd="3" destOrd="0" parTransId="{0D69D84D-FD28-4E91-BDF2-684BA5EE6C46}" sibTransId="{EA54CF71-705E-411A-8EC4-675959324885}"/>
    <dgm:cxn modelId="{6559A46E-1D83-442F-A967-99DB77839878}" srcId="{8FFB424A-0449-42EA-B9BA-D1D82EFD8195}" destId="{0705D5E1-6D68-4AC1-BCB3-CDA4303A9A2D}" srcOrd="1" destOrd="0" parTransId="{13C413F7-A31E-48AF-AC16-71CB8E58ECC8}" sibTransId="{76DE904D-5D84-4CF3-83AF-6927684EC788}"/>
    <dgm:cxn modelId="{CDB1C36E-8E14-47B3-8C55-1B1C0A36E9C3}" type="presOf" srcId="{29443E0A-FEDF-4217-8E2F-6E8348CF221D}" destId="{4AE71273-DC7D-4BF6-A5C7-4B6C16D5A743}" srcOrd="0" destOrd="0" presId="urn:microsoft.com/office/officeart/2008/layout/HexagonCluster"/>
    <dgm:cxn modelId="{57544E97-FBBF-4B95-BDDD-DD127F3F03F2}" srcId="{8FFB424A-0449-42EA-B9BA-D1D82EFD8195}" destId="{29443E0A-FEDF-4217-8E2F-6E8348CF221D}" srcOrd="2" destOrd="0" parTransId="{7CE0935B-58A1-4718-96C0-A441FD4BF974}" sibTransId="{4E0E2C60-B86A-4B58-B2AF-5AF238732AF6}"/>
    <dgm:cxn modelId="{1D03A2A3-B8E1-4F1D-A1E5-F4DE0B529E85}" type="presOf" srcId="{2DFE7ADC-007A-4A76-86C9-72F396B921D0}" destId="{40EA24E9-CD6E-4066-9F57-A49C5AC4E271}" srcOrd="0" destOrd="0" presId="urn:microsoft.com/office/officeart/2008/layout/HexagonCluster"/>
    <dgm:cxn modelId="{52F296A8-5AB1-4A81-8D83-96F1EC1CB43C}" type="presOf" srcId="{76DE904D-5D84-4CF3-83AF-6927684EC788}" destId="{7643E63F-F114-4530-916F-FD6CB025B451}" srcOrd="0" destOrd="0" presId="urn:microsoft.com/office/officeart/2008/layout/HexagonCluster"/>
    <dgm:cxn modelId="{ECDEBFA8-CE6A-4B99-94A0-E34F5F5AF6AD}" type="presOf" srcId="{4E0E2C60-B86A-4B58-B2AF-5AF238732AF6}" destId="{146F65FA-EFC5-4D87-96BA-64950C7600F5}" srcOrd="0" destOrd="0" presId="urn:microsoft.com/office/officeart/2008/layout/HexagonCluster"/>
    <dgm:cxn modelId="{F3AA39B0-0296-4CDA-BD70-1A3E75F9EF82}" type="presOf" srcId="{8FFB424A-0449-42EA-B9BA-D1D82EFD8195}" destId="{C3231000-4FFB-4E8C-8CA0-81D676E0A9B2}" srcOrd="0" destOrd="0" presId="urn:microsoft.com/office/officeart/2008/layout/HexagonCluster"/>
    <dgm:cxn modelId="{32772AC0-23C9-41E3-8BC9-3DB42ACE4F35}" srcId="{8FFB424A-0449-42EA-B9BA-D1D82EFD8195}" destId="{D26047FC-73CC-489F-846C-ECEC48F6B802}" srcOrd="0" destOrd="0" parTransId="{A184C6DC-A66D-4FA0-9537-0DED1F1C9F27}" sibTransId="{22231F6B-FFDD-41B9-BADB-D67A17F21975}"/>
    <dgm:cxn modelId="{62A504C4-F888-4590-B744-3507C3CD3227}" type="presOf" srcId="{22231F6B-FFDD-41B9-BADB-D67A17F21975}" destId="{8A944E5F-40F2-44F0-94A9-39CB6E76CF1A}" srcOrd="0" destOrd="0" presId="urn:microsoft.com/office/officeart/2008/layout/HexagonCluster"/>
    <dgm:cxn modelId="{164669D8-4A45-45A4-945F-3C7D2259C6FD}" type="presOf" srcId="{0705D5E1-6D68-4AC1-BCB3-CDA4303A9A2D}" destId="{ACE867A6-AB57-49E0-8FA4-4C7DC1BF1CA7}" srcOrd="0" destOrd="0" presId="urn:microsoft.com/office/officeart/2008/layout/HexagonCluster"/>
    <dgm:cxn modelId="{5BCFFED8-98FC-49B0-B450-E5803800979F}" type="presOf" srcId="{D26047FC-73CC-489F-846C-ECEC48F6B802}" destId="{06250F8B-AF71-47BB-8ECC-73F5F43DAC69}" srcOrd="0" destOrd="0" presId="urn:microsoft.com/office/officeart/2008/layout/HexagonCluster"/>
    <dgm:cxn modelId="{917BB9F6-B148-4E4A-BBF8-BC9E7F7E69BD}" type="presOf" srcId="{EA54CF71-705E-411A-8EC4-675959324885}" destId="{12441395-D3A2-46AF-8A66-ED3E74C15525}" srcOrd="0" destOrd="0" presId="urn:microsoft.com/office/officeart/2008/layout/HexagonCluster"/>
    <dgm:cxn modelId="{0CB0EB4D-9BA4-4D85-808E-B7540CF9B774}" type="presParOf" srcId="{C3231000-4FFB-4E8C-8CA0-81D676E0A9B2}" destId="{C92B2245-E108-4E25-9BDF-8BDE28619EF8}" srcOrd="0" destOrd="0" presId="urn:microsoft.com/office/officeart/2008/layout/HexagonCluster"/>
    <dgm:cxn modelId="{5A7F32B8-398B-47E2-85EB-93F77F7A2B1D}" type="presParOf" srcId="{C92B2245-E108-4E25-9BDF-8BDE28619EF8}" destId="{06250F8B-AF71-47BB-8ECC-73F5F43DAC69}" srcOrd="0" destOrd="0" presId="urn:microsoft.com/office/officeart/2008/layout/HexagonCluster"/>
    <dgm:cxn modelId="{BDB20356-BB5E-486B-ABD4-9B97AE6BF9E4}" type="presParOf" srcId="{C3231000-4FFB-4E8C-8CA0-81D676E0A9B2}" destId="{8EE7E747-986E-4A5C-8D2C-EFCA32708CE3}" srcOrd="1" destOrd="0" presId="urn:microsoft.com/office/officeart/2008/layout/HexagonCluster"/>
    <dgm:cxn modelId="{5D513639-6140-4E76-ABD6-F97AC1ACFAC3}" type="presParOf" srcId="{8EE7E747-986E-4A5C-8D2C-EFCA32708CE3}" destId="{9C1668DE-8EE8-42DB-897B-F4C9F0D529A6}" srcOrd="0" destOrd="0" presId="urn:microsoft.com/office/officeart/2008/layout/HexagonCluster"/>
    <dgm:cxn modelId="{BBA3911D-D571-4058-9DB7-CEDD0CD7ED4B}" type="presParOf" srcId="{C3231000-4FFB-4E8C-8CA0-81D676E0A9B2}" destId="{5C33A496-BAB7-46A9-9FBD-1D971ECAFFD2}" srcOrd="2" destOrd="0" presId="urn:microsoft.com/office/officeart/2008/layout/HexagonCluster"/>
    <dgm:cxn modelId="{682EA307-C164-4D0B-8BA2-57B1F5680105}" type="presParOf" srcId="{5C33A496-BAB7-46A9-9FBD-1D971ECAFFD2}" destId="{8A944E5F-40F2-44F0-94A9-39CB6E76CF1A}" srcOrd="0" destOrd="0" presId="urn:microsoft.com/office/officeart/2008/layout/HexagonCluster"/>
    <dgm:cxn modelId="{66352631-5BBA-4BB0-A929-36C7A10A97E0}" type="presParOf" srcId="{C3231000-4FFB-4E8C-8CA0-81D676E0A9B2}" destId="{E68CE555-8074-4066-9F78-140A22C3F896}" srcOrd="3" destOrd="0" presId="urn:microsoft.com/office/officeart/2008/layout/HexagonCluster"/>
    <dgm:cxn modelId="{506B9F52-5575-4AF6-AD81-A4C68AEE4918}" type="presParOf" srcId="{E68CE555-8074-4066-9F78-140A22C3F896}" destId="{96A067C4-B5B6-402F-8123-A57D4682F3FA}" srcOrd="0" destOrd="0" presId="urn:microsoft.com/office/officeart/2008/layout/HexagonCluster"/>
    <dgm:cxn modelId="{EDEAC15E-2F15-4994-BFC3-80FA59FBF2ED}" type="presParOf" srcId="{C3231000-4FFB-4E8C-8CA0-81D676E0A9B2}" destId="{F58D3AA2-6174-4E2E-8923-8E90555DC0CF}" srcOrd="4" destOrd="0" presId="urn:microsoft.com/office/officeart/2008/layout/HexagonCluster"/>
    <dgm:cxn modelId="{6A95E4CC-5FC2-41B8-8778-07114ABAE3D4}" type="presParOf" srcId="{F58D3AA2-6174-4E2E-8923-8E90555DC0CF}" destId="{ACE867A6-AB57-49E0-8FA4-4C7DC1BF1CA7}" srcOrd="0" destOrd="0" presId="urn:microsoft.com/office/officeart/2008/layout/HexagonCluster"/>
    <dgm:cxn modelId="{59EB8EFD-F044-43D6-A3CE-CD543A35000C}" type="presParOf" srcId="{C3231000-4FFB-4E8C-8CA0-81D676E0A9B2}" destId="{417FEE23-FBAE-42D4-B154-57E7EBF20FE5}" srcOrd="5" destOrd="0" presId="urn:microsoft.com/office/officeart/2008/layout/HexagonCluster"/>
    <dgm:cxn modelId="{B9E8ADAA-61E9-4102-9F2A-186BF2569533}" type="presParOf" srcId="{417FEE23-FBAE-42D4-B154-57E7EBF20FE5}" destId="{E9C02CCB-DE6C-4FB3-89FE-9BB1169FE092}" srcOrd="0" destOrd="0" presId="urn:microsoft.com/office/officeart/2008/layout/HexagonCluster"/>
    <dgm:cxn modelId="{EBBCA4FA-ACEC-4FA7-9234-092CE0BB2134}" type="presParOf" srcId="{C3231000-4FFB-4E8C-8CA0-81D676E0A9B2}" destId="{B2290DA4-6703-4D79-BBAC-1FBB9BE97A0D}" srcOrd="6" destOrd="0" presId="urn:microsoft.com/office/officeart/2008/layout/HexagonCluster"/>
    <dgm:cxn modelId="{C216AB3C-0FE7-41DC-8D92-EF2B4C79E125}" type="presParOf" srcId="{B2290DA4-6703-4D79-BBAC-1FBB9BE97A0D}" destId="{7643E63F-F114-4530-916F-FD6CB025B451}" srcOrd="0" destOrd="0" presId="urn:microsoft.com/office/officeart/2008/layout/HexagonCluster"/>
    <dgm:cxn modelId="{C1338751-6012-4DFE-9BEA-CC14CE82BDBE}" type="presParOf" srcId="{C3231000-4FFB-4E8C-8CA0-81D676E0A9B2}" destId="{94E108A5-7502-41C9-90D9-3B88CBBACCCE}" srcOrd="7" destOrd="0" presId="urn:microsoft.com/office/officeart/2008/layout/HexagonCluster"/>
    <dgm:cxn modelId="{BBC8CCE5-D39E-4476-9E35-047C9958CD01}" type="presParOf" srcId="{94E108A5-7502-41C9-90D9-3B88CBBACCCE}" destId="{97E35FCC-2D14-4E48-8329-8DD11A07D9B7}" srcOrd="0" destOrd="0" presId="urn:microsoft.com/office/officeart/2008/layout/HexagonCluster"/>
    <dgm:cxn modelId="{A7DC0F22-A3A7-4EBE-8425-BB5E71EA0085}" type="presParOf" srcId="{C3231000-4FFB-4E8C-8CA0-81D676E0A9B2}" destId="{01A27CB5-AF9D-4B44-8285-C8B4DF657D4B}" srcOrd="8" destOrd="0" presId="urn:microsoft.com/office/officeart/2008/layout/HexagonCluster"/>
    <dgm:cxn modelId="{6B9C1EFB-87BF-4932-95FD-09F74C93AAB1}" type="presParOf" srcId="{01A27CB5-AF9D-4B44-8285-C8B4DF657D4B}" destId="{4AE71273-DC7D-4BF6-A5C7-4B6C16D5A743}" srcOrd="0" destOrd="0" presId="urn:microsoft.com/office/officeart/2008/layout/HexagonCluster"/>
    <dgm:cxn modelId="{4445ADE8-0EF8-4348-B15A-FE3A83F3CB55}" type="presParOf" srcId="{C3231000-4FFB-4E8C-8CA0-81D676E0A9B2}" destId="{FD623361-6CF2-45B0-8984-29B54F5ED921}" srcOrd="9" destOrd="0" presId="urn:microsoft.com/office/officeart/2008/layout/HexagonCluster"/>
    <dgm:cxn modelId="{8342A3AA-9990-419D-9573-0A3E1BEFF229}" type="presParOf" srcId="{FD623361-6CF2-45B0-8984-29B54F5ED921}" destId="{7AD4DB6E-17AA-4913-9645-2B991602C09F}" srcOrd="0" destOrd="0" presId="urn:microsoft.com/office/officeart/2008/layout/HexagonCluster"/>
    <dgm:cxn modelId="{44E6B1CF-1C07-45C0-B7E7-2837D1511A3F}" type="presParOf" srcId="{C3231000-4FFB-4E8C-8CA0-81D676E0A9B2}" destId="{0926635B-1187-437B-8638-876B9F858FF2}" srcOrd="10" destOrd="0" presId="urn:microsoft.com/office/officeart/2008/layout/HexagonCluster"/>
    <dgm:cxn modelId="{8CBB28FE-0E06-4668-B698-39BE04825CAA}" type="presParOf" srcId="{0926635B-1187-437B-8638-876B9F858FF2}" destId="{146F65FA-EFC5-4D87-96BA-64950C7600F5}" srcOrd="0" destOrd="0" presId="urn:microsoft.com/office/officeart/2008/layout/HexagonCluster"/>
    <dgm:cxn modelId="{1226363D-66A2-433C-81A6-5663E6D095A7}" type="presParOf" srcId="{C3231000-4FFB-4E8C-8CA0-81D676E0A9B2}" destId="{04C5E657-4335-4B76-AADF-38E1F7D319A7}" srcOrd="11" destOrd="0" presId="urn:microsoft.com/office/officeart/2008/layout/HexagonCluster"/>
    <dgm:cxn modelId="{8BD46EA8-F469-4647-9E06-833B416F39D2}" type="presParOf" srcId="{04C5E657-4335-4B76-AADF-38E1F7D319A7}" destId="{06FEB447-E6B0-4F72-831C-81BF11083A13}" srcOrd="0" destOrd="0" presId="urn:microsoft.com/office/officeart/2008/layout/HexagonCluster"/>
    <dgm:cxn modelId="{B757C866-4C8D-4CC9-B752-88EF270F49FC}" type="presParOf" srcId="{C3231000-4FFB-4E8C-8CA0-81D676E0A9B2}" destId="{C555C756-7BF0-4348-9928-686E1076C709}" srcOrd="12" destOrd="0" presId="urn:microsoft.com/office/officeart/2008/layout/HexagonCluster"/>
    <dgm:cxn modelId="{084768AA-8524-4FE2-9048-AE6C1530BF0F}" type="presParOf" srcId="{C555C756-7BF0-4348-9928-686E1076C709}" destId="{40EA24E9-CD6E-4066-9F57-A49C5AC4E271}" srcOrd="0" destOrd="0" presId="urn:microsoft.com/office/officeart/2008/layout/HexagonCluster"/>
    <dgm:cxn modelId="{D713B523-CBB5-451A-90D9-1FBEBDCCEA47}" type="presParOf" srcId="{C3231000-4FFB-4E8C-8CA0-81D676E0A9B2}" destId="{3571B962-D906-4727-A2FA-019A213F1D18}" srcOrd="13" destOrd="0" presId="urn:microsoft.com/office/officeart/2008/layout/HexagonCluster"/>
    <dgm:cxn modelId="{A37CD555-E4B3-4CC5-9FB1-4EFEA4935051}" type="presParOf" srcId="{3571B962-D906-4727-A2FA-019A213F1D18}" destId="{B4CF873E-5372-463B-81F5-C386814014AF}" srcOrd="0" destOrd="0" presId="urn:microsoft.com/office/officeart/2008/layout/HexagonCluster"/>
    <dgm:cxn modelId="{AE7A9414-C4D9-4CEC-BF18-30D83517DD9A}" type="presParOf" srcId="{C3231000-4FFB-4E8C-8CA0-81D676E0A9B2}" destId="{C4D1D7C2-8154-4FF3-BE8C-06D103D51B39}" srcOrd="14" destOrd="0" presId="urn:microsoft.com/office/officeart/2008/layout/HexagonCluster"/>
    <dgm:cxn modelId="{30E4A66E-7737-4611-A9CC-9B4919BFC5A5}" type="presParOf" srcId="{C4D1D7C2-8154-4FF3-BE8C-06D103D51B39}" destId="{12441395-D3A2-46AF-8A66-ED3E74C15525}" srcOrd="0" destOrd="0" presId="urn:microsoft.com/office/officeart/2008/layout/HexagonCluster"/>
    <dgm:cxn modelId="{E5965FD5-F2BF-4382-9400-E6C3E86CA9A0}" type="presParOf" srcId="{C3231000-4FFB-4E8C-8CA0-81D676E0A9B2}" destId="{CF4D7D90-C2B3-42AA-AEF3-B2CDD4AC8EAA}" srcOrd="15" destOrd="0" presId="urn:microsoft.com/office/officeart/2008/layout/HexagonCluster"/>
    <dgm:cxn modelId="{8EAAB440-A886-44BA-B9C6-1A0C2D9C7F3C}" type="presParOf" srcId="{CF4D7D90-C2B3-42AA-AEF3-B2CDD4AC8EAA}" destId="{6BFBD6B0-F0DC-4704-A603-1BEBB5479394}" srcOrd="0" destOrd="0" presId="urn:microsoft.com/office/officeart/2008/layout/HexagonCluster"/>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8B5098-001F-4418-854F-B37A408E79DB}"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en-US"/>
        </a:p>
      </dgm:t>
    </dgm:pt>
    <dgm:pt modelId="{F7E8D647-4923-45F2-98F7-9679276F5AF8}">
      <dgm:prSet phldrT="[Text]"/>
      <dgm:spPr/>
      <dgm:t>
        <a:bodyPr/>
        <a:lstStyle/>
        <a:p>
          <a:r>
            <a:rPr lang="fr-CA" noProof="0" dirty="0"/>
            <a:t>Triangle de la fraude</a:t>
          </a:r>
        </a:p>
      </dgm:t>
    </dgm:pt>
    <dgm:pt modelId="{62AE95F4-38E8-4BC7-ABA7-BA37FA2BF7F1}" type="parTrans" cxnId="{1E07A680-7A70-4CA6-8940-64DB462355B6}">
      <dgm:prSet/>
      <dgm:spPr/>
      <dgm:t>
        <a:bodyPr/>
        <a:lstStyle/>
        <a:p>
          <a:endParaRPr lang="en-US"/>
        </a:p>
      </dgm:t>
    </dgm:pt>
    <dgm:pt modelId="{DEA90743-7F00-482A-9C2D-6A0D406BE07D}" type="sibTrans" cxnId="{1E07A680-7A70-4CA6-8940-64DB462355B6}">
      <dgm:prSet/>
      <dgm:spPr/>
      <dgm:t>
        <a:bodyPr/>
        <a:lstStyle/>
        <a:p>
          <a:endParaRPr lang="en-US"/>
        </a:p>
      </dgm:t>
    </dgm:pt>
    <dgm:pt modelId="{253B7F96-4287-4A5B-A603-A1007A68252C}" type="pres">
      <dgm:prSet presAssocID="{C88B5098-001F-4418-854F-B37A408E79DB}" presName="compositeShape" presStyleCnt="0">
        <dgm:presLayoutVars>
          <dgm:chMax val="9"/>
          <dgm:dir/>
          <dgm:resizeHandles val="exact"/>
        </dgm:presLayoutVars>
      </dgm:prSet>
      <dgm:spPr/>
    </dgm:pt>
    <dgm:pt modelId="{F19C4D0E-2BA0-469D-91C5-2718B09ED926}" type="pres">
      <dgm:prSet presAssocID="{C88B5098-001F-4418-854F-B37A408E79DB}" presName="triangle1" presStyleLbl="node1" presStyleIdx="0" presStyleCnt="1" custScaleX="66496" custScaleY="47612" custLinFactNeighborX="-4670" custLinFactNeighborY="-13711">
        <dgm:presLayoutVars>
          <dgm:bulletEnabled val="1"/>
        </dgm:presLayoutVars>
      </dgm:prSet>
      <dgm:spPr/>
    </dgm:pt>
  </dgm:ptLst>
  <dgm:cxnLst>
    <dgm:cxn modelId="{A342AF5D-7083-4298-80D7-33B1D4CF0A1E}" type="presOf" srcId="{C88B5098-001F-4418-854F-B37A408E79DB}" destId="{253B7F96-4287-4A5B-A603-A1007A68252C}" srcOrd="0" destOrd="0" presId="urn:microsoft.com/office/officeart/2005/8/layout/pyramid4"/>
    <dgm:cxn modelId="{1E07A680-7A70-4CA6-8940-64DB462355B6}" srcId="{C88B5098-001F-4418-854F-B37A408E79DB}" destId="{F7E8D647-4923-45F2-98F7-9679276F5AF8}" srcOrd="0" destOrd="0" parTransId="{62AE95F4-38E8-4BC7-ABA7-BA37FA2BF7F1}" sibTransId="{DEA90743-7F00-482A-9C2D-6A0D406BE07D}"/>
    <dgm:cxn modelId="{F404D7DD-8CF1-47AA-88EB-5983645FE247}" type="presOf" srcId="{F7E8D647-4923-45F2-98F7-9679276F5AF8}" destId="{F19C4D0E-2BA0-469D-91C5-2718B09ED926}" srcOrd="0" destOrd="0" presId="urn:microsoft.com/office/officeart/2005/8/layout/pyramid4"/>
    <dgm:cxn modelId="{6AA20F5B-FD60-4822-846B-71A0815B5D8C}" type="presParOf" srcId="{253B7F96-4287-4A5B-A603-A1007A68252C}" destId="{F19C4D0E-2BA0-469D-91C5-2718B09ED926}" srcOrd="0" destOrd="0" presId="urn:microsoft.com/office/officeart/2005/8/layout/pyramid4"/>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50F8B-AF71-47BB-8ECC-73F5F43DAC69}">
      <dsp:nvSpPr>
        <dsp:cNvPr id="0" name=""/>
        <dsp:cNvSpPr/>
      </dsp:nvSpPr>
      <dsp:spPr>
        <a:xfrm>
          <a:off x="1789900" y="3289687"/>
          <a:ext cx="2108497"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fr-CA" sz="2000" kern="1200" noProof="0" dirty="0">
              <a:latin typeface="+mn-lt"/>
            </a:rPr>
            <a:t>Durée moyenne de 18 mois</a:t>
          </a:r>
        </a:p>
      </dsp:txBody>
      <dsp:txXfrm>
        <a:off x="2116433" y="3569978"/>
        <a:ext cx="1455431" cy="1249319"/>
      </dsp:txXfrm>
    </dsp:sp>
    <dsp:sp modelId="{9C1668DE-8EE8-42DB-897B-F4C9F0D529A6}">
      <dsp:nvSpPr>
        <dsp:cNvPr id="0" name=""/>
        <dsp:cNvSpPr/>
      </dsp:nvSpPr>
      <dsp:spPr>
        <a:xfrm>
          <a:off x="1855849" y="4089467"/>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944E5F-40F2-44F0-94A9-39CB6E76CF1A}">
      <dsp:nvSpPr>
        <dsp:cNvPr id="0" name=""/>
        <dsp:cNvSpPr/>
      </dsp:nvSpPr>
      <dsp:spPr>
        <a:xfrm>
          <a:off x="0" y="2305858"/>
          <a:ext cx="2108497" cy="1809901"/>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A067C4-B5B6-402F-8123-A57D4682F3FA}">
      <dsp:nvSpPr>
        <dsp:cNvPr id="0" name=""/>
        <dsp:cNvSpPr/>
      </dsp:nvSpPr>
      <dsp:spPr>
        <a:xfrm>
          <a:off x="1427647" y="3864783"/>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E867A6-AB57-49E0-8FA4-4C7DC1BF1CA7}">
      <dsp:nvSpPr>
        <dsp:cNvPr id="0" name=""/>
        <dsp:cNvSpPr/>
      </dsp:nvSpPr>
      <dsp:spPr>
        <a:xfrm>
          <a:off x="3623191" y="2274583"/>
          <a:ext cx="2109593"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fr-CA" sz="1600" kern="1200" noProof="0" dirty="0">
              <a:latin typeface="+mn-lt"/>
            </a:rPr>
            <a:t>La perte médiane pour une </a:t>
          </a:r>
          <a:r>
            <a:rPr lang="fr-CA" sz="1600" kern="1200" noProof="0" dirty="0" err="1">
              <a:latin typeface="+mn-lt"/>
            </a:rPr>
            <a:t>org</a:t>
          </a:r>
          <a:r>
            <a:rPr lang="fr-CA" sz="1600" kern="1200" noProof="0" dirty="0">
              <a:latin typeface="+mn-lt"/>
            </a:rPr>
            <a:t>. de petite et de grande taille était de l’ordre de</a:t>
          </a:r>
          <a:br>
            <a:rPr lang="fr-CA" sz="1600" kern="1200" noProof="0" dirty="0">
              <a:latin typeface="+mn-lt"/>
            </a:rPr>
          </a:br>
          <a:r>
            <a:rPr lang="fr-CA" sz="1600" kern="1200" noProof="0" dirty="0">
              <a:latin typeface="+mn-lt"/>
            </a:rPr>
            <a:t>200 000 $.</a:t>
          </a:r>
        </a:p>
      </dsp:txBody>
      <dsp:txXfrm>
        <a:off x="3949816" y="2554807"/>
        <a:ext cx="1456344" cy="1249453"/>
      </dsp:txXfrm>
    </dsp:sp>
    <dsp:sp modelId="{E9C02CCB-DE6C-4FB3-89FE-9BB1169FE092}">
      <dsp:nvSpPr>
        <dsp:cNvPr id="0" name=""/>
        <dsp:cNvSpPr/>
      </dsp:nvSpPr>
      <dsp:spPr>
        <a:xfrm>
          <a:off x="5425126" y="3086968"/>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43E63F-F114-4530-916F-FD6CB025B451}">
      <dsp:nvSpPr>
        <dsp:cNvPr id="0" name=""/>
        <dsp:cNvSpPr/>
      </dsp:nvSpPr>
      <dsp:spPr>
        <a:xfrm>
          <a:off x="5360873" y="3352138"/>
          <a:ext cx="2108497" cy="1809901"/>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E35FCC-2D14-4E48-8329-8DD11A07D9B7}">
      <dsp:nvSpPr>
        <dsp:cNvPr id="0" name=""/>
        <dsp:cNvSpPr/>
      </dsp:nvSpPr>
      <dsp:spPr>
        <a:xfrm>
          <a:off x="5031680" y="4152024"/>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E71273-DC7D-4BF6-A5C7-4B6C16D5A743}">
      <dsp:nvSpPr>
        <dsp:cNvPr id="0" name=""/>
        <dsp:cNvSpPr/>
      </dsp:nvSpPr>
      <dsp:spPr>
        <a:xfrm>
          <a:off x="1667017" y="1316770"/>
          <a:ext cx="2354263"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777875">
            <a:lnSpc>
              <a:spcPct val="90000"/>
            </a:lnSpc>
            <a:spcBef>
              <a:spcPct val="0"/>
            </a:spcBef>
            <a:spcAft>
              <a:spcPct val="35000"/>
            </a:spcAft>
            <a:buNone/>
          </a:pPr>
          <a:r>
            <a:rPr lang="fr-CA" sz="1750" kern="1200" baseline="0" noProof="0" dirty="0">
              <a:latin typeface="+mj-lt"/>
            </a:rPr>
            <a:t>118 000 $ montant médian de la perte pour l’administration locale</a:t>
          </a:r>
        </a:p>
      </dsp:txBody>
      <dsp:txXfrm>
        <a:off x="2014031" y="1583546"/>
        <a:ext cx="1660235" cy="1276349"/>
      </dsp:txXfrm>
    </dsp:sp>
    <dsp:sp modelId="{7AD4DB6E-17AA-4913-9645-2B991602C09F}">
      <dsp:nvSpPr>
        <dsp:cNvPr id="0" name=""/>
        <dsp:cNvSpPr/>
      </dsp:nvSpPr>
      <dsp:spPr>
        <a:xfrm>
          <a:off x="3224979" y="1354058"/>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6F65FA-EFC5-4D87-96BA-64950C7600F5}">
      <dsp:nvSpPr>
        <dsp:cNvPr id="0" name=""/>
        <dsp:cNvSpPr/>
      </dsp:nvSpPr>
      <dsp:spPr>
        <a:xfrm>
          <a:off x="3577943" y="319077"/>
          <a:ext cx="2108497" cy="1809901"/>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FEB447-E6B0-4F72-831C-81BF11083A13}">
      <dsp:nvSpPr>
        <dsp:cNvPr id="0" name=""/>
        <dsp:cNvSpPr/>
      </dsp:nvSpPr>
      <dsp:spPr>
        <a:xfrm>
          <a:off x="3626243" y="1121247"/>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EA24E9-CD6E-4066-9F57-A49C5AC4E271}">
      <dsp:nvSpPr>
        <dsp:cNvPr id="0" name=""/>
        <dsp:cNvSpPr/>
      </dsp:nvSpPr>
      <dsp:spPr>
        <a:xfrm>
          <a:off x="5377488" y="1277957"/>
          <a:ext cx="2108497"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fr-CA" sz="2000" kern="1200" noProof="0" dirty="0">
              <a:latin typeface="+mn-lt"/>
            </a:rPr>
            <a:t>59 % n’ont rien récupéré</a:t>
          </a:r>
        </a:p>
      </dsp:txBody>
      <dsp:txXfrm>
        <a:off x="5704021" y="1558248"/>
        <a:ext cx="1455431" cy="1249319"/>
      </dsp:txXfrm>
    </dsp:sp>
    <dsp:sp modelId="{B4CF873E-5372-463B-81F5-C386814014AF}">
      <dsp:nvSpPr>
        <dsp:cNvPr id="0" name=""/>
        <dsp:cNvSpPr/>
      </dsp:nvSpPr>
      <dsp:spPr>
        <a:xfrm>
          <a:off x="5809032" y="2834875"/>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441395-D3A2-46AF-8A66-ED3E74C15525}">
      <dsp:nvSpPr>
        <dsp:cNvPr id="0" name=""/>
        <dsp:cNvSpPr/>
      </dsp:nvSpPr>
      <dsp:spPr>
        <a:xfrm>
          <a:off x="7101263" y="2335929"/>
          <a:ext cx="2108497" cy="1809901"/>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1000" r="-11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FBD6B0-F0DC-4704-A603-1BEBB5479394}">
      <dsp:nvSpPr>
        <dsp:cNvPr id="0" name=""/>
        <dsp:cNvSpPr/>
      </dsp:nvSpPr>
      <dsp:spPr>
        <a:xfrm>
          <a:off x="7548466" y="2378329"/>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C4D0E-2BA0-469D-91C5-2718B09ED926}">
      <dsp:nvSpPr>
        <dsp:cNvPr id="0" name=""/>
        <dsp:cNvSpPr/>
      </dsp:nvSpPr>
      <dsp:spPr>
        <a:xfrm>
          <a:off x="2009349" y="676412"/>
          <a:ext cx="3603196" cy="2579935"/>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CA" sz="2500" kern="1200" noProof="0" dirty="0"/>
            <a:t>Triangle de la fraude</a:t>
          </a:r>
        </a:p>
      </dsp:txBody>
      <dsp:txXfrm>
        <a:off x="2910148" y="1966380"/>
        <a:ext cx="1801598" cy="1289967"/>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0FABD2E-700A-41F6-8A86-EC83E4E96FA2}" type="datetimeFigureOut">
              <a:rPr lang="en-US" smtClean="0"/>
              <a:t>11/4/2020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C86A159-AEB2-4EE5-A243-3A3C5FC5DD54}" type="slidenum">
              <a:rPr lang="en-US" smtClean="0"/>
              <a:t>‹#›</a:t>
            </a:fld>
            <a:endParaRPr lang="en-US"/>
          </a:p>
        </p:txBody>
      </p:sp>
    </p:spTree>
    <p:extLst>
      <p:ext uri="{BB962C8B-B14F-4D97-AF65-F5344CB8AC3E}">
        <p14:creationId xmlns:p14="http://schemas.microsoft.com/office/powerpoint/2010/main" val="2661122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4820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a:spcBef>
                <a:spcPts val="625"/>
              </a:spcBef>
              <a:spcAft>
                <a:spcPts val="625"/>
              </a:spcAft>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9A99BAD3-9671-46FE-953B-D0F022F0F2EC}" type="slidenum">
              <a:rPr lang="en-US">
                <a:solidFill>
                  <a:prstClr val="black"/>
                </a:solidFill>
                <a:latin typeface="Calibri" panose="020F0502020204030204"/>
              </a:rPr>
              <a:pPr defTabSz="466618">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0434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52" y="4468651"/>
            <a:ext cx="5618480" cy="3665458"/>
          </a:xfrm>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39585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101794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defTabSz="952462">
              <a:spcBef>
                <a:spcPts val="625"/>
              </a:spcBef>
              <a:spcAft>
                <a:spcPts val="625"/>
              </a:spcAft>
              <a:defRPr/>
            </a:pPr>
            <a:endParaRPr lang="en-US" dirty="0"/>
          </a:p>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952124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9A99BAD3-9671-46FE-953B-D0F022F0F2EC}" type="slidenum">
              <a:rPr lang="en-US">
                <a:solidFill>
                  <a:prstClr val="black"/>
                </a:solidFill>
                <a:latin typeface="Calibri" panose="020F0502020204030204"/>
              </a:rPr>
              <a:pPr defTabSz="466618">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17463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16</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23658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9BAD3-9671-46FE-953B-D0F022F0F2EC}" type="slidenum">
              <a:rPr lang="en-US" smtClean="0"/>
              <a:t>17</a:t>
            </a:fld>
            <a:endParaRPr lang="en-US" dirty="0"/>
          </a:p>
        </p:txBody>
      </p:sp>
    </p:spTree>
    <p:extLst>
      <p:ext uri="{BB962C8B-B14F-4D97-AF65-F5344CB8AC3E}">
        <p14:creationId xmlns:p14="http://schemas.microsoft.com/office/powerpoint/2010/main" val="1484217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9BAD3-9671-46FE-953B-D0F022F0F2EC}" type="slidenum">
              <a:rPr lang="en-US" smtClean="0"/>
              <a:t>18</a:t>
            </a:fld>
            <a:endParaRPr lang="en-US" dirty="0"/>
          </a:p>
        </p:txBody>
      </p:sp>
    </p:spTree>
    <p:extLst>
      <p:ext uri="{BB962C8B-B14F-4D97-AF65-F5344CB8AC3E}">
        <p14:creationId xmlns:p14="http://schemas.microsoft.com/office/powerpoint/2010/main" val="634399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version 2018 </a:t>
            </a:r>
          </a:p>
          <a:p>
            <a:endParaRPr lang="en-US" dirty="0"/>
          </a:p>
          <a:p>
            <a:r>
              <a:rPr lang="en-US" dirty="0"/>
              <a:t>The chart shows  how the impact of an anti-fraud control relates to the median loss and duration of the fraud</a:t>
            </a:r>
          </a:p>
          <a:p>
            <a:endParaRPr lang="en-US" dirty="0"/>
          </a:p>
          <a:p>
            <a:endParaRPr lang="en-US" dirty="0"/>
          </a:p>
          <a:p>
            <a:r>
              <a:rPr lang="en-US" dirty="0"/>
              <a:t>The presence of several controls at a government organization would decrease both the amount of the loss and duration of a fraud.</a:t>
            </a:r>
          </a:p>
        </p:txBody>
      </p:sp>
      <p:sp>
        <p:nvSpPr>
          <p:cNvPr id="4" name="Slide Number Placeholder 3"/>
          <p:cNvSpPr>
            <a:spLocks noGrp="1"/>
          </p:cNvSpPr>
          <p:nvPr>
            <p:ph type="sldNum" sz="quarter" idx="5"/>
          </p:nvPr>
        </p:nvSpPr>
        <p:spPr/>
        <p:txBody>
          <a:bodyPr/>
          <a:lstStyle/>
          <a:p>
            <a:fld id="{9A99BAD3-9671-46FE-953B-D0F022F0F2EC}" type="slidenum">
              <a:rPr lang="en-US" smtClean="0"/>
              <a:t>20</a:t>
            </a:fld>
            <a:endParaRPr lang="en-US" dirty="0"/>
          </a:p>
        </p:txBody>
      </p:sp>
    </p:spTree>
    <p:extLst>
      <p:ext uri="{BB962C8B-B14F-4D97-AF65-F5344CB8AC3E}">
        <p14:creationId xmlns:p14="http://schemas.microsoft.com/office/powerpoint/2010/main" val="2657350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a:spcBef>
                <a:spcPts val="625"/>
              </a:spcBef>
              <a:spcAft>
                <a:spcPts val="625"/>
              </a:spcAft>
            </a:pPr>
            <a:r>
              <a:rPr lang="en-US" dirty="0">
                <a:latin typeface="Roboto" panose="02000000000000000000" pitchFamily="2" charset="0"/>
                <a:ea typeface="Roboto" panose="02000000000000000000" pitchFamily="2" charset="0"/>
              </a:rPr>
              <a:t>Ensure there is a process to review and respond to complaints or allegations of wrong-going;</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Review complaints or allegations of wrong-going; and</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Provide advise to council with respect to complaints or Ensure there is a process to review and respond to complaints or allegations of wrong-going;</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Review complaints or allegations of wrong-going; and</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Provide advise to council with respect to complaints or allegations pf wrong-going.</a:t>
            </a:r>
          </a:p>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21</a:t>
            </a:fld>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387837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a:p>
            <a:r>
              <a:rPr lang="en-US" dirty="0"/>
              <a:t>a</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23</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24</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25</a:t>
            </a:fld>
            <a:endParaRPr lang="en-US" dirty="0"/>
          </a:p>
        </p:txBody>
      </p:sp>
    </p:spTree>
    <p:extLst>
      <p:ext uri="{BB962C8B-B14F-4D97-AF65-F5344CB8AC3E}">
        <p14:creationId xmlns:p14="http://schemas.microsoft.com/office/powerpoint/2010/main" val="3268681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26</a:t>
            </a:fld>
            <a:endParaRPr lang="en-US" dirty="0"/>
          </a:p>
        </p:txBody>
      </p:sp>
    </p:spTree>
    <p:extLst>
      <p:ext uri="{BB962C8B-B14F-4D97-AF65-F5344CB8AC3E}">
        <p14:creationId xmlns:p14="http://schemas.microsoft.com/office/powerpoint/2010/main" val="575741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a:p>
            <a:endParaRPr lang="en-US" dirty="0"/>
          </a:p>
          <a:p>
            <a:r>
              <a:rPr lang="en-US" dirty="0"/>
              <a:t>(iii)There is a requirement that audit committee meeting dates be specifically established and agendas developed to address its terms of reference and responsibilities.</a:t>
            </a:r>
          </a:p>
          <a:p>
            <a:endParaRPr lang="en-US" dirty="0"/>
          </a:p>
          <a:p>
            <a:r>
              <a:rPr lang="en-US" dirty="0"/>
              <a:t>(iv)There will on occasion, be a need for the auditor to meet with the audit committee, without any appointed officials present. This would be accommodated through a request by </a:t>
            </a:r>
          </a:p>
          <a:p>
            <a:r>
              <a:rPr lang="en-US" dirty="0"/>
              <a:t>either the committee or the auditor to one another.</a:t>
            </a:r>
          </a:p>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27</a:t>
            </a:fld>
            <a:endParaRPr lang="en-US" dirty="0"/>
          </a:p>
        </p:txBody>
      </p:sp>
    </p:spTree>
    <p:extLst>
      <p:ext uri="{BB962C8B-B14F-4D97-AF65-F5344CB8AC3E}">
        <p14:creationId xmlns:p14="http://schemas.microsoft.com/office/powerpoint/2010/main" val="1363018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28</a:t>
            </a:fld>
            <a:endParaRPr lang="en-US" dirty="0"/>
          </a:p>
        </p:txBody>
      </p:sp>
    </p:spTree>
    <p:extLst>
      <p:ext uri="{BB962C8B-B14F-4D97-AF65-F5344CB8AC3E}">
        <p14:creationId xmlns:p14="http://schemas.microsoft.com/office/powerpoint/2010/main" val="300919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a:p>
            <a:r>
              <a:rPr lang="en-US" dirty="0"/>
              <a:t>a.</a:t>
            </a:r>
          </a:p>
        </p:txBody>
      </p:sp>
      <p:sp>
        <p:nvSpPr>
          <p:cNvPr id="4" name="Slide Number Placeholder 3"/>
          <p:cNvSpPr>
            <a:spLocks noGrp="1"/>
          </p:cNvSpPr>
          <p:nvPr>
            <p:ph type="sldNum" sz="quarter" idx="10"/>
          </p:nvPr>
        </p:nvSpPr>
        <p:spPr/>
        <p:txBody>
          <a:bodyPr/>
          <a:lstStyle/>
          <a:p>
            <a:fld id="{5EA4B952-DAF1-5E4E-93F1-8F986E329F0C}" type="slidenum">
              <a:rPr lang="en-US" smtClean="0"/>
              <a:t>29</a:t>
            </a:fld>
            <a:endParaRPr lang="en-US" dirty="0"/>
          </a:p>
        </p:txBody>
      </p:sp>
    </p:spTree>
    <p:extLst>
      <p:ext uri="{BB962C8B-B14F-4D97-AF65-F5344CB8AC3E}">
        <p14:creationId xmlns:p14="http://schemas.microsoft.com/office/powerpoint/2010/main" val="2793198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702756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30</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31</a:t>
            </a:fld>
            <a:endParaRPr lang="en-US" dirty="0"/>
          </a:p>
        </p:txBody>
      </p:sp>
    </p:spTree>
    <p:extLst>
      <p:ext uri="{BB962C8B-B14F-4D97-AF65-F5344CB8AC3E}">
        <p14:creationId xmlns:p14="http://schemas.microsoft.com/office/powerpoint/2010/main" val="3994441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32</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33</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217" y="4560893"/>
            <a:ext cx="5753740" cy="4352169"/>
          </a:xfrm>
        </p:spPr>
        <p:txBody>
          <a:bodyPr/>
          <a:lstStyle/>
          <a:p>
            <a:pPr lvl="2">
              <a:spcBef>
                <a:spcPts val="625"/>
              </a:spcBef>
              <a:spcAft>
                <a:spcPts val="625"/>
              </a:spcAft>
            </a:pPr>
            <a:r>
              <a:rPr lang="en-US" dirty="0"/>
              <a:t>Based on the 2018 Global Fraud report “Report to the Nations” – government version</a:t>
            </a:r>
          </a:p>
          <a:p>
            <a:pPr lvl="2">
              <a:spcBef>
                <a:spcPts val="625"/>
              </a:spcBef>
              <a:spcAft>
                <a:spcPts val="625"/>
              </a:spcAft>
            </a:pPr>
            <a:r>
              <a:rPr lang="en-US" dirty="0"/>
              <a:t>The median duration — the amount of time from when the fraud commenced until it was detected — for the fraud cases reported to us was 18 months.</a:t>
            </a:r>
          </a:p>
          <a:p>
            <a:pPr lvl="2">
              <a:spcBef>
                <a:spcPts val="625"/>
              </a:spcBef>
              <a:spcAft>
                <a:spcPts val="625"/>
              </a:spcAft>
            </a:pPr>
            <a:r>
              <a:rPr lang="en-US" dirty="0"/>
              <a:t>The median loss caused by the frauds for Canadian  was $200K USD. For government the median loss 118k -  92k for local government, prov 100K and fed 200K.  Additionally, on</a:t>
            </a:r>
            <a:r>
              <a:rPr lang="en-US" baseline="0" dirty="0"/>
              <a:t>e fifth </a:t>
            </a:r>
            <a:r>
              <a:rPr lang="en-US" dirty="0"/>
              <a:t>of the cases involved losses of at least $1 million.  This can be especially devastating to small organizations. </a:t>
            </a:r>
          </a:p>
          <a:p>
            <a:pPr lvl="2">
              <a:spcBef>
                <a:spcPts val="625"/>
              </a:spcBef>
              <a:spcAft>
                <a:spcPts val="625"/>
              </a:spcAft>
            </a:pPr>
            <a:r>
              <a:rPr lang="en-US" dirty="0"/>
              <a:t>Smallest organization (fewer than 100) and large org 10,000+ employees had the same median loss 210K and 213 k respectively.  This loss has a more significant impact on the smaller organization.</a:t>
            </a:r>
          </a:p>
          <a:p>
            <a:pPr lvl="2">
              <a:spcBef>
                <a:spcPts val="625"/>
              </a:spcBef>
              <a:spcAft>
                <a:spcPts val="625"/>
              </a:spcAft>
            </a:pPr>
            <a:r>
              <a:rPr lang="en-US" dirty="0"/>
              <a:t>For gov- 72% of the cases were referred for criminal prosecution of this only 54% pleaded or found guilty and another 34% were not prosecuted.  </a:t>
            </a:r>
          </a:p>
          <a:p>
            <a:pPr lvl="2">
              <a:spcBef>
                <a:spcPts val="625"/>
              </a:spcBef>
              <a:spcAft>
                <a:spcPts val="625"/>
              </a:spcAft>
            </a:pPr>
            <a:r>
              <a:rPr lang="en-US" dirty="0"/>
              <a:t>Only 19% recovered all losses, 23% partial recovery with 59% received nothing</a:t>
            </a:r>
          </a:p>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6</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a:xfrm>
            <a:off x="719217" y="4560893"/>
            <a:ext cx="5753740" cy="4735770"/>
          </a:xfrm>
        </p:spPr>
        <p:txBody>
          <a:bodyPr/>
          <a:lstStyle/>
          <a:p>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dirty="0"/>
              <a:t>The</a:t>
            </a:r>
            <a:r>
              <a:rPr lang="en-US" baseline="0" dirty="0"/>
              <a:t> Fraud Triangle– There are three factors that must be present 1. Motive/Pressure – </a:t>
            </a:r>
            <a:r>
              <a:rPr lang="en-US" dirty="0">
                <a:latin typeface="Lato"/>
              </a:rPr>
              <a:t>There usually is some internal or external pressure to commit the fraud  example like  addition, financial pressures and inability to pay bills or just pressures to just keep up the Jones; 2, Opportunity -Know a way to use their position to commit fraud and believe there is a low risk of getting caught.  And 3 they can rationalize the fraud.  They do not see the action as criminal it is justified.  I am just borrowing the money I am going to pay it </a:t>
            </a:r>
            <a:r>
              <a:rPr lang="en-US" dirty="0" err="1">
                <a:latin typeface="Lato"/>
              </a:rPr>
              <a:t>Préc</a:t>
            </a:r>
            <a:r>
              <a:rPr lang="en-US" dirty="0">
                <a:latin typeface="Lato"/>
              </a:rPr>
              <a:t>.,  the organization is underpaying or not paying me for all the extra time and work I do and everyone is doing it so it is okay.</a:t>
            </a:r>
          </a:p>
          <a:p>
            <a:pPr defTabSz="952462">
              <a:defRPr/>
            </a:pPr>
            <a:endParaRPr lang="en-US" dirty="0">
              <a:latin typeface="Lato"/>
            </a:endParaRPr>
          </a:p>
          <a:p>
            <a:pPr defTabSz="952462">
              <a:defRPr/>
            </a:pPr>
            <a:r>
              <a:rPr lang="en-US" dirty="0">
                <a:latin typeface="Lato"/>
              </a:rPr>
              <a:t>Interesting to not that it is almost gender neutral…54.7% involve males while 45.3% involve females</a:t>
            </a:r>
          </a:p>
          <a:p>
            <a:pPr defTabSz="952462">
              <a:defRPr/>
            </a:pPr>
            <a:endParaRPr lang="en-US" dirty="0">
              <a:latin typeface="Lato"/>
            </a:endParaRPr>
          </a:p>
          <a:p>
            <a:r>
              <a:rPr lang="en-US" baseline="0" dirty="0"/>
              <a:t>There Opportunity the person </a:t>
            </a:r>
            <a:r>
              <a:rPr lang="en-US" dirty="0">
                <a:latin typeface="Lato"/>
              </a:rPr>
              <a:t>knows a way to use their position to commit fraud and believe there is a low risk of getting caught.  </a:t>
            </a:r>
            <a:endParaRPr lang="en-US" dirty="0"/>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9796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overall</a:t>
            </a:r>
          </a:p>
          <a:p>
            <a:r>
              <a:rPr lang="en-US" dirty="0"/>
              <a:t>For government entities 68% of fraud is committed by men and the losses caused by men were 4 times larger.</a:t>
            </a:r>
          </a:p>
          <a:p>
            <a:r>
              <a:rPr lang="en-US" dirty="0"/>
              <a:t>Fraudsters who had been with their organization for more than 5 years stole significantly more </a:t>
            </a:r>
          </a:p>
          <a:p>
            <a:r>
              <a:rPr lang="en-US" dirty="0"/>
              <a:t>Only 5% of fraudsters has a prior fraud conviction for Cdn data0%</a:t>
            </a:r>
          </a:p>
          <a:p>
            <a:r>
              <a:rPr lang="en-US" dirty="0"/>
              <a:t>85% of the  cases the person displayed one of the behavioural red flags</a:t>
            </a:r>
          </a:p>
          <a:p>
            <a:endParaRPr lang="en-US" dirty="0"/>
          </a:p>
        </p:txBody>
      </p:sp>
      <p:sp>
        <p:nvSpPr>
          <p:cNvPr id="4" name="Slide Number Placeholder 3"/>
          <p:cNvSpPr>
            <a:spLocks noGrp="1"/>
          </p:cNvSpPr>
          <p:nvPr>
            <p:ph type="sldNum" sz="quarter" idx="5"/>
          </p:nvPr>
        </p:nvSpPr>
        <p:spPr/>
        <p:txBody>
          <a:bodyPr/>
          <a:lstStyle/>
          <a:p>
            <a:pPr defTabSz="466618">
              <a:defRPr/>
            </a:pPr>
            <a:fld id="{9A99BAD3-9671-46FE-953B-D0F022F0F2EC}" type="slidenum">
              <a:rPr lang="en-US">
                <a:solidFill>
                  <a:prstClr val="black"/>
                </a:solidFill>
                <a:latin typeface="Calibri" panose="020F0502020204030204"/>
              </a:rPr>
              <a:pPr defTabSz="466618">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2368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9</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a:xfrm>
            <a:off x="502465" y="4379252"/>
            <a:ext cx="5753740" cy="4735770"/>
          </a:xfrm>
        </p:spPr>
        <p:txBody>
          <a:bodyPr/>
          <a:lstStyle/>
          <a:p>
            <a:r>
              <a:rPr lang="en-US" dirty="0"/>
              <a:t>Although the types of fraud that affect organizations vary widely, the research notes that occupational fraud is the most likely</a:t>
            </a:r>
          </a:p>
          <a:p>
            <a:endParaRPr lang="en-US" dirty="0"/>
          </a:p>
          <a:p>
            <a:r>
              <a:rPr lang="en-US" dirty="0"/>
              <a:t> Occupational Fraud is the use of one’s occupation for personal enrichment through the deliberate misuse or misapplication of the employing organization’s resources or assets</a:t>
            </a:r>
          </a:p>
          <a:p>
            <a:endParaRPr lang="en-US" dirty="0"/>
          </a:p>
          <a:p>
            <a:r>
              <a:rPr lang="en-US" dirty="0"/>
              <a:t>Put more simply, occupational fraud is a fraud committed against an employer by an employee or management.</a:t>
            </a:r>
          </a:p>
          <a:p>
            <a:endParaRPr lang="en-US" dirty="0"/>
          </a:p>
          <a:p>
            <a:pPr lvl="2">
              <a:spcBef>
                <a:spcPts val="625"/>
              </a:spcBef>
              <a:spcAft>
                <a:spcPts val="625"/>
              </a:spcAft>
            </a:pPr>
            <a:r>
              <a:rPr lang="en-US" dirty="0"/>
              <a:t>Owners/executives only accounted for 19% of all cases, but they caused a median loss of $500,000. </a:t>
            </a:r>
          </a:p>
          <a:p>
            <a:pPr lvl="2">
              <a:spcBef>
                <a:spcPts val="625"/>
              </a:spcBef>
              <a:spcAft>
                <a:spcPts val="625"/>
              </a:spcAft>
            </a:pPr>
            <a:r>
              <a:rPr lang="en-US" dirty="0"/>
              <a:t>Employees, conversely, committed 42% of occupational frauds but only caused a median loss of $75,000. </a:t>
            </a:r>
          </a:p>
          <a:p>
            <a:pPr lvl="2">
              <a:spcBef>
                <a:spcPts val="625"/>
              </a:spcBef>
              <a:spcAft>
                <a:spcPts val="625"/>
              </a:spcAft>
            </a:pPr>
            <a:r>
              <a:rPr lang="en-US" dirty="0"/>
              <a:t>Managers ranked in the middle, committing 36% of frauds with a median loss of $130,000. </a:t>
            </a:r>
          </a:p>
          <a:p>
            <a:r>
              <a:rPr lang="en-US" dirty="0"/>
              <a:t>By its very nature, this form of fraud is a threat to all organizations that employ individuals to perform their business functions. </a:t>
            </a:r>
          </a:p>
        </p:txBody>
      </p:sp>
    </p:spTree>
    <p:extLst>
      <p:ext uri="{BB962C8B-B14F-4D97-AF65-F5344CB8AC3E}">
        <p14:creationId xmlns:p14="http://schemas.microsoft.com/office/powerpoint/2010/main" val="3923658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84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1263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a:xfrm>
            <a:off x="432000" y="6365893"/>
            <a:ext cx="4114800" cy="226714"/>
          </a:xfrm>
          <a:prstGeom prst="rect">
            <a:avLst/>
          </a:prstGeom>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0033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a:xfrm>
            <a:off x="432000" y="6365893"/>
            <a:ext cx="4114800" cy="226714"/>
          </a:xfrm>
          <a:prstGeom prst="rect">
            <a:avLst/>
          </a:prstGeom>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59275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18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701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2648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4263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0104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26202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a:xfrm>
            <a:off x="432000" y="6365893"/>
            <a:ext cx="4114800" cy="226714"/>
          </a:xfrm>
          <a:prstGeom prst="rect">
            <a:avLst/>
          </a:prstGeom>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124380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391076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11/4/2020</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375667780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6449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tags" Target="../tags/tag3.xml"/><Relationship Id="rId7" Type="http://schemas.openxmlformats.org/officeDocument/2006/relationships/tags" Target="../tags/tag5.xml"/><Relationship Id="rId12"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media1.m4a"/><Relationship Id="rId11" Type="http://schemas.openxmlformats.org/officeDocument/2006/relationships/image" Target="../media/image4.jpeg"/><Relationship Id="rId5" Type="http://schemas.microsoft.com/office/2007/relationships/media" Target="../media/media1.m4a"/><Relationship Id="rId10" Type="http://schemas.openxmlformats.org/officeDocument/2006/relationships/notesSlide" Target="../notesSlides/notesSlide1.xml"/><Relationship Id="rId4" Type="http://schemas.openxmlformats.org/officeDocument/2006/relationships/tags" Target="../tags/tag4.xml"/><Relationship Id="rId9"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chart" Target="../charts/chart2.xml"/><Relationship Id="rId3" Type="http://schemas.openxmlformats.org/officeDocument/2006/relationships/tags" Target="../tags/tag85.xml"/><Relationship Id="rId7" Type="http://schemas.openxmlformats.org/officeDocument/2006/relationships/audio" Target="../media/media10.m4a"/><Relationship Id="rId12" Type="http://schemas.openxmlformats.org/officeDocument/2006/relationships/notesSlide" Target="../notesSlides/notesSlide10.xml"/><Relationship Id="rId2" Type="http://schemas.openxmlformats.org/officeDocument/2006/relationships/tags" Target="../tags/tag84.xml"/><Relationship Id="rId1" Type="http://schemas.openxmlformats.org/officeDocument/2006/relationships/tags" Target="../tags/tag83.xml"/><Relationship Id="rId6" Type="http://schemas.microsoft.com/office/2007/relationships/media" Target="../media/media10.m4a"/><Relationship Id="rId11" Type="http://schemas.openxmlformats.org/officeDocument/2006/relationships/slideLayout" Target="../slideLayouts/slideLayout13.xml"/><Relationship Id="rId5" Type="http://schemas.openxmlformats.org/officeDocument/2006/relationships/tags" Target="../tags/tag87.xml"/><Relationship Id="rId10" Type="http://schemas.openxmlformats.org/officeDocument/2006/relationships/tags" Target="../tags/tag90.xml"/><Relationship Id="rId4" Type="http://schemas.openxmlformats.org/officeDocument/2006/relationships/tags" Target="../tags/tag86.xml"/><Relationship Id="rId9" Type="http://schemas.openxmlformats.org/officeDocument/2006/relationships/tags" Target="../tags/tag89.xml"/><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3.xml"/><Relationship Id="rId7" Type="http://schemas.openxmlformats.org/officeDocument/2006/relationships/tags" Target="../tags/tag95.xml"/><Relationship Id="rId12" Type="http://schemas.openxmlformats.org/officeDocument/2006/relationships/image" Target="../media/image5.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4.xml"/><Relationship Id="rId11" Type="http://schemas.openxmlformats.org/officeDocument/2006/relationships/chart" Target="../charts/chart3.xml"/><Relationship Id="rId5" Type="http://schemas.openxmlformats.org/officeDocument/2006/relationships/audio" Target="../media/media11.m4a"/><Relationship Id="rId10" Type="http://schemas.openxmlformats.org/officeDocument/2006/relationships/notesSlide" Target="../notesSlides/notesSlide11.xml"/><Relationship Id="rId4" Type="http://schemas.microsoft.com/office/2007/relationships/media" Target="../media/media11.m4a"/><Relationship Id="rId9"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image" Target="../media/image5.png"/><Relationship Id="rId3" Type="http://schemas.openxmlformats.org/officeDocument/2006/relationships/tags" Target="../tags/tag99.xml"/><Relationship Id="rId7" Type="http://schemas.openxmlformats.org/officeDocument/2006/relationships/audio" Target="../media/media12.m4a"/><Relationship Id="rId12" Type="http://schemas.openxmlformats.org/officeDocument/2006/relationships/notesSlide" Target="../notesSlides/notesSlide12.xml"/><Relationship Id="rId2" Type="http://schemas.openxmlformats.org/officeDocument/2006/relationships/tags" Target="../tags/tag98.xml"/><Relationship Id="rId1" Type="http://schemas.openxmlformats.org/officeDocument/2006/relationships/tags" Target="../tags/tag97.xml"/><Relationship Id="rId6" Type="http://schemas.microsoft.com/office/2007/relationships/media" Target="../media/media12.m4a"/><Relationship Id="rId11" Type="http://schemas.openxmlformats.org/officeDocument/2006/relationships/slideLayout" Target="../slideLayouts/slideLayout12.xml"/><Relationship Id="rId5" Type="http://schemas.openxmlformats.org/officeDocument/2006/relationships/tags" Target="../tags/tag101.xml"/><Relationship Id="rId10" Type="http://schemas.openxmlformats.org/officeDocument/2006/relationships/tags" Target="../tags/tag104.xml"/><Relationship Id="rId4" Type="http://schemas.openxmlformats.org/officeDocument/2006/relationships/tags" Target="../tags/tag100.xml"/><Relationship Id="rId9" Type="http://schemas.openxmlformats.org/officeDocument/2006/relationships/tags" Target="../tags/tag103.xml"/></Relationships>
</file>

<file path=ppt/slides/_rels/slide13.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image" Target="../media/image5.png"/><Relationship Id="rId3" Type="http://schemas.openxmlformats.org/officeDocument/2006/relationships/tags" Target="../tags/tag107.xml"/><Relationship Id="rId7" Type="http://schemas.openxmlformats.org/officeDocument/2006/relationships/audio" Target="../media/media13.m4a"/><Relationship Id="rId12" Type="http://schemas.openxmlformats.org/officeDocument/2006/relationships/notesSlide" Target="../notesSlides/notesSlide13.xml"/><Relationship Id="rId2" Type="http://schemas.openxmlformats.org/officeDocument/2006/relationships/tags" Target="../tags/tag106.xml"/><Relationship Id="rId1" Type="http://schemas.openxmlformats.org/officeDocument/2006/relationships/tags" Target="../tags/tag105.xml"/><Relationship Id="rId6" Type="http://schemas.microsoft.com/office/2007/relationships/media" Target="../media/media13.m4a"/><Relationship Id="rId11" Type="http://schemas.openxmlformats.org/officeDocument/2006/relationships/slideLayout" Target="../slideLayouts/slideLayout12.xml"/><Relationship Id="rId5" Type="http://schemas.openxmlformats.org/officeDocument/2006/relationships/tags" Target="../tags/tag109.xml"/><Relationship Id="rId10" Type="http://schemas.openxmlformats.org/officeDocument/2006/relationships/tags" Target="../tags/tag112.xml"/><Relationship Id="rId4" Type="http://schemas.openxmlformats.org/officeDocument/2006/relationships/tags" Target="../tags/tag108.xml"/><Relationship Id="rId9" Type="http://schemas.openxmlformats.org/officeDocument/2006/relationships/tags" Target="../tags/tag111.xml"/></Relationships>
</file>

<file path=ppt/slides/_rels/slide14.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image" Target="../media/image5.png"/><Relationship Id="rId3" Type="http://schemas.openxmlformats.org/officeDocument/2006/relationships/tags" Target="../tags/tag115.xml"/><Relationship Id="rId7" Type="http://schemas.openxmlformats.org/officeDocument/2006/relationships/audio" Target="../media/media14.m4a"/><Relationship Id="rId12" Type="http://schemas.openxmlformats.org/officeDocument/2006/relationships/notesSlide" Target="../notesSlides/notesSlide14.xml"/><Relationship Id="rId2" Type="http://schemas.openxmlformats.org/officeDocument/2006/relationships/tags" Target="../tags/tag114.xml"/><Relationship Id="rId1" Type="http://schemas.openxmlformats.org/officeDocument/2006/relationships/tags" Target="../tags/tag113.xml"/><Relationship Id="rId6" Type="http://schemas.microsoft.com/office/2007/relationships/media" Target="../media/media14.m4a"/><Relationship Id="rId11" Type="http://schemas.openxmlformats.org/officeDocument/2006/relationships/slideLayout" Target="../slideLayouts/slideLayout12.xml"/><Relationship Id="rId5" Type="http://schemas.openxmlformats.org/officeDocument/2006/relationships/tags" Target="../tags/tag117.xml"/><Relationship Id="rId10" Type="http://schemas.openxmlformats.org/officeDocument/2006/relationships/tags" Target="../tags/tag120.xml"/><Relationship Id="rId4" Type="http://schemas.openxmlformats.org/officeDocument/2006/relationships/tags" Target="../tags/tag116.xml"/><Relationship Id="rId9" Type="http://schemas.openxmlformats.org/officeDocument/2006/relationships/tags" Target="../tags/tag11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microsoft.com/office/2014/relationships/chartEx" Target="../charts/chartEx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image" Target="../media/image13.png"/><Relationship Id="rId3" Type="http://schemas.openxmlformats.org/officeDocument/2006/relationships/tags" Target="../tags/tag123.xml"/><Relationship Id="rId7" Type="http://schemas.openxmlformats.org/officeDocument/2006/relationships/tags" Target="../tags/tag125.xml"/><Relationship Id="rId12" Type="http://schemas.openxmlformats.org/officeDocument/2006/relationships/hyperlink" Target="https://www.remix3d.com/details/G009SXQB5219" TargetMode="Externa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4.xml"/><Relationship Id="rId11" Type="http://schemas.microsoft.com/office/2017/06/relationships/model3d" Target="../media/model3d1.glb"/><Relationship Id="rId5" Type="http://schemas.openxmlformats.org/officeDocument/2006/relationships/audio" Target="../media/media16.m4a"/><Relationship Id="rId10" Type="http://schemas.openxmlformats.org/officeDocument/2006/relationships/notesSlide" Target="../notesSlides/notesSlide16.xml"/><Relationship Id="rId4" Type="http://schemas.microsoft.com/office/2007/relationships/media" Target="../media/media16.m4a"/><Relationship Id="rId9" Type="http://schemas.openxmlformats.org/officeDocument/2006/relationships/slideLayout" Target="../slideLayouts/slideLayout13.xml"/><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tags" Target="../tags/tag132.xml"/><Relationship Id="rId3" Type="http://schemas.openxmlformats.org/officeDocument/2006/relationships/tags" Target="../tags/tag129.xml"/><Relationship Id="rId7" Type="http://schemas.openxmlformats.org/officeDocument/2006/relationships/tags" Target="../tags/tag131.xml"/><Relationship Id="rId12" Type="http://schemas.openxmlformats.org/officeDocument/2006/relationships/image" Target="../media/image5.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audio" Target="../media/media17.m4a"/><Relationship Id="rId11" Type="http://schemas.openxmlformats.org/officeDocument/2006/relationships/notesSlide" Target="../notesSlides/notesSlide17.xml"/><Relationship Id="rId5" Type="http://schemas.microsoft.com/office/2007/relationships/media" Target="../media/media17.m4a"/><Relationship Id="rId10" Type="http://schemas.openxmlformats.org/officeDocument/2006/relationships/slideLayout" Target="../slideLayouts/slideLayout9.xml"/><Relationship Id="rId4" Type="http://schemas.openxmlformats.org/officeDocument/2006/relationships/tags" Target="../tags/tag130.xml"/><Relationship Id="rId9" Type="http://schemas.openxmlformats.org/officeDocument/2006/relationships/tags" Target="../tags/tag13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5.png"/><Relationship Id="rId5" Type="http://schemas.microsoft.com/office/2014/relationships/chartEx" Target="../charts/chartEx2.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tags" Target="../tags/tag139.xml"/><Relationship Id="rId13" Type="http://schemas.openxmlformats.org/officeDocument/2006/relationships/slide" Target="slide5.xml"/><Relationship Id="rId3" Type="http://schemas.openxmlformats.org/officeDocument/2006/relationships/tags" Target="../tags/tag136.xml"/><Relationship Id="rId7" Type="http://schemas.openxmlformats.org/officeDocument/2006/relationships/audio" Target="../media/media19.m4a"/><Relationship Id="rId12" Type="http://schemas.openxmlformats.org/officeDocument/2006/relationships/notesSlide" Target="../notesSlides/notesSlide19.xml"/><Relationship Id="rId2" Type="http://schemas.openxmlformats.org/officeDocument/2006/relationships/tags" Target="../tags/tag135.xml"/><Relationship Id="rId1" Type="http://schemas.openxmlformats.org/officeDocument/2006/relationships/tags" Target="../tags/tag134.xml"/><Relationship Id="rId6" Type="http://schemas.microsoft.com/office/2007/relationships/media" Target="../media/media19.m4a"/><Relationship Id="rId11" Type="http://schemas.openxmlformats.org/officeDocument/2006/relationships/slideLayout" Target="../slideLayouts/slideLayout13.xml"/><Relationship Id="rId5" Type="http://schemas.openxmlformats.org/officeDocument/2006/relationships/tags" Target="../tags/tag138.xml"/><Relationship Id="rId10" Type="http://schemas.openxmlformats.org/officeDocument/2006/relationships/tags" Target="../tags/tag141.xml"/><Relationship Id="rId4" Type="http://schemas.openxmlformats.org/officeDocument/2006/relationships/tags" Target="../tags/tag137.xml"/><Relationship Id="rId9" Type="http://schemas.openxmlformats.org/officeDocument/2006/relationships/tags" Target="../tags/tag140.xml"/><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notesSlide" Target="../notesSlides/notesSlide2.xml"/><Relationship Id="rId3" Type="http://schemas.openxmlformats.org/officeDocument/2006/relationships/tags" Target="../tags/tag9.xml"/><Relationship Id="rId7" Type="http://schemas.microsoft.com/office/2007/relationships/media" Target="../media/media2.m4a"/><Relationship Id="rId12" Type="http://schemas.openxmlformats.org/officeDocument/2006/relationships/slideLayout" Target="../slideLayouts/slideLayout4.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5.xml"/><Relationship Id="rId5" Type="http://schemas.openxmlformats.org/officeDocument/2006/relationships/tags" Target="../tags/tag11.xml"/><Relationship Id="rId15" Type="http://schemas.openxmlformats.org/officeDocument/2006/relationships/image" Target="../media/image5.png"/><Relationship Id="rId10" Type="http://schemas.openxmlformats.org/officeDocument/2006/relationships/tags" Target="../tags/tag14.xml"/><Relationship Id="rId4" Type="http://schemas.openxmlformats.org/officeDocument/2006/relationships/tags" Target="../tags/tag10.xml"/><Relationship Id="rId9" Type="http://schemas.openxmlformats.org/officeDocument/2006/relationships/tags" Target="../tags/tag13.xml"/><Relationship Id="rId1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microsoft.com/office/2007/relationships/media" Target="../media/media20.m4a"/><Relationship Id="rId7" Type="http://schemas.openxmlformats.org/officeDocument/2006/relationships/tags" Target="../tags/tag146.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5.xml"/><Relationship Id="rId11" Type="http://schemas.openxmlformats.org/officeDocument/2006/relationships/image" Target="../media/image5.png"/><Relationship Id="rId5" Type="http://schemas.openxmlformats.org/officeDocument/2006/relationships/tags" Target="../tags/tag144.xml"/><Relationship Id="rId10" Type="http://schemas.openxmlformats.org/officeDocument/2006/relationships/chart" Target="../charts/chart4.xml"/><Relationship Id="rId4" Type="http://schemas.openxmlformats.org/officeDocument/2006/relationships/audio" Target="../media/media20.m4a"/><Relationship Id="rId9"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image" Target="../media/image5.png"/><Relationship Id="rId3" Type="http://schemas.openxmlformats.org/officeDocument/2006/relationships/tags" Target="../tags/tag149.xml"/><Relationship Id="rId7" Type="http://schemas.openxmlformats.org/officeDocument/2006/relationships/audio" Target="../media/media21.m4a"/><Relationship Id="rId12" Type="http://schemas.openxmlformats.org/officeDocument/2006/relationships/notesSlide" Target="../notesSlides/notesSlide21.xml"/><Relationship Id="rId2" Type="http://schemas.openxmlformats.org/officeDocument/2006/relationships/tags" Target="../tags/tag148.xml"/><Relationship Id="rId1" Type="http://schemas.openxmlformats.org/officeDocument/2006/relationships/tags" Target="../tags/tag147.xml"/><Relationship Id="rId6" Type="http://schemas.microsoft.com/office/2007/relationships/media" Target="../media/media21.m4a"/><Relationship Id="rId11" Type="http://schemas.openxmlformats.org/officeDocument/2006/relationships/slideLayout" Target="../slideLayouts/slideLayout13.xml"/><Relationship Id="rId5" Type="http://schemas.openxmlformats.org/officeDocument/2006/relationships/tags" Target="../tags/tag151.xml"/><Relationship Id="rId10" Type="http://schemas.openxmlformats.org/officeDocument/2006/relationships/tags" Target="../tags/tag154.xml"/><Relationship Id="rId4" Type="http://schemas.openxmlformats.org/officeDocument/2006/relationships/tags" Target="../tags/tag150.xml"/><Relationship Id="rId9" Type="http://schemas.openxmlformats.org/officeDocument/2006/relationships/tags" Target="../tags/tag153.xml"/></Relationships>
</file>

<file path=ppt/slides/_rels/slide22.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image" Target="../media/image5.png"/><Relationship Id="rId3" Type="http://schemas.openxmlformats.org/officeDocument/2006/relationships/tags" Target="../tags/tag157.xml"/><Relationship Id="rId7" Type="http://schemas.openxmlformats.org/officeDocument/2006/relationships/tags" Target="../tags/tag159.xml"/><Relationship Id="rId12" Type="http://schemas.openxmlformats.org/officeDocument/2006/relationships/image" Target="../media/image14.pn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audio" Target="../media/media22.m4a"/><Relationship Id="rId11" Type="http://schemas.openxmlformats.org/officeDocument/2006/relationships/notesSlide" Target="../notesSlides/notesSlide22.xml"/><Relationship Id="rId5" Type="http://schemas.microsoft.com/office/2007/relationships/media" Target="../media/media22.m4a"/><Relationship Id="rId10" Type="http://schemas.openxmlformats.org/officeDocument/2006/relationships/slideLayout" Target="../slideLayouts/slideLayout6.xml"/><Relationship Id="rId4" Type="http://schemas.openxmlformats.org/officeDocument/2006/relationships/tags" Target="../tags/tag158.xml"/><Relationship Id="rId9" Type="http://schemas.openxmlformats.org/officeDocument/2006/relationships/tags" Target="../tags/tag161.xml"/></Relationships>
</file>

<file path=ppt/slides/_rels/slide23.xml.rels><?xml version="1.0" encoding="UTF-8" standalone="yes"?>
<Relationships xmlns="http://schemas.openxmlformats.org/package/2006/relationships"><Relationship Id="rId8" Type="http://schemas.openxmlformats.org/officeDocument/2006/relationships/tags" Target="../tags/tag167.xml"/><Relationship Id="rId3" Type="http://schemas.openxmlformats.org/officeDocument/2006/relationships/tags" Target="../tags/tag164.xml"/><Relationship Id="rId7" Type="http://schemas.openxmlformats.org/officeDocument/2006/relationships/tags" Target="../tags/tag166.xml"/><Relationship Id="rId12" Type="http://schemas.openxmlformats.org/officeDocument/2006/relationships/image" Target="../media/image5.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5.xml"/><Relationship Id="rId11" Type="http://schemas.openxmlformats.org/officeDocument/2006/relationships/image" Target="../media/image15.jpg"/><Relationship Id="rId5" Type="http://schemas.openxmlformats.org/officeDocument/2006/relationships/audio" Target="../media/media23.m4a"/><Relationship Id="rId10" Type="http://schemas.openxmlformats.org/officeDocument/2006/relationships/notesSlide" Target="../notesSlides/notesSlide23.xml"/><Relationship Id="rId4" Type="http://schemas.microsoft.com/office/2007/relationships/media" Target="../media/media23.m4a"/><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173.xml"/><Relationship Id="rId3" Type="http://schemas.openxmlformats.org/officeDocument/2006/relationships/tags" Target="../tags/tag170.xml"/><Relationship Id="rId7" Type="http://schemas.openxmlformats.org/officeDocument/2006/relationships/tags" Target="../tags/tag172.xml"/><Relationship Id="rId12" Type="http://schemas.openxmlformats.org/officeDocument/2006/relationships/image" Target="../media/image5.pn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1.xml"/><Relationship Id="rId11" Type="http://schemas.openxmlformats.org/officeDocument/2006/relationships/image" Target="../media/image16.jpg"/><Relationship Id="rId5" Type="http://schemas.openxmlformats.org/officeDocument/2006/relationships/audio" Target="../media/media24.m4a"/><Relationship Id="rId10" Type="http://schemas.openxmlformats.org/officeDocument/2006/relationships/notesSlide" Target="../notesSlides/notesSlide24.xml"/><Relationship Id="rId4" Type="http://schemas.microsoft.com/office/2007/relationships/media" Target="../media/media24.m4a"/><Relationship Id="rId9"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tags" Target="../tags/tag179.xml"/><Relationship Id="rId3" Type="http://schemas.openxmlformats.org/officeDocument/2006/relationships/tags" Target="../tags/tag176.xml"/><Relationship Id="rId7" Type="http://schemas.openxmlformats.org/officeDocument/2006/relationships/tags" Target="../tags/tag178.xml"/><Relationship Id="rId12" Type="http://schemas.openxmlformats.org/officeDocument/2006/relationships/image" Target="../media/image5.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7.xml"/><Relationship Id="rId11" Type="http://schemas.openxmlformats.org/officeDocument/2006/relationships/image" Target="../media/image15.jpg"/><Relationship Id="rId5" Type="http://schemas.openxmlformats.org/officeDocument/2006/relationships/audio" Target="../media/media25.m4a"/><Relationship Id="rId10" Type="http://schemas.openxmlformats.org/officeDocument/2006/relationships/notesSlide" Target="../notesSlides/notesSlide25.xml"/><Relationship Id="rId4" Type="http://schemas.microsoft.com/office/2007/relationships/media" Target="../media/media25.m4a"/><Relationship Id="rId9"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tags" Target="../tags/tag185.xml"/><Relationship Id="rId3" Type="http://schemas.openxmlformats.org/officeDocument/2006/relationships/tags" Target="../tags/tag182.xml"/><Relationship Id="rId7" Type="http://schemas.openxmlformats.org/officeDocument/2006/relationships/tags" Target="../tags/tag184.xml"/><Relationship Id="rId12" Type="http://schemas.openxmlformats.org/officeDocument/2006/relationships/image" Target="../media/image5.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tags" Target="../tags/tag183.xml"/><Relationship Id="rId11" Type="http://schemas.openxmlformats.org/officeDocument/2006/relationships/image" Target="../media/image16.jpg"/><Relationship Id="rId5" Type="http://schemas.openxmlformats.org/officeDocument/2006/relationships/audio" Target="../media/media26.m4a"/><Relationship Id="rId10" Type="http://schemas.openxmlformats.org/officeDocument/2006/relationships/notesSlide" Target="../notesSlides/notesSlide26.xml"/><Relationship Id="rId4" Type="http://schemas.microsoft.com/office/2007/relationships/media" Target="../media/media26.m4a"/><Relationship Id="rId9"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tags" Target="../tags/tag191.xml"/><Relationship Id="rId3" Type="http://schemas.openxmlformats.org/officeDocument/2006/relationships/tags" Target="../tags/tag188.xml"/><Relationship Id="rId7" Type="http://schemas.openxmlformats.org/officeDocument/2006/relationships/tags" Target="../tags/tag190.xml"/><Relationship Id="rId12" Type="http://schemas.openxmlformats.org/officeDocument/2006/relationships/image" Target="../media/image5.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89.xml"/><Relationship Id="rId11" Type="http://schemas.openxmlformats.org/officeDocument/2006/relationships/image" Target="../media/image15.jpg"/><Relationship Id="rId5" Type="http://schemas.openxmlformats.org/officeDocument/2006/relationships/audio" Target="../media/media27.m4a"/><Relationship Id="rId10" Type="http://schemas.openxmlformats.org/officeDocument/2006/relationships/notesSlide" Target="../notesSlides/notesSlide27.xml"/><Relationship Id="rId4" Type="http://schemas.microsoft.com/office/2007/relationships/media" Target="../media/media27.m4a"/><Relationship Id="rId9"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tags" Target="../tags/tag197.xml"/><Relationship Id="rId3" Type="http://schemas.openxmlformats.org/officeDocument/2006/relationships/tags" Target="../tags/tag194.xml"/><Relationship Id="rId7" Type="http://schemas.openxmlformats.org/officeDocument/2006/relationships/tags" Target="../tags/tag196.xml"/><Relationship Id="rId12" Type="http://schemas.openxmlformats.org/officeDocument/2006/relationships/image" Target="../media/image5.png"/><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5.xml"/><Relationship Id="rId11" Type="http://schemas.openxmlformats.org/officeDocument/2006/relationships/image" Target="../media/image16.jpg"/><Relationship Id="rId5" Type="http://schemas.openxmlformats.org/officeDocument/2006/relationships/audio" Target="../media/media28.m4a"/><Relationship Id="rId10" Type="http://schemas.openxmlformats.org/officeDocument/2006/relationships/notesSlide" Target="../notesSlides/notesSlide28.xml"/><Relationship Id="rId4" Type="http://schemas.microsoft.com/office/2007/relationships/media" Target="../media/media28.m4a"/><Relationship Id="rId9"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200.xml"/><Relationship Id="rId7" Type="http://schemas.openxmlformats.org/officeDocument/2006/relationships/tags" Target="../tags/tag202.xml"/><Relationship Id="rId12" Type="http://schemas.openxmlformats.org/officeDocument/2006/relationships/image" Target="../media/image5.pn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1.xml"/><Relationship Id="rId11" Type="http://schemas.openxmlformats.org/officeDocument/2006/relationships/image" Target="../media/image15.jpg"/><Relationship Id="rId5" Type="http://schemas.openxmlformats.org/officeDocument/2006/relationships/audio" Target="../media/media29.m4a"/><Relationship Id="rId10" Type="http://schemas.openxmlformats.org/officeDocument/2006/relationships/notesSlide" Target="../notesSlides/notesSlide29.xml"/><Relationship Id="rId4" Type="http://schemas.microsoft.com/office/2007/relationships/media" Target="../media/media29.m4a"/><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media/image7.jpg"/><Relationship Id="rId3" Type="http://schemas.openxmlformats.org/officeDocument/2006/relationships/tags" Target="../tags/tag18.xml"/><Relationship Id="rId7" Type="http://schemas.openxmlformats.org/officeDocument/2006/relationships/audio" Target="../media/media3.m4a"/><Relationship Id="rId12" Type="http://schemas.openxmlformats.org/officeDocument/2006/relationships/notesSlide" Target="../notesSlides/notesSlide3.xml"/><Relationship Id="rId2" Type="http://schemas.openxmlformats.org/officeDocument/2006/relationships/tags" Target="../tags/tag17.xml"/><Relationship Id="rId1" Type="http://schemas.openxmlformats.org/officeDocument/2006/relationships/tags" Target="../tags/tag16.xml"/><Relationship Id="rId6" Type="http://schemas.microsoft.com/office/2007/relationships/media" Target="../media/media3.m4a"/><Relationship Id="rId11" Type="http://schemas.openxmlformats.org/officeDocument/2006/relationships/slideLayout" Target="../slideLayouts/slideLayout6.xml"/><Relationship Id="rId5" Type="http://schemas.openxmlformats.org/officeDocument/2006/relationships/tags" Target="../tags/tag20.xml"/><Relationship Id="rId10" Type="http://schemas.openxmlformats.org/officeDocument/2006/relationships/tags" Target="../tags/tag23.xml"/><Relationship Id="rId4" Type="http://schemas.openxmlformats.org/officeDocument/2006/relationships/tags" Target="../tags/tag19.xml"/><Relationship Id="rId9" Type="http://schemas.openxmlformats.org/officeDocument/2006/relationships/tags" Target="../tags/tag22.xml"/><Relationship Id="rId1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6.xml"/><Relationship Id="rId7" Type="http://schemas.openxmlformats.org/officeDocument/2006/relationships/tags" Target="../tags/tag208.xml"/><Relationship Id="rId12" Type="http://schemas.openxmlformats.org/officeDocument/2006/relationships/image" Target="../media/image5.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7.xml"/><Relationship Id="rId11" Type="http://schemas.openxmlformats.org/officeDocument/2006/relationships/image" Target="../media/image16.jpg"/><Relationship Id="rId5" Type="http://schemas.openxmlformats.org/officeDocument/2006/relationships/audio" Target="../media/media30.m4a"/><Relationship Id="rId10" Type="http://schemas.openxmlformats.org/officeDocument/2006/relationships/notesSlide" Target="../notesSlides/notesSlide30.xml"/><Relationship Id="rId4" Type="http://schemas.microsoft.com/office/2007/relationships/media" Target="../media/media30.m4a"/><Relationship Id="rId9"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tags" Target="../tags/tag215.xml"/><Relationship Id="rId3" Type="http://schemas.openxmlformats.org/officeDocument/2006/relationships/tags" Target="../tags/tag212.xml"/><Relationship Id="rId7" Type="http://schemas.openxmlformats.org/officeDocument/2006/relationships/tags" Target="../tags/tag214.xml"/><Relationship Id="rId12" Type="http://schemas.openxmlformats.org/officeDocument/2006/relationships/image" Target="../media/image5.pn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3.xml"/><Relationship Id="rId11" Type="http://schemas.openxmlformats.org/officeDocument/2006/relationships/image" Target="../media/image15.jpg"/><Relationship Id="rId5" Type="http://schemas.openxmlformats.org/officeDocument/2006/relationships/audio" Target="../media/media31.m4a"/><Relationship Id="rId10" Type="http://schemas.openxmlformats.org/officeDocument/2006/relationships/notesSlide" Target="../notesSlides/notesSlide31.xml"/><Relationship Id="rId4" Type="http://schemas.microsoft.com/office/2007/relationships/media" Target="../media/media31.m4a"/><Relationship Id="rId9"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tags" Target="../tags/tag221.xml"/><Relationship Id="rId3" Type="http://schemas.openxmlformats.org/officeDocument/2006/relationships/tags" Target="../tags/tag218.xml"/><Relationship Id="rId7" Type="http://schemas.openxmlformats.org/officeDocument/2006/relationships/tags" Target="../tags/tag220.xml"/><Relationship Id="rId12" Type="http://schemas.openxmlformats.org/officeDocument/2006/relationships/image" Target="../media/image5.png"/><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19.xml"/><Relationship Id="rId11" Type="http://schemas.openxmlformats.org/officeDocument/2006/relationships/image" Target="../media/image16.jpg"/><Relationship Id="rId5" Type="http://schemas.openxmlformats.org/officeDocument/2006/relationships/audio" Target="../media/media32.m4a"/><Relationship Id="rId10" Type="http://schemas.openxmlformats.org/officeDocument/2006/relationships/notesSlide" Target="../notesSlides/notesSlide32.xml"/><Relationship Id="rId4" Type="http://schemas.microsoft.com/office/2007/relationships/media" Target="../media/media32.m4a"/><Relationship Id="rId9"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image" Target="../media/image5.png"/><Relationship Id="rId3" Type="http://schemas.openxmlformats.org/officeDocument/2006/relationships/tags" Target="../tags/tag224.xml"/><Relationship Id="rId7" Type="http://schemas.openxmlformats.org/officeDocument/2006/relationships/tags" Target="../tags/tag226.xml"/><Relationship Id="rId12" Type="http://schemas.openxmlformats.org/officeDocument/2006/relationships/image" Target="../media/image17.jp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audio" Target="../media/media33.m4a"/><Relationship Id="rId11" Type="http://schemas.openxmlformats.org/officeDocument/2006/relationships/notesSlide" Target="../notesSlides/notesSlide33.xml"/><Relationship Id="rId5" Type="http://schemas.microsoft.com/office/2007/relationships/media" Target="../media/media33.m4a"/><Relationship Id="rId10" Type="http://schemas.openxmlformats.org/officeDocument/2006/relationships/slideLayout" Target="../slideLayouts/slideLayout2.xml"/><Relationship Id="rId4" Type="http://schemas.openxmlformats.org/officeDocument/2006/relationships/tags" Target="../tags/tag225.xml"/><Relationship Id="rId9" Type="http://schemas.openxmlformats.org/officeDocument/2006/relationships/tags" Target="../tags/tag228.xml"/></Relationships>
</file>

<file path=ppt/slides/_rels/slide4.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5.png"/><Relationship Id="rId3" Type="http://schemas.openxmlformats.org/officeDocument/2006/relationships/tags" Target="../tags/tag26.xml"/><Relationship Id="rId7" Type="http://schemas.openxmlformats.org/officeDocument/2006/relationships/audio" Target="../media/media4.m4a"/><Relationship Id="rId12" Type="http://schemas.openxmlformats.org/officeDocument/2006/relationships/notesSlide" Target="../notesSlides/notesSlide4.xml"/><Relationship Id="rId2" Type="http://schemas.openxmlformats.org/officeDocument/2006/relationships/tags" Target="../tags/tag25.xml"/><Relationship Id="rId1" Type="http://schemas.openxmlformats.org/officeDocument/2006/relationships/tags" Target="../tags/tag24.xml"/><Relationship Id="rId6" Type="http://schemas.microsoft.com/office/2007/relationships/media" Target="../media/media4.m4a"/><Relationship Id="rId11" Type="http://schemas.openxmlformats.org/officeDocument/2006/relationships/slideLayout" Target="../slideLayouts/slideLayout13.xml"/><Relationship Id="rId5" Type="http://schemas.openxmlformats.org/officeDocument/2006/relationships/tags" Target="../tags/tag28.xml"/><Relationship Id="rId10" Type="http://schemas.openxmlformats.org/officeDocument/2006/relationships/tags" Target="../tags/tag31.xml"/><Relationship Id="rId4" Type="http://schemas.openxmlformats.org/officeDocument/2006/relationships/tags" Target="../tags/tag27.xml"/><Relationship Id="rId9" Type="http://schemas.openxmlformats.org/officeDocument/2006/relationships/tags" Target="../tags/tag30.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diagramColors" Target="../diagrams/colors1.xml"/><Relationship Id="rId3" Type="http://schemas.microsoft.com/office/2007/relationships/media" Target="../media/media5.m4a"/><Relationship Id="rId7" Type="http://schemas.openxmlformats.org/officeDocument/2006/relationships/tags" Target="../tags/tag36.xml"/><Relationship Id="rId12" Type="http://schemas.openxmlformats.org/officeDocument/2006/relationships/diagramQuickStyle" Target="../diagrams/quickStyle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5.xml"/><Relationship Id="rId11" Type="http://schemas.openxmlformats.org/officeDocument/2006/relationships/diagramLayout" Target="../diagrams/layout1.xml"/><Relationship Id="rId5" Type="http://schemas.openxmlformats.org/officeDocument/2006/relationships/tags" Target="../tags/tag34.xml"/><Relationship Id="rId15" Type="http://schemas.openxmlformats.org/officeDocument/2006/relationships/image" Target="../media/image5.png"/><Relationship Id="rId10" Type="http://schemas.openxmlformats.org/officeDocument/2006/relationships/diagramData" Target="../diagrams/data1.xml"/><Relationship Id="rId4" Type="http://schemas.openxmlformats.org/officeDocument/2006/relationships/audio" Target="../media/media5.m4a"/><Relationship Id="rId9" Type="http://schemas.openxmlformats.org/officeDocument/2006/relationships/notesSlide" Target="../notesSlides/notesSlide5.xml"/><Relationship Id="rId14"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9.xml"/><Relationship Id="rId7" Type="http://schemas.openxmlformats.org/officeDocument/2006/relationships/tags" Target="../tags/tag41.xml"/><Relationship Id="rId12" Type="http://schemas.openxmlformats.org/officeDocument/2006/relationships/image" Target="../media/image5.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audio" Target="../media/media6.m4a"/><Relationship Id="rId11" Type="http://schemas.openxmlformats.org/officeDocument/2006/relationships/notesSlide" Target="../notesSlides/notesSlide6.xml"/><Relationship Id="rId5" Type="http://schemas.microsoft.com/office/2007/relationships/media" Target="../media/media6.m4a"/><Relationship Id="rId10" Type="http://schemas.openxmlformats.org/officeDocument/2006/relationships/slideLayout" Target="../slideLayouts/slideLayout13.xml"/><Relationship Id="rId4" Type="http://schemas.openxmlformats.org/officeDocument/2006/relationships/tags" Target="../tags/tag40.xml"/><Relationship Id="rId9" Type="http://schemas.openxmlformats.org/officeDocument/2006/relationships/tags" Target="../tags/tag43.xml"/></Relationships>
</file>

<file path=ppt/slides/_rels/slide7.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4.xml"/><Relationship Id="rId18" Type="http://schemas.openxmlformats.org/officeDocument/2006/relationships/diagramLayout" Target="../diagrams/layout2.xml"/><Relationship Id="rId3" Type="http://schemas.openxmlformats.org/officeDocument/2006/relationships/tags" Target="../tags/tag46.xml"/><Relationship Id="rId21" Type="http://schemas.microsoft.com/office/2007/relationships/diagramDrawing" Target="../diagrams/drawing2.xml"/><Relationship Id="rId7" Type="http://schemas.openxmlformats.org/officeDocument/2006/relationships/tags" Target="../tags/tag50.xml"/><Relationship Id="rId12" Type="http://schemas.openxmlformats.org/officeDocument/2006/relationships/tags" Target="../tags/tag53.xml"/><Relationship Id="rId17" Type="http://schemas.openxmlformats.org/officeDocument/2006/relationships/diagramData" Target="../diagrams/data2.xml"/><Relationship Id="rId2" Type="http://schemas.openxmlformats.org/officeDocument/2006/relationships/tags" Target="../tags/tag45.xml"/><Relationship Id="rId16" Type="http://schemas.openxmlformats.org/officeDocument/2006/relationships/notesSlide" Target="../notesSlides/notesSlide7.xml"/><Relationship Id="rId20" Type="http://schemas.openxmlformats.org/officeDocument/2006/relationships/diagramColors" Target="../diagrams/colors2.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audio" Target="../media/media7.m4a"/><Relationship Id="rId5" Type="http://schemas.openxmlformats.org/officeDocument/2006/relationships/tags" Target="../tags/tag48.xml"/><Relationship Id="rId15" Type="http://schemas.openxmlformats.org/officeDocument/2006/relationships/slideLayout" Target="../slideLayouts/slideLayout9.xml"/><Relationship Id="rId10" Type="http://schemas.microsoft.com/office/2007/relationships/media" Target="../media/media7.m4a"/><Relationship Id="rId19" Type="http://schemas.openxmlformats.org/officeDocument/2006/relationships/diagramQuickStyle" Target="../diagrams/quickStyle2.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5.xml"/><Relationship Id="rId22"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tags" Target="../tags/tag68.xml"/><Relationship Id="rId18" Type="http://schemas.microsoft.com/office/2007/relationships/media" Target="../media/media8.m4a"/><Relationship Id="rId26" Type="http://schemas.openxmlformats.org/officeDocument/2006/relationships/image" Target="../media/image5.png"/><Relationship Id="rId3" Type="http://schemas.openxmlformats.org/officeDocument/2006/relationships/tags" Target="../tags/tag58.xml"/><Relationship Id="rId21" Type="http://schemas.openxmlformats.org/officeDocument/2006/relationships/tags" Target="../tags/tag74.xml"/><Relationship Id="rId7" Type="http://schemas.openxmlformats.org/officeDocument/2006/relationships/tags" Target="../tags/tag62.xml"/><Relationship Id="rId12" Type="http://schemas.openxmlformats.org/officeDocument/2006/relationships/tags" Target="../tags/tag67.xml"/><Relationship Id="rId17" Type="http://schemas.openxmlformats.org/officeDocument/2006/relationships/tags" Target="../tags/tag72.xml"/><Relationship Id="rId25" Type="http://schemas.openxmlformats.org/officeDocument/2006/relationships/chart" Target="../charts/chart1.xml"/><Relationship Id="rId2" Type="http://schemas.openxmlformats.org/officeDocument/2006/relationships/tags" Target="../tags/tag57.xml"/><Relationship Id="rId16" Type="http://schemas.openxmlformats.org/officeDocument/2006/relationships/tags" Target="../tags/tag71.xml"/><Relationship Id="rId20" Type="http://schemas.openxmlformats.org/officeDocument/2006/relationships/tags" Target="../tags/tag73.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24" Type="http://schemas.openxmlformats.org/officeDocument/2006/relationships/notesSlide" Target="../notesSlides/notesSlide8.xml"/><Relationship Id="rId5" Type="http://schemas.openxmlformats.org/officeDocument/2006/relationships/tags" Target="../tags/tag60.xml"/><Relationship Id="rId15" Type="http://schemas.openxmlformats.org/officeDocument/2006/relationships/tags" Target="../tags/tag70.xml"/><Relationship Id="rId23" Type="http://schemas.openxmlformats.org/officeDocument/2006/relationships/slideLayout" Target="../slideLayouts/slideLayout9.xml"/><Relationship Id="rId10" Type="http://schemas.openxmlformats.org/officeDocument/2006/relationships/tags" Target="../tags/tag65.xml"/><Relationship Id="rId19" Type="http://schemas.openxmlformats.org/officeDocument/2006/relationships/audio" Target="../media/media8.m4a"/><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tags" Target="../tags/tag69.xml"/><Relationship Id="rId22" Type="http://schemas.openxmlformats.org/officeDocument/2006/relationships/tags" Target="../tags/tag75.xml"/></Relationships>
</file>

<file path=ppt/slides/_rels/slide9.xml.rels><?xml version="1.0" encoding="UTF-8" standalone="yes"?>
<Relationships xmlns="http://schemas.openxmlformats.org/package/2006/relationships"><Relationship Id="rId8" Type="http://schemas.openxmlformats.org/officeDocument/2006/relationships/tags" Target="../tags/tag81.xml"/><Relationship Id="rId3" Type="http://schemas.openxmlformats.org/officeDocument/2006/relationships/tags" Target="../tags/tag78.xml"/><Relationship Id="rId7" Type="http://schemas.openxmlformats.org/officeDocument/2006/relationships/tags" Target="../tags/tag80.xml"/><Relationship Id="rId12" Type="http://schemas.openxmlformats.org/officeDocument/2006/relationships/image" Target="../media/image5.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audio" Target="../media/media9.m4a"/><Relationship Id="rId11" Type="http://schemas.openxmlformats.org/officeDocument/2006/relationships/notesSlide" Target="../notesSlides/notesSlide9.xml"/><Relationship Id="rId5" Type="http://schemas.microsoft.com/office/2007/relationships/media" Target="../media/media9.m4a"/><Relationship Id="rId10" Type="http://schemas.openxmlformats.org/officeDocument/2006/relationships/slideLayout" Target="../slideLayouts/slideLayout13.xml"/><Relationship Id="rId4" Type="http://schemas.openxmlformats.org/officeDocument/2006/relationships/tags" Target="../tags/tag79.xml"/><Relationship Id="rId9" Type="http://schemas.openxmlformats.org/officeDocument/2006/relationships/tags" Target="../tags/tag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descr="conference room">
            <a:extLst>
              <a:ext uri="{FF2B5EF4-FFF2-40B4-BE49-F238E27FC236}">
                <a16:creationId xmlns:a16="http://schemas.microsoft.com/office/drawing/2014/main" id="{082983F5-C51C-4856-A15D-5FCEAF4EE6E3}"/>
              </a:ext>
            </a:extLst>
          </p:cNvPr>
          <p:cNvPicPr>
            <a:picLocks noGrp="1" noChangeAspect="1"/>
          </p:cNvPicPr>
          <p:nvPr>
            <p:ph type="pic" sz="quarter" idx="10"/>
            <p:custDataLst>
              <p:tags r:id="rId1"/>
            </p:custDataLst>
          </p:nvPr>
        </p:nvPicPr>
        <p:blipFill>
          <a:blip r:embed="rId11" cstate="screen">
            <a:extLst>
              <a:ext uri="{28A0092B-C50C-407E-A947-70E740481C1C}">
                <a14:useLocalDpi xmlns:a14="http://schemas.microsoft.com/office/drawing/2010/main"/>
              </a:ext>
            </a:extLst>
          </a:blip>
          <a:srcRect l="9853" r="9853"/>
          <a:stretch>
            <a:fillRect/>
          </a:stretch>
        </p:blipFill>
        <p:spPr>
          <a:xfrm>
            <a:off x="0" y="0"/>
            <a:ext cx="9780588" cy="6370638"/>
          </a:xfrm>
        </p:spPr>
      </p:pic>
      <p:sp>
        <p:nvSpPr>
          <p:cNvPr id="3" name="Title 2">
            <a:extLst>
              <a:ext uri="{FF2B5EF4-FFF2-40B4-BE49-F238E27FC236}">
                <a16:creationId xmlns:a16="http://schemas.microsoft.com/office/drawing/2014/main" id="{4C0C6FCD-ED16-4BBB-875A-BE9EA7944412}"/>
              </a:ext>
            </a:extLst>
          </p:cNvPr>
          <p:cNvSpPr>
            <a:spLocks noGrp="1"/>
          </p:cNvSpPr>
          <p:nvPr>
            <p:ph type="ctrTitle"/>
            <p:custDataLst>
              <p:tags r:id="rId2"/>
            </p:custDataLst>
          </p:nvPr>
        </p:nvSpPr>
        <p:spPr/>
        <p:txBody>
          <a:bodyPr/>
          <a:lstStyle/>
          <a:p>
            <a:r>
              <a:rPr lang="en-US" sz="4800" dirty="0"/>
              <a:t>Module 4</a:t>
            </a:r>
          </a:p>
        </p:txBody>
      </p:sp>
      <p:sp>
        <p:nvSpPr>
          <p:cNvPr id="4" name="Text Placeholder 3">
            <a:extLst>
              <a:ext uri="{FF2B5EF4-FFF2-40B4-BE49-F238E27FC236}">
                <a16:creationId xmlns:a16="http://schemas.microsoft.com/office/drawing/2014/main" id="{D5CBD56C-6F07-4540-8338-E42AFD686128}"/>
              </a:ext>
            </a:extLst>
          </p:cNvPr>
          <p:cNvSpPr>
            <a:spLocks noGrp="1"/>
          </p:cNvSpPr>
          <p:nvPr>
            <p:ph type="body" sz="quarter" idx="13"/>
            <p:custDataLst>
              <p:tags r:id="rId3"/>
            </p:custDataLst>
          </p:nvPr>
        </p:nvSpPr>
        <p:spPr/>
        <p:txBody>
          <a:bodyPr>
            <a:normAutofit/>
          </a:bodyPr>
          <a:lstStyle/>
          <a:p>
            <a:r>
              <a:rPr lang="fr-CA" dirty="0"/>
              <a:t>Fonction du comité d’audit liée à l’inconduite présumée</a:t>
            </a:r>
          </a:p>
        </p:txBody>
      </p:sp>
      <p:sp>
        <p:nvSpPr>
          <p:cNvPr id="5" name="Footer Placeholder 4">
            <a:extLst>
              <a:ext uri="{FF2B5EF4-FFF2-40B4-BE49-F238E27FC236}">
                <a16:creationId xmlns:a16="http://schemas.microsoft.com/office/drawing/2014/main" id="{52CBFC9C-D204-4769-86DA-A38E7266AC3B}"/>
              </a:ext>
            </a:extLst>
          </p:cNvPr>
          <p:cNvSpPr>
            <a:spLocks noGrp="1"/>
          </p:cNvSpPr>
          <p:nvPr>
            <p:ph type="ftr" sz="quarter" idx="11"/>
            <p:custDataLst>
              <p:tags r:id="rId4"/>
            </p:custDataLst>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pic>
        <p:nvPicPr>
          <p:cNvPr id="8" name="Audio 7">
            <a:hlinkClick r:id="" action="ppaction://media"/>
            <a:extLst>
              <a:ext uri="{FF2B5EF4-FFF2-40B4-BE49-F238E27FC236}">
                <a16:creationId xmlns:a16="http://schemas.microsoft.com/office/drawing/2014/main" id="{7F6A3BC1-38F9-490E-B064-836D7C6B3D66}"/>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10" name="Action Button: Go Forward or Next 9">
            <a:hlinkClick r:id="" action="ppaction://hlinkshowjump?jump=nextslide" highlightClick="1"/>
            <a:extLst>
              <a:ext uri="{FF2B5EF4-FFF2-40B4-BE49-F238E27FC236}">
                <a16:creationId xmlns:a16="http://schemas.microsoft.com/office/drawing/2014/main" id="{5BAFCCF3-14BA-4471-8A02-4CCE4C6F5E87}"/>
              </a:ext>
            </a:extLst>
          </p:cNvPr>
          <p:cNvSpPr/>
          <p:nvPr>
            <p:custDataLst>
              <p:tags r:id="rId8"/>
            </p:custDataLst>
          </p:nvPr>
        </p:nvSpPr>
        <p:spPr>
          <a:xfrm>
            <a:off x="10789012" y="526062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504986682"/>
      </p:ext>
    </p:extLst>
  </p:cSld>
  <p:clrMapOvr>
    <a:masterClrMapping/>
  </p:clrMapOvr>
  <mc:AlternateContent xmlns:mc="http://schemas.openxmlformats.org/markup-compatibility/2006" xmlns:p14="http://schemas.microsoft.com/office/powerpoint/2010/main">
    <mc:Choice Requires="p14">
      <p:transition spd="slow" p14:dur="2000" advTm="6841"/>
    </mc:Choice>
    <mc:Fallback xmlns="">
      <p:transition spd="slow" advTm="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1243576" y="1429873"/>
            <a:ext cx="6216404"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dirty="0">
                <a:ln>
                  <a:noFill/>
                </a:ln>
                <a:solidFill>
                  <a:srgbClr val="171717"/>
                </a:solidFill>
                <a:effectLst/>
                <a:uLnTx/>
                <a:uFillTx/>
                <a:ea typeface="+mn-ea"/>
                <a:cs typeface="+mn-cs"/>
              </a:rPr>
              <a:t>Principaux types de fraude au travail</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84984" y="2098694"/>
            <a:ext cx="8197016" cy="352774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400" b="0" i="0" u="none" strike="noStrike" kern="1200" cap="none" spc="0" normalizeH="0" baseline="0" noProof="0" dirty="0">
              <a:ln>
                <a:noFill/>
              </a:ln>
              <a:solidFill>
                <a:srgbClr val="000000"/>
              </a:solidFill>
              <a:effectLst/>
              <a:uLnTx/>
              <a:uFillTx/>
              <a:latin typeface="Lato" panose="020F0502020204030203"/>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sz="2400" b="0" i="0" u="none" strike="noStrike" kern="1200" cap="none" spc="0" normalizeH="0" baseline="0" noProof="0" dirty="0">
                <a:ln>
                  <a:noFill/>
                </a:ln>
                <a:solidFill>
                  <a:srgbClr val="000000"/>
                </a:solidFill>
                <a:effectLst/>
                <a:uLnTx/>
                <a:uFillTx/>
                <a:ea typeface="Roboto" panose="02000000000000000000" pitchFamily="2" charset="0"/>
              </a:rPr>
              <a:t>Détournement d’actifs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sz="2400" b="0" i="0" u="none" strike="noStrike" kern="1200" cap="none" spc="0" normalizeH="0" baseline="0" noProof="0" dirty="0">
                <a:ln>
                  <a:noFill/>
                </a:ln>
                <a:solidFill>
                  <a:srgbClr val="000000"/>
                </a:solidFill>
                <a:effectLst/>
                <a:uLnTx/>
                <a:uFillTx/>
                <a:ea typeface="Roboto" panose="02000000000000000000" pitchFamily="2" charset="0"/>
              </a:rPr>
              <a:t>Corruption</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sz="2400" b="0" i="0" u="none" strike="noStrike" kern="1200" cap="none" spc="0" normalizeH="0" baseline="0" noProof="0" dirty="0">
                <a:ln>
                  <a:noFill/>
                </a:ln>
                <a:solidFill>
                  <a:srgbClr val="000000"/>
                </a:solidFill>
                <a:effectLst/>
                <a:uLnTx/>
                <a:uFillTx/>
                <a:ea typeface="Roboto" panose="02000000000000000000" pitchFamily="2" charset="0"/>
              </a:rPr>
              <a:t>Falsification des états</a:t>
            </a:r>
            <a:br>
              <a:rPr kumimoji="0" lang="fr-CA" sz="2400" b="0" i="0" u="none" strike="noStrike" kern="1200" cap="none" spc="0" normalizeH="0" baseline="0" noProof="0" dirty="0">
                <a:ln>
                  <a:noFill/>
                </a:ln>
                <a:solidFill>
                  <a:srgbClr val="000000"/>
                </a:solidFill>
                <a:effectLst/>
                <a:uLnTx/>
                <a:uFillTx/>
                <a:ea typeface="Roboto" panose="02000000000000000000" pitchFamily="2" charset="0"/>
              </a:rPr>
            </a:br>
            <a:r>
              <a:rPr kumimoji="0" lang="fr-CA" sz="2400" b="0" i="0" u="none" strike="noStrike" kern="1200" cap="none" spc="0" normalizeH="0" baseline="0" noProof="0" dirty="0">
                <a:ln>
                  <a:noFill/>
                </a:ln>
                <a:solidFill>
                  <a:srgbClr val="000000"/>
                </a:solidFill>
                <a:effectLst/>
                <a:uLnTx/>
                <a:uFillTx/>
                <a:ea typeface="Roboto" panose="02000000000000000000" pitchFamily="2" charset="0"/>
              </a:rPr>
              <a:t>financiers</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0" dirty="0">
              <a:ln>
                <a:noFill/>
              </a:ln>
              <a:solidFill>
                <a:srgbClr val="171717"/>
              </a:solidFill>
              <a:effectLst/>
              <a:uLnTx/>
              <a:uFillTx/>
              <a:latin typeface="Lato"/>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dirty="0">
              <a:ln>
                <a:noFill/>
              </a:ln>
              <a:solidFill>
                <a:srgbClr val="171717"/>
              </a:solidFill>
              <a:effectLst/>
              <a:uLnTx/>
              <a:uFillTx/>
              <a:latin typeface="Century Gothic" panose="020B0502020202020204"/>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srgbClr val="171717"/>
              </a:solidFill>
              <a:effectLst/>
              <a:uLnTx/>
              <a:uFillTx/>
              <a:latin typeface="Century Gothic" panose="020B0502020202020204"/>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9</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graphicFrame>
        <p:nvGraphicFramePr>
          <p:cNvPr id="5" name="Chart 4">
            <a:extLst>
              <a:ext uri="{FF2B5EF4-FFF2-40B4-BE49-F238E27FC236}">
                <a16:creationId xmlns:a16="http://schemas.microsoft.com/office/drawing/2014/main" id="{142DFB6A-08CB-4873-872E-CE4EA92393F1}"/>
              </a:ext>
            </a:extLst>
          </p:cNvPr>
          <p:cNvGraphicFramePr>
            <a:graphicFrameLocks/>
          </p:cNvGraphicFramePr>
          <p:nvPr>
            <p:custDataLst>
              <p:tags r:id="rId5"/>
            </p:custDataLst>
            <p:extLst>
              <p:ext uri="{D42A27DB-BD31-4B8C-83A1-F6EECF244321}">
                <p14:modId xmlns:p14="http://schemas.microsoft.com/office/powerpoint/2010/main" val="3357449844"/>
              </p:ext>
            </p:extLst>
          </p:nvPr>
        </p:nvGraphicFramePr>
        <p:xfrm>
          <a:off x="5791200" y="1926572"/>
          <a:ext cx="4572000" cy="2743200"/>
        </p:xfrm>
        <a:graphic>
          <a:graphicData uri="http://schemas.openxmlformats.org/drawingml/2006/chart">
            <c:chart xmlns:c="http://schemas.openxmlformats.org/drawingml/2006/chart" xmlns:r="http://schemas.openxmlformats.org/officeDocument/2006/relationships" r:id="rId13"/>
          </a:graphicData>
        </a:graphic>
      </p:graphicFrame>
      <p:pic>
        <p:nvPicPr>
          <p:cNvPr id="7" name="Audio 6">
            <a:hlinkClick r:id="" action="ppaction://media"/>
            <a:extLst>
              <a:ext uri="{FF2B5EF4-FFF2-40B4-BE49-F238E27FC236}">
                <a16:creationId xmlns:a16="http://schemas.microsoft.com/office/drawing/2014/main" id="{9E339505-1221-43D1-8CA4-3526BED242FB}"/>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8687619C-DB46-4EA4-B6D3-D647034441E5}"/>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D6FC975D-403F-47CC-97B7-72AB1201D27E}"/>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custDataLst>
      <p:tags r:id="rId1"/>
    </p:custDataLst>
    <p:extLst>
      <p:ext uri="{BB962C8B-B14F-4D97-AF65-F5344CB8AC3E}">
        <p14:creationId xmlns:p14="http://schemas.microsoft.com/office/powerpoint/2010/main" val="1956510948"/>
      </p:ext>
    </p:extLst>
  </p:cSld>
  <p:clrMapOvr>
    <a:masterClrMapping/>
  </p:clrMapOvr>
  <mc:AlternateContent xmlns:mc="http://schemas.openxmlformats.org/markup-compatibility/2006" xmlns:p14="http://schemas.microsoft.com/office/powerpoint/2010/main">
    <mc:Choice Requires="p14">
      <p:transition spd="slow" p14:dur="2000" advTm="26880"/>
    </mc:Choice>
    <mc:Fallback xmlns="">
      <p:transition spd="slow" advTm="2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nodeType="afterEffect">
                                  <p:stCondLst>
                                    <p:cond delay="9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9001"/>
                            </p:stCondLst>
                            <p:childTnLst>
                              <p:par>
                                <p:cTn id="11" presetID="1" presetClass="entr" presetSubtype="0" fill="hold" nodeType="afterEffect">
                                  <p:stCondLst>
                                    <p:cond delay="27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1701"/>
                            </p:stCondLst>
                            <p:childTnLst>
                              <p:par>
                                <p:cTn id="14" presetID="1" presetClass="entr" presetSubtype="0" fill="hold" nodeType="afterEffect">
                                  <p:stCondLst>
                                    <p:cond delay="1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DF5AE3C9-A149-41E1-9B5B-28CCACF95F26}"/>
              </a:ext>
            </a:extLst>
          </p:cNvPr>
          <p:cNvGraphicFramePr>
            <a:graphicFrameLocks/>
          </p:cNvGraphicFramePr>
          <p:nvPr>
            <p:custDataLst>
              <p:tags r:id="rId1"/>
            </p:custDataLst>
            <p:extLst>
              <p:ext uri="{D42A27DB-BD31-4B8C-83A1-F6EECF244321}">
                <p14:modId xmlns:p14="http://schemas.microsoft.com/office/powerpoint/2010/main" val="4275741156"/>
              </p:ext>
            </p:extLst>
          </p:nvPr>
        </p:nvGraphicFramePr>
        <p:xfrm>
          <a:off x="823785" y="643466"/>
          <a:ext cx="10724748" cy="5571066"/>
        </p:xfrm>
        <a:graphic>
          <a:graphicData uri="http://schemas.openxmlformats.org/drawingml/2006/chart">
            <c:chart xmlns:c="http://schemas.openxmlformats.org/drawingml/2006/chart" xmlns:r="http://schemas.openxmlformats.org/officeDocument/2006/relationships" r:id="rId11"/>
          </a:graphicData>
        </a:graphic>
      </p:graphicFrame>
      <p:sp>
        <p:nvSpPr>
          <p:cNvPr id="21" name="Slide Number Placeholder 1">
            <a:extLst>
              <a:ext uri="{FF2B5EF4-FFF2-40B4-BE49-F238E27FC236}">
                <a16:creationId xmlns:a16="http://schemas.microsoft.com/office/drawing/2014/main" id="{F7D57C68-85AC-493A-A8B7-145616F83820}"/>
              </a:ext>
            </a:extLst>
          </p:cNvPr>
          <p:cNvSpPr txBox="1">
            <a:spLocks/>
          </p:cNvSpPr>
          <p:nvPr>
            <p:custDataLst>
              <p:tags r:id="rId2"/>
            </p:custDataLst>
          </p:nvPr>
        </p:nvSpPr>
        <p:spPr>
          <a:xfrm>
            <a:off x="10607146" y="31320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9</a:t>
            </a:r>
          </a:p>
        </p:txBody>
      </p:sp>
      <p:sp>
        <p:nvSpPr>
          <p:cNvPr id="4" name="Slide Number Placeholder 1">
            <a:extLst>
              <a:ext uri="{FF2B5EF4-FFF2-40B4-BE49-F238E27FC236}">
                <a16:creationId xmlns:a16="http://schemas.microsoft.com/office/drawing/2014/main" id="{55272D98-B4E7-4214-B75D-4FA0FDF6DC8B}"/>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10</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 name="Audio 1">
            <a:hlinkClick r:id="" action="ppaction://media"/>
            <a:extLst>
              <a:ext uri="{FF2B5EF4-FFF2-40B4-BE49-F238E27FC236}">
                <a16:creationId xmlns:a16="http://schemas.microsoft.com/office/drawing/2014/main" id="{1432CDF9-2761-4818-97C7-A92B29A42252}"/>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EB1C48A-C115-47A1-8C69-AFC66D43016A}"/>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AC061420-D974-4ACE-8328-0CDACB58C99F}"/>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fr-CA" sz="1200" b="1" dirty="0" err="1">
                <a:solidFill>
                  <a:schemeClr val="tx2"/>
                </a:solidFill>
              </a:rPr>
              <a:t>Suivan</a:t>
            </a:r>
            <a:r>
              <a:rPr lang="en-CA" sz="1200" b="1" dirty="0">
                <a:solidFill>
                  <a:schemeClr val="tx2"/>
                </a:solidFill>
              </a:rPr>
              <a:t>t</a:t>
            </a:r>
          </a:p>
        </p:txBody>
      </p:sp>
    </p:spTree>
    <p:extLst>
      <p:ext uri="{BB962C8B-B14F-4D97-AF65-F5344CB8AC3E}">
        <p14:creationId xmlns:p14="http://schemas.microsoft.com/office/powerpoint/2010/main" val="1178991983"/>
      </p:ext>
    </p:extLst>
  </p:cSld>
  <p:clrMapOvr>
    <a:masterClrMapping/>
  </p:clrMapOvr>
  <mc:AlternateContent xmlns:mc="http://schemas.openxmlformats.org/markup-compatibility/2006" xmlns:p14="http://schemas.microsoft.com/office/powerpoint/2010/main">
    <mc:Choice Requires="p14">
      <p:transition spd="slow" p14:dur="2000" advTm="7689"/>
    </mc:Choice>
    <mc:Fallback xmlns="">
      <p:transition spd="slow" advTm="7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custDataLst>
              <p:tags r:id="rId1"/>
            </p:custDataLst>
          </p:nvPr>
        </p:nvSpPr>
        <p:spPr>
          <a:xfrm>
            <a:off x="1125955" y="620186"/>
            <a:ext cx="8761413" cy="706964"/>
          </a:xfrm>
        </p:spPr>
        <p:txBody>
          <a:bodyPr/>
          <a:lstStyle/>
          <a:p>
            <a:r>
              <a:rPr lang="fr-CA" dirty="0"/>
              <a:t>Types de fraude au travail</a:t>
            </a:r>
          </a:p>
        </p:txBody>
      </p:sp>
      <p:sp>
        <p:nvSpPr>
          <p:cNvPr id="8" name="Content Placeholder 7">
            <a:extLst>
              <a:ext uri="{FF2B5EF4-FFF2-40B4-BE49-F238E27FC236}">
                <a16:creationId xmlns:a16="http://schemas.microsoft.com/office/drawing/2014/main" id="{AD5B11C5-EB75-4884-ADDC-73EA04FE9FCE}"/>
              </a:ext>
            </a:extLst>
          </p:cNvPr>
          <p:cNvSpPr>
            <a:spLocks noGrp="1"/>
          </p:cNvSpPr>
          <p:nvPr>
            <p:ph idx="1"/>
            <p:custDataLst>
              <p:tags r:id="rId2"/>
            </p:custDataLst>
          </p:nvPr>
        </p:nvSpPr>
        <p:spPr>
          <a:xfrm>
            <a:off x="878851" y="1429789"/>
            <a:ext cx="7756266" cy="1018211"/>
          </a:xfrm>
        </p:spPr>
        <p:txBody>
          <a:bodyPr>
            <a:normAutofit lnSpcReduction="10000"/>
          </a:bodyPr>
          <a:lstStyle/>
          <a:p>
            <a:r>
              <a:rPr lang="fr-CA" sz="2400" b="1" dirty="0">
                <a:solidFill>
                  <a:srgbClr val="171717"/>
                </a:solidFill>
                <a:ea typeface="Roboto" panose="02000000000000000000" pitchFamily="2" charset="0"/>
              </a:rPr>
              <a:t>Détournement d’actifs</a:t>
            </a:r>
          </a:p>
          <a:p>
            <a:r>
              <a:rPr lang="fr-CA" sz="1600" dirty="0"/>
              <a:t>Un employé vole ou utilise de façon inappropriée des actifs de l’entreprise (liquidités ou autres).</a:t>
            </a:r>
            <a:endParaRPr lang="fr-CA" sz="1600" dirty="0">
              <a:solidFill>
                <a:srgbClr val="171717"/>
              </a:solidFill>
            </a:endParaRPr>
          </a:p>
          <a:p>
            <a:endParaRPr lang="fr-CA" sz="1400" dirty="0"/>
          </a:p>
        </p:txBody>
      </p:sp>
      <p:sp>
        <p:nvSpPr>
          <p:cNvPr id="5" name="Content Placeholder 4">
            <a:extLst>
              <a:ext uri="{FF2B5EF4-FFF2-40B4-BE49-F238E27FC236}">
                <a16:creationId xmlns:a16="http://schemas.microsoft.com/office/drawing/2014/main" id="{A444DFB7-7E28-41B4-9BF9-BE436E0FC9E8}"/>
              </a:ext>
            </a:extLst>
          </p:cNvPr>
          <p:cNvSpPr>
            <a:spLocks noGrp="1"/>
          </p:cNvSpPr>
          <p:nvPr>
            <p:ph idx="14"/>
            <p:custDataLst>
              <p:tags r:id="rId3"/>
            </p:custDataLst>
          </p:nvPr>
        </p:nvSpPr>
        <p:spPr>
          <a:xfrm>
            <a:off x="431998" y="2448000"/>
            <a:ext cx="8298533" cy="3631338"/>
          </a:xfrm>
        </p:spPr>
        <p:txBody>
          <a:bodyPr>
            <a:normAutofit/>
          </a:bodyPr>
          <a:lstStyle/>
          <a:p>
            <a:pPr marL="914400" lvl="2" indent="0">
              <a:spcBef>
                <a:spcPts val="600"/>
              </a:spcBef>
              <a:spcAft>
                <a:spcPts val="600"/>
              </a:spcAft>
              <a:buNone/>
            </a:pPr>
            <a:r>
              <a:rPr lang="fr-CA" sz="1600" dirty="0">
                <a:ea typeface="Roboto" panose="02000000000000000000" pitchFamily="2" charset="0"/>
              </a:rPr>
              <a:t>Types de détournement d’actifs :  </a:t>
            </a:r>
          </a:p>
          <a:p>
            <a:pPr marL="1371600" lvl="2" indent="-457200">
              <a:spcBef>
                <a:spcPts val="600"/>
              </a:spcBef>
              <a:spcAft>
                <a:spcPts val="600"/>
              </a:spcAft>
              <a:buFont typeface="Arial Black" panose="020B0A04020102020204" pitchFamily="34" charset="0"/>
              <a:buChar char="›"/>
            </a:pPr>
            <a:r>
              <a:rPr lang="fr-CA" sz="1600" dirty="0"/>
              <a:t>Facturation</a:t>
            </a:r>
          </a:p>
          <a:p>
            <a:pPr marL="1371600" lvl="2" indent="-457200">
              <a:spcBef>
                <a:spcPts val="600"/>
              </a:spcBef>
              <a:spcAft>
                <a:spcPts val="600"/>
              </a:spcAft>
              <a:buFont typeface="Arial Black" panose="020B0A04020102020204" pitchFamily="34" charset="0"/>
              <a:buChar char="›"/>
            </a:pPr>
            <a:r>
              <a:rPr lang="fr-CA" sz="1600" dirty="0"/>
              <a:t>Écrémage</a:t>
            </a:r>
          </a:p>
          <a:p>
            <a:pPr marL="1371600" lvl="2" indent="-457200">
              <a:spcBef>
                <a:spcPts val="600"/>
              </a:spcBef>
              <a:spcAft>
                <a:spcPts val="600"/>
              </a:spcAft>
              <a:buFont typeface="Arial Black" panose="020B0A04020102020204" pitchFamily="34" charset="0"/>
              <a:buChar char="›"/>
            </a:pPr>
            <a:r>
              <a:rPr lang="fr-CA" sz="1600" dirty="0">
                <a:solidFill>
                  <a:srgbClr val="171717"/>
                </a:solidFill>
              </a:rPr>
              <a:t>Vol d’encaisse</a:t>
            </a:r>
          </a:p>
          <a:p>
            <a:pPr marL="1371600" lvl="2" indent="-457200">
              <a:spcBef>
                <a:spcPts val="600"/>
              </a:spcBef>
              <a:spcAft>
                <a:spcPts val="600"/>
              </a:spcAft>
              <a:buFont typeface="Arial Black" panose="020B0A04020102020204" pitchFamily="34" charset="0"/>
              <a:buChar char="›"/>
            </a:pPr>
            <a:r>
              <a:rPr lang="fr-CA" sz="1600" dirty="0">
                <a:solidFill>
                  <a:srgbClr val="171717"/>
                </a:solidFill>
              </a:rPr>
              <a:t>Remboursement de dépenses</a:t>
            </a:r>
          </a:p>
          <a:p>
            <a:pPr marL="1371600" lvl="2" indent="-457200">
              <a:spcBef>
                <a:spcPts val="600"/>
              </a:spcBef>
              <a:spcAft>
                <a:spcPts val="600"/>
              </a:spcAft>
              <a:buFont typeface="Arial Black" panose="020B0A04020102020204" pitchFamily="34" charset="0"/>
              <a:buChar char="›"/>
            </a:pPr>
            <a:r>
              <a:rPr lang="fr-CA" sz="1600" dirty="0">
                <a:solidFill>
                  <a:srgbClr val="171717"/>
                </a:solidFill>
              </a:rPr>
              <a:t>Falsification de chèques</a:t>
            </a: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custDataLst>
              <p:tags r:id="rId4"/>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fr-CA" sz="2800" b="0" i="0" u="none" strike="noStrike" kern="1200" cap="none" spc="0" normalizeH="0" baseline="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fr-CA" sz="2800" b="0" i="0" u="none" strike="noStrike" kern="1200" cap="none" spc="0" normalizeH="0" baseline="0" dirty="0">
              <a:ln>
                <a:noFill/>
              </a:ln>
              <a:solidFill>
                <a:srgbClr val="FFFFFF"/>
              </a:solidFill>
              <a:effectLst/>
              <a:uLnTx/>
              <a:uFillTx/>
              <a:latin typeface="Century Gothic" panose="020B0502020202020204"/>
              <a:ea typeface="+mn-ea"/>
              <a:cs typeface="+mn-cs"/>
            </a:endParaRPr>
          </a:p>
        </p:txBody>
      </p:sp>
      <p:sp>
        <p:nvSpPr>
          <p:cNvPr id="18" name="Slide Number Placeholder 1">
            <a:extLst>
              <a:ext uri="{FF2B5EF4-FFF2-40B4-BE49-F238E27FC236}">
                <a16:creationId xmlns:a16="http://schemas.microsoft.com/office/drawing/2014/main" id="{0A37E84B-C7D8-44D9-9896-C5706DBA01C0}"/>
              </a:ext>
            </a:extLst>
          </p:cNvPr>
          <p:cNvSpPr txBox="1">
            <a:spLocks/>
          </p:cNvSpPr>
          <p:nvPr>
            <p:custDataLst>
              <p:tags r:id="rId5"/>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11</a:t>
            </a: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3" name="Audio 2">
            <a:hlinkClick r:id="" action="ppaction://media"/>
            <a:extLst>
              <a:ext uri="{FF2B5EF4-FFF2-40B4-BE49-F238E27FC236}">
                <a16:creationId xmlns:a16="http://schemas.microsoft.com/office/drawing/2014/main" id="{1B6530DD-26DF-48AA-B9BA-512E8BBB914F}"/>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4740368C-D729-4154-9F7F-2F2AE72E7364}"/>
              </a:ext>
            </a:extLst>
          </p:cNvPr>
          <p:cNvSpPr/>
          <p:nvPr>
            <p:custDataLst>
              <p:tags r:id="rId9"/>
            </p:custDataLst>
          </p:nvPr>
        </p:nvSpPr>
        <p:spPr>
          <a:xfrm>
            <a:off x="465151" y="502708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67AFF1EE-A35E-493B-9E66-6BF7E50EAFA6}"/>
              </a:ext>
            </a:extLst>
          </p:cNvPr>
          <p:cNvSpPr/>
          <p:nvPr>
            <p:custDataLst>
              <p:tags r:id="rId10"/>
            </p:custDataLst>
          </p:nvPr>
        </p:nvSpPr>
        <p:spPr>
          <a:xfrm>
            <a:off x="10796963" y="502708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2503042213"/>
      </p:ext>
    </p:extLst>
  </p:cSld>
  <p:clrMapOvr>
    <a:masterClrMapping/>
  </p:clrMapOvr>
  <mc:AlternateContent xmlns:mc="http://schemas.openxmlformats.org/markup-compatibility/2006" xmlns:p14="http://schemas.microsoft.com/office/powerpoint/2010/main">
    <mc:Choice Requires="p14">
      <p:transition spd="slow" p14:dur="2000" advTm="18413"/>
    </mc:Choice>
    <mc:Fallback xmlns="">
      <p:transition spd="slow" advTm="18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custDataLst>
              <p:tags r:id="rId1"/>
            </p:custDataLst>
          </p:nvPr>
        </p:nvSpPr>
        <p:spPr>
          <a:xfrm>
            <a:off x="1125955" y="620186"/>
            <a:ext cx="8761413" cy="706964"/>
          </a:xfrm>
        </p:spPr>
        <p:txBody>
          <a:bodyPr/>
          <a:lstStyle/>
          <a:p>
            <a:r>
              <a:rPr lang="fr-CA" dirty="0"/>
              <a:t>Types de fraude au travail</a:t>
            </a:r>
          </a:p>
        </p:txBody>
      </p:sp>
      <p:sp>
        <p:nvSpPr>
          <p:cNvPr id="9" name="Content Placeholder 8">
            <a:extLst>
              <a:ext uri="{FF2B5EF4-FFF2-40B4-BE49-F238E27FC236}">
                <a16:creationId xmlns:a16="http://schemas.microsoft.com/office/drawing/2014/main" id="{C1931C4D-A892-4FF3-8E0D-09189255CCF9}"/>
              </a:ext>
            </a:extLst>
          </p:cNvPr>
          <p:cNvSpPr>
            <a:spLocks noGrp="1"/>
          </p:cNvSpPr>
          <p:nvPr>
            <p:ph idx="17"/>
            <p:custDataLst>
              <p:tags r:id="rId2"/>
            </p:custDataLst>
          </p:nvPr>
        </p:nvSpPr>
        <p:spPr>
          <a:xfrm>
            <a:off x="1019229" y="1330037"/>
            <a:ext cx="7544326" cy="1117963"/>
          </a:xfrm>
        </p:spPr>
        <p:txBody>
          <a:bodyPr>
            <a:normAutofit fontScale="85000" lnSpcReduction="10000"/>
          </a:bodyPr>
          <a:lstStyle/>
          <a:p>
            <a:r>
              <a:rPr lang="fr-CA" sz="2600" b="1" dirty="0">
                <a:ea typeface="Roboto" panose="02000000000000000000" pitchFamily="2" charset="0"/>
              </a:rPr>
              <a:t>Corruption</a:t>
            </a:r>
          </a:p>
          <a:p>
            <a:r>
              <a:rPr lang="fr-CA" sz="1700" dirty="0"/>
              <a:t>Un employé abuse de sa position pour obtenir un avantage direct ou indirect.</a:t>
            </a:r>
            <a:endParaRPr lang="fr-CA" sz="1700" dirty="0">
              <a:solidFill>
                <a:srgbClr val="171717"/>
              </a:solidFill>
            </a:endParaRPr>
          </a:p>
          <a:p>
            <a:r>
              <a:rPr lang="fr-CA" sz="1700" b="1" dirty="0">
                <a:solidFill>
                  <a:srgbClr val="171717"/>
                </a:solidFill>
              </a:rPr>
              <a:t> </a:t>
            </a:r>
          </a:p>
        </p:txBody>
      </p:sp>
      <p:sp>
        <p:nvSpPr>
          <p:cNvPr id="6" name="Content Placeholder 5">
            <a:extLst>
              <a:ext uri="{FF2B5EF4-FFF2-40B4-BE49-F238E27FC236}">
                <a16:creationId xmlns:a16="http://schemas.microsoft.com/office/drawing/2014/main" id="{8F1F20C0-022B-4E7D-BF64-E9B2AFE01D1E}"/>
              </a:ext>
            </a:extLst>
          </p:cNvPr>
          <p:cNvSpPr>
            <a:spLocks noGrp="1"/>
          </p:cNvSpPr>
          <p:nvPr>
            <p:ph idx="15"/>
            <p:custDataLst>
              <p:tags r:id="rId3"/>
            </p:custDataLst>
          </p:nvPr>
        </p:nvSpPr>
        <p:spPr>
          <a:xfrm>
            <a:off x="1361135" y="2249218"/>
            <a:ext cx="7266030" cy="3631338"/>
          </a:xfrm>
        </p:spPr>
        <p:txBody>
          <a:bodyPr>
            <a:normAutofit/>
          </a:bodyPr>
          <a:lstStyle/>
          <a:p>
            <a:pPr marL="0" lvl="2" indent="0">
              <a:spcBef>
                <a:spcPts val="600"/>
              </a:spcBef>
              <a:spcAft>
                <a:spcPts val="600"/>
              </a:spcAft>
              <a:buNone/>
            </a:pPr>
            <a:r>
              <a:rPr lang="fr-CA" sz="1600" dirty="0">
                <a:ea typeface="HGSGothicE" panose="020B0900000000000000" pitchFamily="34" charset="-128"/>
              </a:rPr>
              <a:t>Exemples de corruption :</a:t>
            </a:r>
          </a:p>
          <a:p>
            <a:pPr marL="548640" lvl="3" indent="-91440">
              <a:spcBef>
                <a:spcPts val="600"/>
              </a:spcBef>
              <a:spcAft>
                <a:spcPts val="600"/>
              </a:spcAft>
              <a:buFont typeface="Arial Black" panose="020B0A04020102020204" pitchFamily="34" charset="0"/>
              <a:buChar char="›"/>
            </a:pPr>
            <a:r>
              <a:rPr lang="fr-CA" sz="1600" dirty="0">
                <a:ea typeface="HGSGothicE" panose="020B0900000000000000" pitchFamily="34" charset="-128"/>
              </a:rPr>
              <a:t>Conflit d’intérêts</a:t>
            </a:r>
          </a:p>
          <a:p>
            <a:pPr marL="548640" lvl="3" indent="-91440">
              <a:spcBef>
                <a:spcPts val="600"/>
              </a:spcBef>
              <a:spcAft>
                <a:spcPts val="600"/>
              </a:spcAft>
              <a:buFont typeface="Arial Black" panose="020B0A04020102020204" pitchFamily="34" charset="0"/>
              <a:buChar char="›"/>
            </a:pPr>
            <a:r>
              <a:rPr lang="fr-CA" sz="1600" dirty="0">
                <a:ea typeface="HGSGothicE" panose="020B0900000000000000" pitchFamily="34" charset="-128"/>
              </a:rPr>
              <a:t>Pot-de-vin</a:t>
            </a:r>
          </a:p>
          <a:p>
            <a:pPr marL="548640" lvl="3" indent="-91440">
              <a:spcBef>
                <a:spcPts val="600"/>
              </a:spcBef>
              <a:spcAft>
                <a:spcPts val="600"/>
              </a:spcAft>
              <a:buFont typeface="Arial Black" panose="020B0A04020102020204" pitchFamily="34" charset="0"/>
              <a:buChar char="›"/>
            </a:pPr>
            <a:r>
              <a:rPr lang="fr-CA" sz="1600" dirty="0">
                <a:solidFill>
                  <a:srgbClr val="171717"/>
                </a:solidFill>
                <a:ea typeface="HGSGothicE" panose="020B0900000000000000" pitchFamily="34" charset="-128"/>
              </a:rPr>
              <a:t>Gratifications illégales</a:t>
            </a:r>
          </a:p>
          <a:p>
            <a:pPr marL="548640" lvl="3" indent="-91440">
              <a:spcBef>
                <a:spcPts val="600"/>
              </a:spcBef>
              <a:spcAft>
                <a:spcPts val="600"/>
              </a:spcAft>
              <a:buFont typeface="Arial Black" panose="020B0A04020102020204" pitchFamily="34" charset="0"/>
              <a:buChar char="›"/>
            </a:pPr>
            <a:r>
              <a:rPr lang="fr-CA" sz="1600" dirty="0">
                <a:solidFill>
                  <a:srgbClr val="171717"/>
                </a:solidFill>
                <a:ea typeface="HGSGothicE" panose="020B0900000000000000" pitchFamily="34" charset="-128"/>
              </a:rPr>
              <a:t>Extorsion économique</a:t>
            </a:r>
          </a:p>
          <a:p>
            <a:endParaRPr lang="fr-CA" dirty="0"/>
          </a:p>
          <a:p>
            <a:endParaRPr lang="fr-CA" dirty="0"/>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custDataLst>
              <p:tags r:id="rId4"/>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8" name="Slide Number Placeholder 1">
            <a:extLst>
              <a:ext uri="{FF2B5EF4-FFF2-40B4-BE49-F238E27FC236}">
                <a16:creationId xmlns:a16="http://schemas.microsoft.com/office/drawing/2014/main" id="{9B5A1366-8EC3-4541-ACAD-2F2619331FE0}"/>
              </a:ext>
            </a:extLst>
          </p:cNvPr>
          <p:cNvSpPr txBox="1">
            <a:spLocks/>
          </p:cNvSpPr>
          <p:nvPr>
            <p:custDataLst>
              <p:tags r:id="rId5"/>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12</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3" name="Audio 2">
            <a:hlinkClick r:id="" action="ppaction://media"/>
            <a:extLst>
              <a:ext uri="{FF2B5EF4-FFF2-40B4-BE49-F238E27FC236}">
                <a16:creationId xmlns:a16="http://schemas.microsoft.com/office/drawing/2014/main" id="{1DFD6A2E-0F4F-4F38-93CA-05D4428F5449}"/>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12" name="Action Button: Go Back or Previous 11">
            <a:hlinkClick r:id="" action="ppaction://hlinkshowjump?jump=previousslide" highlightClick="1"/>
            <a:extLst>
              <a:ext uri="{FF2B5EF4-FFF2-40B4-BE49-F238E27FC236}">
                <a16:creationId xmlns:a16="http://schemas.microsoft.com/office/drawing/2014/main" id="{14858732-3B3B-46C5-BFC1-26931FF23935}"/>
              </a:ext>
            </a:extLst>
          </p:cNvPr>
          <p:cNvSpPr/>
          <p:nvPr>
            <p:custDataLst>
              <p:tags r:id="rId9"/>
            </p:custDataLst>
          </p:nvPr>
        </p:nvSpPr>
        <p:spPr>
          <a:xfrm>
            <a:off x="1411356" y="475673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13" name="Action Button: Go Forward or Next 12">
            <a:hlinkClick r:id="" action="ppaction://hlinkshowjump?jump=nextslide" highlightClick="1"/>
            <a:extLst>
              <a:ext uri="{FF2B5EF4-FFF2-40B4-BE49-F238E27FC236}">
                <a16:creationId xmlns:a16="http://schemas.microsoft.com/office/drawing/2014/main" id="{761566B9-5201-4269-A112-45037F2CE4C8}"/>
              </a:ext>
            </a:extLst>
          </p:cNvPr>
          <p:cNvSpPr/>
          <p:nvPr>
            <p:custDataLst>
              <p:tags r:id="rId10"/>
            </p:custDataLst>
          </p:nvPr>
        </p:nvSpPr>
        <p:spPr>
          <a:xfrm>
            <a:off x="10614083" y="475673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971445320"/>
      </p:ext>
    </p:extLst>
  </p:cSld>
  <p:clrMapOvr>
    <a:masterClrMapping/>
  </p:clrMapOvr>
  <mc:AlternateContent xmlns:mc="http://schemas.openxmlformats.org/markup-compatibility/2006" xmlns:p14="http://schemas.microsoft.com/office/powerpoint/2010/main">
    <mc:Choice Requires="p14">
      <p:transition spd="slow" p14:dur="2000" advTm="24181"/>
    </mc:Choice>
    <mc:Fallback xmlns="">
      <p:transition spd="slow" advTm="2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custDataLst>
              <p:tags r:id="rId1"/>
            </p:custDataLst>
          </p:nvPr>
        </p:nvSpPr>
        <p:spPr>
          <a:xfrm>
            <a:off x="1125955" y="620186"/>
            <a:ext cx="8761413" cy="706964"/>
          </a:xfrm>
        </p:spPr>
        <p:txBody>
          <a:bodyPr/>
          <a:lstStyle/>
          <a:p>
            <a:r>
              <a:rPr lang="fr-CA" dirty="0"/>
              <a:t>Types de fraude au travail</a:t>
            </a:r>
            <a:endParaRPr lang="en-US" dirty="0"/>
          </a:p>
        </p:txBody>
      </p:sp>
      <p:sp>
        <p:nvSpPr>
          <p:cNvPr id="10" name="Content Placeholder 9">
            <a:extLst>
              <a:ext uri="{FF2B5EF4-FFF2-40B4-BE49-F238E27FC236}">
                <a16:creationId xmlns:a16="http://schemas.microsoft.com/office/drawing/2014/main" id="{09A5516D-8C31-4428-AF93-D3D26BBCBCDF}"/>
              </a:ext>
            </a:extLst>
          </p:cNvPr>
          <p:cNvSpPr>
            <a:spLocks noGrp="1"/>
          </p:cNvSpPr>
          <p:nvPr>
            <p:ph idx="18"/>
            <p:custDataLst>
              <p:tags r:id="rId2"/>
            </p:custDataLst>
          </p:nvPr>
        </p:nvSpPr>
        <p:spPr>
          <a:xfrm>
            <a:off x="577645" y="1638319"/>
            <a:ext cx="7158974" cy="720000"/>
          </a:xfrm>
        </p:spPr>
        <p:txBody>
          <a:bodyPr>
            <a:normAutofit/>
          </a:bodyPr>
          <a:lstStyle/>
          <a:p>
            <a:r>
              <a:rPr lang="fr-CA" sz="2400" b="1" dirty="0"/>
              <a:t>Falsification des états financiers</a:t>
            </a:r>
          </a:p>
        </p:txBody>
      </p:sp>
      <p:sp>
        <p:nvSpPr>
          <p:cNvPr id="7" name="Content Placeholder 6">
            <a:extLst>
              <a:ext uri="{FF2B5EF4-FFF2-40B4-BE49-F238E27FC236}">
                <a16:creationId xmlns:a16="http://schemas.microsoft.com/office/drawing/2014/main" id="{9356C085-A0B2-4CAD-B8CD-22F8E31F72C7}"/>
              </a:ext>
            </a:extLst>
          </p:cNvPr>
          <p:cNvSpPr>
            <a:spLocks noGrp="1"/>
          </p:cNvSpPr>
          <p:nvPr>
            <p:ph idx="16"/>
            <p:custDataLst>
              <p:tags r:id="rId3"/>
            </p:custDataLst>
          </p:nvPr>
        </p:nvSpPr>
        <p:spPr>
          <a:xfrm>
            <a:off x="577645" y="2606476"/>
            <a:ext cx="8948017" cy="3631338"/>
          </a:xfrm>
        </p:spPr>
        <p:txBody>
          <a:bodyPr>
            <a:normAutofit/>
          </a:bodyPr>
          <a:lstStyle/>
          <a:p>
            <a:pPr marL="0" lvl="2" indent="0">
              <a:spcBef>
                <a:spcPts val="600"/>
              </a:spcBef>
              <a:spcAft>
                <a:spcPts val="600"/>
              </a:spcAft>
              <a:buNone/>
            </a:pPr>
            <a:r>
              <a:rPr lang="fr-CA" sz="1600" dirty="0"/>
              <a:t>Interprétation volontairement erronée de la situation financière d’une organisation du fait d’une déclaration intentionnellement inexacte ou d’une omission d’information importante dans les états financiers.</a:t>
            </a:r>
            <a:endParaRPr lang="fr-CA" sz="1600" dirty="0">
              <a:solidFill>
                <a:srgbClr val="171717"/>
              </a:solidFill>
            </a:endParaRPr>
          </a:p>
          <a:p>
            <a:pPr marL="91440" lvl="2" indent="-91440">
              <a:spcBef>
                <a:spcPts val="600"/>
              </a:spcBef>
              <a:spcAft>
                <a:spcPts val="600"/>
              </a:spcAft>
              <a:buFont typeface="Arial Black" panose="020B0A04020102020204" pitchFamily="34" charset="0"/>
              <a:buChar char="›"/>
            </a:pPr>
            <a:r>
              <a:rPr lang="fr-CA" sz="1600" dirty="0">
                <a:ea typeface="Roboto" panose="02000000000000000000" pitchFamily="2" charset="0"/>
              </a:rPr>
              <a:t>Manipulation du moment auquel correspondent les revenus et les charges</a:t>
            </a:r>
          </a:p>
          <a:p>
            <a:pPr marL="91440" lvl="2" indent="-91440">
              <a:spcBef>
                <a:spcPts val="600"/>
              </a:spcBef>
              <a:spcAft>
                <a:spcPts val="600"/>
              </a:spcAft>
              <a:buFont typeface="Arial Black" panose="020B0A04020102020204" pitchFamily="34" charset="0"/>
              <a:buChar char="›"/>
            </a:pPr>
            <a:r>
              <a:rPr lang="fr-CA" sz="1600" dirty="0">
                <a:ea typeface="Roboto" panose="02000000000000000000" pitchFamily="2" charset="0"/>
              </a:rPr>
              <a:t>Falsification d’écritures</a:t>
            </a:r>
            <a:endParaRPr lang="fr-CA" sz="1600" dirty="0">
              <a:solidFill>
                <a:srgbClr val="171717"/>
              </a:solidFill>
            </a:endParaRP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custDataLst>
              <p:tags r:id="rId4"/>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8" name="Slide Number Placeholder 1">
            <a:extLst>
              <a:ext uri="{FF2B5EF4-FFF2-40B4-BE49-F238E27FC236}">
                <a16:creationId xmlns:a16="http://schemas.microsoft.com/office/drawing/2014/main" id="{5413F738-AC11-4D4F-AB1C-58027B0978B5}"/>
              </a:ext>
            </a:extLst>
          </p:cNvPr>
          <p:cNvSpPr txBox="1">
            <a:spLocks/>
          </p:cNvSpPr>
          <p:nvPr>
            <p:custDataLst>
              <p:tags r:id="rId5"/>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13</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4" name="Audio 3">
            <a:hlinkClick r:id="" action="ppaction://media"/>
            <a:extLst>
              <a:ext uri="{FF2B5EF4-FFF2-40B4-BE49-F238E27FC236}">
                <a16:creationId xmlns:a16="http://schemas.microsoft.com/office/drawing/2014/main" id="{0F3322A7-B526-4D77-AF46-8680B8C59AEC}"/>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8A2CE71B-50D9-4535-9AC9-2B967631B290}"/>
              </a:ext>
            </a:extLst>
          </p:cNvPr>
          <p:cNvSpPr/>
          <p:nvPr>
            <p:custDataLst>
              <p:tags r:id="rId9"/>
            </p:custDataLst>
          </p:nvPr>
        </p:nvSpPr>
        <p:spPr>
          <a:xfrm>
            <a:off x="655989" y="512249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7CB42B43-D5FF-44CB-A25C-BA54E9FD6EEF}"/>
              </a:ext>
            </a:extLst>
          </p:cNvPr>
          <p:cNvSpPr/>
          <p:nvPr>
            <p:custDataLst>
              <p:tags r:id="rId10"/>
            </p:custDataLst>
          </p:nvPr>
        </p:nvSpPr>
        <p:spPr>
          <a:xfrm>
            <a:off x="10725404" y="512249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307259643"/>
      </p:ext>
    </p:extLst>
  </p:cSld>
  <p:clrMapOvr>
    <a:masterClrMapping/>
  </p:clrMapOvr>
  <mc:AlternateContent xmlns:mc="http://schemas.openxmlformats.org/markup-compatibility/2006" xmlns:p14="http://schemas.microsoft.com/office/powerpoint/2010/main">
    <mc:Choice Requires="p14">
      <p:transition spd="slow" p14:dur="2000" advTm="68314"/>
    </mc:Choice>
    <mc:Fallback xmlns="">
      <p:transition spd="slow" advTm="6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2" name="Chart 1">
                <a:extLst>
                  <a:ext uri="{FF2B5EF4-FFF2-40B4-BE49-F238E27FC236}">
                    <a16:creationId xmlns:a16="http://schemas.microsoft.com/office/drawing/2014/main" id="{694127BC-1181-458C-BD08-598EADCE580C}"/>
                  </a:ext>
                </a:extLst>
              </p:cNvPr>
              <p:cNvGraphicFramePr/>
              <p:nvPr/>
            </p:nvGraphicFramePr>
            <p:xfrm>
              <a:off x="1021492" y="362465"/>
              <a:ext cx="9292281" cy="5552303"/>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2" name="Chart 1">
                <a:extLst>
                  <a:ext uri="{FF2B5EF4-FFF2-40B4-BE49-F238E27FC236}">
                    <a16:creationId xmlns="" xmlns:a16="http://schemas.microsoft.com/office/drawing/2014/main" id="{694127BC-1181-458C-BD08-598EADCE580C}"/>
                  </a:ext>
                </a:extLst>
              </p:cNvPr>
              <p:cNvPicPr>
                <a:picLocks noGrp="1" noRot="1" noChangeAspect="1" noMove="1" noResize="1" noEditPoints="1" noAdjustHandles="1" noChangeArrowheads="1" noChangeShapeType="1"/>
              </p:cNvPicPr>
              <p:nvPr/>
            </p:nvPicPr>
            <p:blipFill>
              <a:blip r:embed="rId6"/>
              <a:stretch>
                <a:fillRect/>
              </a:stretch>
            </p:blipFill>
            <p:spPr>
              <a:xfrm>
                <a:off x="1021492" y="362465"/>
                <a:ext cx="9292281" cy="5552303"/>
              </a:xfrm>
              <a:prstGeom prst="rect">
                <a:avLst/>
              </a:prstGeom>
            </p:spPr>
          </p:pic>
        </mc:Fallback>
      </mc:AlternateContent>
      <p:sp>
        <p:nvSpPr>
          <p:cNvPr id="3" name="Slide Number Placeholder 1">
            <a:extLst>
              <a:ext uri="{FF2B5EF4-FFF2-40B4-BE49-F238E27FC236}">
                <a16:creationId xmlns:a16="http://schemas.microsoft.com/office/drawing/2014/main" id="{2E10D5A5-3C55-4B4F-AA91-78065417773C}"/>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14</a:t>
            </a:r>
          </a:p>
        </p:txBody>
      </p:sp>
      <p:pic>
        <p:nvPicPr>
          <p:cNvPr id="4" name="Audio 3">
            <a:hlinkClick r:id="" action="ppaction://media"/>
            <a:extLst>
              <a:ext uri="{FF2B5EF4-FFF2-40B4-BE49-F238E27FC236}">
                <a16:creationId xmlns:a16="http://schemas.microsoft.com/office/drawing/2014/main" id="{0363F8A6-52D4-447E-9665-885DEF273C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EAF72A6D-3746-4A75-8712-F7BBE5176F9C}"/>
              </a:ext>
            </a:extLst>
          </p:cNvPr>
          <p:cNvSpPr/>
          <p:nvPr/>
        </p:nvSpPr>
        <p:spPr>
          <a:xfrm>
            <a:off x="35781" y="524972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6" name="Action Button: Go Forward or Next 5">
            <a:hlinkClick r:id="" action="ppaction://hlinkshowjump?jump=nextslide" highlightClick="1"/>
            <a:extLst>
              <a:ext uri="{FF2B5EF4-FFF2-40B4-BE49-F238E27FC236}">
                <a16:creationId xmlns:a16="http://schemas.microsoft.com/office/drawing/2014/main" id="{2B89E898-5190-4FA0-9DA0-CF360FFF6E75}"/>
              </a:ext>
            </a:extLst>
          </p:cNvPr>
          <p:cNvSpPr/>
          <p:nvPr/>
        </p:nvSpPr>
        <p:spPr>
          <a:xfrm>
            <a:off x="10789012" y="524972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
        <p:nvSpPr>
          <p:cNvPr id="9" name="TextBox 8">
            <a:extLst>
              <a:ext uri="{FF2B5EF4-FFF2-40B4-BE49-F238E27FC236}">
                <a16:creationId xmlns:a16="http://schemas.microsoft.com/office/drawing/2014/main" id="{3E187368-B229-4B61-B4B7-A33D8DC29AE6}"/>
              </a:ext>
            </a:extLst>
          </p:cNvPr>
          <p:cNvSpPr txBox="1"/>
          <p:nvPr/>
        </p:nvSpPr>
        <p:spPr>
          <a:xfrm>
            <a:off x="6654671" y="5440680"/>
            <a:ext cx="640080" cy="230832"/>
          </a:xfrm>
          <a:prstGeom prst="rect">
            <a:avLst/>
          </a:prstGeom>
          <a:noFill/>
        </p:spPr>
        <p:txBody>
          <a:bodyPr wrap="square" rtlCol="0">
            <a:spAutoFit/>
          </a:bodyPr>
          <a:lstStyle/>
          <a:p>
            <a:r>
              <a:rPr lang="en-CA" sz="900" b="1" dirty="0">
                <a:solidFill>
                  <a:schemeClr val="bg1"/>
                </a:solidFill>
                <a:latin typeface="Roboto Condensed Light" panose="02000000000000000000"/>
              </a:rPr>
              <a:t>1%</a:t>
            </a:r>
          </a:p>
        </p:txBody>
      </p:sp>
    </p:spTree>
    <p:extLst>
      <p:ext uri="{BB962C8B-B14F-4D97-AF65-F5344CB8AC3E}">
        <p14:creationId xmlns:p14="http://schemas.microsoft.com/office/powerpoint/2010/main" val="3733727482"/>
      </p:ext>
    </p:extLst>
  </p:cSld>
  <p:clrMapOvr>
    <a:masterClrMapping/>
  </p:clrMapOvr>
  <mc:AlternateContent xmlns:mc="http://schemas.openxmlformats.org/markup-compatibility/2006" xmlns:p14="http://schemas.microsoft.com/office/powerpoint/2010/main">
    <mc:Choice Requires="p14">
      <p:transition spd="slow" p14:dur="2000" advTm="21314"/>
    </mc:Choice>
    <mc:Fallback xmlns="">
      <p:transition spd="slow" advTm="21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2628408" y="814436"/>
            <a:ext cx="7545321"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200" b="1" i="0" u="none" strike="noStrike" kern="1200" cap="none" spc="0" normalizeH="0" baseline="0" dirty="0">
                <a:ln>
                  <a:noFill/>
                </a:ln>
                <a:solidFill>
                  <a:srgbClr val="171717"/>
                </a:solidFill>
                <a:effectLst/>
                <a:uLnTx/>
                <a:uFillTx/>
                <a:ea typeface="+mn-ea"/>
                <a:cs typeface="+mn-cs"/>
              </a:rPr>
              <a:t>Quels sont les signes d’une fraude possible?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3186974" y="205946"/>
            <a:ext cx="8197016" cy="585767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endParaRPr kumimoji="0" lang="fr-CA" sz="2800" b="0" i="0" u="none" strike="noStrike" kern="1200" cap="none" spc="0" normalizeH="0" baseline="0" noProof="0" dirty="0">
              <a:ln>
                <a:noFill/>
              </a:ln>
              <a:solidFill>
                <a:srgbClr val="000000"/>
              </a:solidFill>
              <a:effectLst/>
              <a:uLnTx/>
              <a:uFillTx/>
              <a:latin typeface="Lato"/>
              <a:ea typeface="Roboto" panose="02000000000000000000" pitchFamily="2" charset="0"/>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b="0" i="0" u="none" strike="noStrike" kern="1200" cap="none" spc="0" normalizeH="0" baseline="0" noProof="0" dirty="0">
                <a:ln>
                  <a:noFill/>
                </a:ln>
                <a:solidFill>
                  <a:srgbClr val="000000"/>
                </a:solidFill>
                <a:effectLst/>
                <a:uLnTx/>
                <a:uFillTx/>
                <a:ea typeface="+mn-ea"/>
                <a:cs typeface="+mn-cs"/>
              </a:rPr>
              <a:t>Documents manquants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b="0" i="0" u="none" strike="noStrike" kern="1200" cap="none" spc="0" normalizeH="0" baseline="0" noProof="0" dirty="0">
                <a:ln>
                  <a:noFill/>
                </a:ln>
                <a:solidFill>
                  <a:srgbClr val="000000"/>
                </a:solidFill>
                <a:effectLst/>
                <a:uLnTx/>
                <a:uFillTx/>
                <a:ea typeface="Roboto" panose="02000000000000000000" pitchFamily="2" charset="0"/>
                <a:cs typeface="+mn-cs"/>
              </a:rPr>
              <a:t>Actifs manquants (diminution des stocks, fonds manquants)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b="0" i="0" u="none" strike="noStrike" kern="1200" cap="none" spc="0" normalizeH="0" baseline="0" noProof="0" dirty="0">
                <a:ln>
                  <a:noFill/>
                </a:ln>
                <a:solidFill>
                  <a:srgbClr val="000000"/>
                </a:solidFill>
                <a:effectLst/>
                <a:uLnTx/>
                <a:uFillTx/>
                <a:ea typeface="+mn-ea"/>
                <a:cs typeface="+mn-cs"/>
              </a:rPr>
              <a:t>Grand nombre d’écritures d’ajustement</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dirty="0">
                <a:solidFill>
                  <a:srgbClr val="000000"/>
                </a:solidFill>
              </a:rPr>
              <a:t>Paiements multiples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b="0" i="0" u="none" strike="noStrike" kern="1200" cap="none" spc="0" normalizeH="0" baseline="0" noProof="0" dirty="0">
                <a:ln>
                  <a:noFill/>
                </a:ln>
                <a:solidFill>
                  <a:srgbClr val="000000"/>
                </a:solidFill>
                <a:effectLst/>
                <a:uLnTx/>
                <a:uFillTx/>
                <a:ea typeface="+mn-ea"/>
                <a:cs typeface="+mn-cs"/>
              </a:rPr>
              <a:t>Plaintes fréquentes; </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dirty="0">
                <a:solidFill>
                  <a:srgbClr val="000000"/>
                </a:solidFill>
              </a:rPr>
              <a:t>Contournement des contrôles internes</a:t>
            </a: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15</a:t>
            </a:r>
          </a:p>
        </p:txBody>
      </p:sp>
      <mc:AlternateContent xmlns:mc="http://schemas.openxmlformats.org/markup-compatibility/2006">
        <mc:Choice xmlns:am3d="http://schemas.microsoft.com/office/drawing/2017/model3d" Requires="am3d">
          <p:graphicFrame>
            <p:nvGraphicFramePr>
              <p:cNvPr id="5" name="3D Model 4" descr="Overdue bill">
                <a:extLst>
                  <a:ext uri="{FF2B5EF4-FFF2-40B4-BE49-F238E27FC236}">
                    <a16:creationId xmlns:a16="http://schemas.microsoft.com/office/drawing/2014/main" id="{35B78B9A-C744-4C11-BEDB-7C6DEF29D088}"/>
                  </a:ext>
                </a:extLst>
              </p:cNvPr>
              <p:cNvGraphicFramePr>
                <a:graphicFrameLocks noChangeAspect="1"/>
              </p:cNvGraphicFramePr>
              <p:nvPr/>
            </p:nvGraphicFramePr>
            <p:xfrm>
              <a:off x="954684" y="2496937"/>
              <a:ext cx="3223110" cy="3050713"/>
            </p:xfrm>
            <a:graphic>
              <a:graphicData uri="http://schemas.microsoft.com/office/drawing/2017/model3d">
                <am3d:model3d r:embed="rId11">
                  <am3d:spPr>
                    <a:xfrm>
                      <a:off x="0" y="0"/>
                      <a:ext cx="3223110" cy="3050713"/>
                    </a:xfrm>
                    <a:prstGeom prst="rect">
                      <a:avLst/>
                    </a:prstGeom>
                  </am3d:spPr>
                  <am3d:camera>
                    <am3d:pos x="0" y="0" z="61262031"/>
                    <am3d:up dx="0" dy="36000000" dz="0"/>
                    <am3d:lookAt x="0" y="0" z="0"/>
                    <am3d:perspective fov="2700000"/>
                  </am3d:camera>
                  <am3d:trans>
                    <am3d:meterPerModelUnit n="3257329" d="1000000"/>
                    <am3d:preTrans dx="0" dy="-15018803" dz="0"/>
                    <am3d:scale>
                      <am3d:sx n="1000000" d="1000000"/>
                      <am3d:sy n="1000000" d="1000000"/>
                      <am3d:sz n="1000000" d="1000000"/>
                    </am3d:scale>
                    <am3d:rot ax="1200000" ay="1800000" az="600000"/>
                    <am3d:postTrans dx="0" dy="0" dz="0"/>
                  </am3d:trans>
                  <am3d:attrSrcUrl r:id="rId12"/>
                  <am3d:raster rName="Office3DRenderer" rVer="16.0.8326">
                    <am3d:blip r:embed="rId13"/>
                  </am3d:raster>
                  <am3d:objViewport viewportSz="41738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Overdue bill">
                <a:extLst>
                  <a:ext uri="{FF2B5EF4-FFF2-40B4-BE49-F238E27FC236}">
                    <a16:creationId xmlns:a16="http://schemas.microsoft.com/office/drawing/2014/main" id="{35B78B9A-C744-4C11-BEDB-7C6DEF29D088}"/>
                  </a:ext>
                </a:extLst>
              </p:cNvPr>
              <p:cNvPicPr>
                <a:picLocks noGrp="1" noRot="1" noChangeAspect="1" noMove="1" noResize="1" noEditPoints="1" noAdjustHandles="1" noChangeArrowheads="1" noChangeShapeType="1" noCrop="1"/>
              </p:cNvPicPr>
              <p:nvPr/>
            </p:nvPicPr>
            <p:blipFill>
              <a:blip r:embed="rId13"/>
              <a:stretch>
                <a:fillRect/>
              </a:stretch>
            </p:blipFill>
            <p:spPr>
              <a:xfrm>
                <a:off x="954684" y="2496937"/>
                <a:ext cx="3223110" cy="3050713"/>
              </a:xfrm>
              <a:prstGeom prst="rect">
                <a:avLst/>
              </a:prstGeom>
            </p:spPr>
          </p:pic>
        </mc:Fallback>
      </mc:AlternateContent>
      <p:pic>
        <p:nvPicPr>
          <p:cNvPr id="6" name="Audio 5">
            <a:hlinkClick r:id="" action="ppaction://media"/>
            <a:extLst>
              <a:ext uri="{FF2B5EF4-FFF2-40B4-BE49-F238E27FC236}">
                <a16:creationId xmlns:a16="http://schemas.microsoft.com/office/drawing/2014/main" id="{B09D9479-E959-4174-9E21-86F81F04AEA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4"/>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725F2DED-8057-43CC-B508-8478BD4F8DA8}"/>
              </a:ext>
            </a:extLst>
          </p:cNvPr>
          <p:cNvSpPr/>
          <p:nvPr>
            <p:custDataLst>
              <p:tags r:id="rId7"/>
            </p:custDataLst>
          </p:nvPr>
        </p:nvSpPr>
        <p:spPr>
          <a:xfrm>
            <a:off x="131196" y="5265623"/>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21BEBC85-A60C-49A9-AE42-7187E459FD6F}"/>
              </a:ext>
            </a:extLst>
          </p:cNvPr>
          <p:cNvSpPr/>
          <p:nvPr>
            <p:custDataLst>
              <p:tags r:id="rId8"/>
            </p:custDataLst>
          </p:nvPr>
        </p:nvSpPr>
        <p:spPr>
          <a:xfrm>
            <a:off x="10789012" y="5265623"/>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3291360657"/>
      </p:ext>
    </p:extLst>
  </p:cSld>
  <p:clrMapOvr>
    <a:masterClrMapping/>
  </p:clrMapOvr>
  <mc:AlternateContent xmlns:mc="http://schemas.openxmlformats.org/markup-compatibility/2006" xmlns:p14="http://schemas.microsoft.com/office/powerpoint/2010/main">
    <mc:Choice Requires="p14">
      <p:transition spd="slow" p14:dur="2000" advTm="62373"/>
    </mc:Choice>
    <mc:Fallback xmlns="">
      <p:transition spd="slow" advTm="6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607">
            <a:extLst>
              <a:ext uri="{FF2B5EF4-FFF2-40B4-BE49-F238E27FC236}">
                <a16:creationId xmlns:a16="http://schemas.microsoft.com/office/drawing/2014/main" id="{544B0959-0282-43AD-8734-4CC2B83443D5}"/>
              </a:ext>
            </a:extLst>
          </p:cNvPr>
          <p:cNvSpPr txBox="1">
            <a:spLocks noChangeArrowheads="1"/>
          </p:cNvSpPr>
          <p:nvPr>
            <p:custDataLst>
              <p:tags r:id="rId1"/>
            </p:custDataLst>
          </p:nvPr>
        </p:nvSpPr>
        <p:spPr bwMode="auto">
          <a:xfrm>
            <a:off x="3435179" y="1478943"/>
            <a:ext cx="4248090" cy="429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marR="24130" algn="ctr">
              <a:lnSpc>
                <a:spcPts val="1445"/>
              </a:lnSpc>
              <a:spcBef>
                <a:spcPts val="0"/>
              </a:spcBef>
              <a:spcAft>
                <a:spcPts val="0"/>
              </a:spcAft>
            </a:pPr>
            <a:r>
              <a:rPr lang="en-US" b="1" dirty="0">
                <a:solidFill>
                  <a:srgbClr val="3CB6AD"/>
                </a:solidFill>
                <a:latin typeface="Arial" panose="020B0604020202020204" pitchFamily="34" charset="0"/>
                <a:ea typeface="Calibri" panose="020F0502020204030204" pitchFamily="34" charset="0"/>
                <a:cs typeface="Calibri" panose="020F0502020204030204" pitchFamily="34" charset="0"/>
              </a:rPr>
              <a:t>DES CONTRÔLES INTERNES GLOBALEMENT DÉFICIENTS</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8890" marR="24130" algn="ctr">
              <a:lnSpc>
                <a:spcPts val="1150"/>
              </a:lnSpc>
              <a:spcBef>
                <a:spcPts val="0"/>
              </a:spcBef>
              <a:spcAft>
                <a:spcPts val="0"/>
              </a:spcAft>
            </a:pPr>
            <a:r>
              <a:rPr lang="en-US" dirty="0">
                <a:effectLst/>
                <a:latin typeface="Calibri" panose="020F0502020204030204" pitchFamily="34" charset="0"/>
                <a:ea typeface="Calibri" panose="020F0502020204030204" pitchFamily="34" charset="0"/>
                <a:cs typeface="Calibri" panose="020F0502020204030204" pitchFamily="34" charset="0"/>
              </a:rPr>
              <a:t>ÉTAIENT À L’ORIGINE DE PRÈS DE</a:t>
            </a:r>
          </a:p>
          <a:p>
            <a:pPr marL="42545" marR="24130" algn="ctr">
              <a:lnSpc>
                <a:spcPts val="1740"/>
              </a:lnSpc>
              <a:spcBef>
                <a:spcPts val="0"/>
              </a:spcBef>
              <a:spcAft>
                <a:spcPts val="0"/>
              </a:spcAft>
            </a:pPr>
            <a:r>
              <a:rPr lang="en-US" b="1" dirty="0">
                <a:solidFill>
                  <a:srgbClr val="3CB6AD"/>
                </a:solidFill>
                <a:effectLst/>
                <a:latin typeface="Arial" panose="020B0604020202020204" pitchFamily="34" charset="0"/>
                <a:ea typeface="Calibri" panose="020F0502020204030204" pitchFamily="34" charset="0"/>
                <a:cs typeface="Calibri" panose="020F0502020204030204" pitchFamily="34" charset="0"/>
              </a:rPr>
              <a:t>LA MOITIÉ DES FRAUDES</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Freeform 7633">
            <a:extLst>
              <a:ext uri="{FF2B5EF4-FFF2-40B4-BE49-F238E27FC236}">
                <a16:creationId xmlns:a16="http://schemas.microsoft.com/office/drawing/2014/main" id="{A8B470E8-D854-4DA2-8297-9A370C7C3649}"/>
              </a:ext>
            </a:extLst>
          </p:cNvPr>
          <p:cNvSpPr>
            <a:spLocks/>
          </p:cNvSpPr>
          <p:nvPr>
            <p:custDataLst>
              <p:tags r:id="rId2"/>
            </p:custDataLst>
          </p:nvPr>
        </p:nvSpPr>
        <p:spPr bwMode="auto">
          <a:xfrm>
            <a:off x="3966518" y="3033584"/>
            <a:ext cx="2792601" cy="1877180"/>
          </a:xfrm>
          <a:custGeom>
            <a:avLst/>
            <a:gdLst>
              <a:gd name="T0" fmla="+- 0 1560 867"/>
              <a:gd name="T1" fmla="*/ T0 w 1534"/>
              <a:gd name="T2" fmla="+- 0 889 886"/>
              <a:gd name="T3" fmla="*/ 889 h 1534"/>
              <a:gd name="T4" fmla="+- 0 1419 867"/>
              <a:gd name="T5" fmla="*/ T4 w 1534"/>
              <a:gd name="T6" fmla="+- 0 916 886"/>
              <a:gd name="T7" fmla="*/ 916 h 1534"/>
              <a:gd name="T8" fmla="+- 0 1288 867"/>
              <a:gd name="T9" fmla="*/ T8 w 1534"/>
              <a:gd name="T10" fmla="+- 0 968 886"/>
              <a:gd name="T11" fmla="*/ 968 h 1534"/>
              <a:gd name="T12" fmla="+- 0 1170 867"/>
              <a:gd name="T13" fmla="*/ T12 w 1534"/>
              <a:gd name="T14" fmla="+- 0 1042 886"/>
              <a:gd name="T15" fmla="*/ 1042 h 1534"/>
              <a:gd name="T16" fmla="+- 0 1068 867"/>
              <a:gd name="T17" fmla="*/ T16 w 1534"/>
              <a:gd name="T18" fmla="+- 0 1135 886"/>
              <a:gd name="T19" fmla="*/ 1135 h 1534"/>
              <a:gd name="T20" fmla="+- 0 984 867"/>
              <a:gd name="T21" fmla="*/ T20 w 1534"/>
              <a:gd name="T22" fmla="+- 0 1245 886"/>
              <a:gd name="T23" fmla="*/ 1245 h 1534"/>
              <a:gd name="T24" fmla="+- 0 921 867"/>
              <a:gd name="T25" fmla="*/ T24 w 1534"/>
              <a:gd name="T26" fmla="+- 0 1370 886"/>
              <a:gd name="T27" fmla="*/ 1370 h 1534"/>
              <a:gd name="T28" fmla="+- 0 881 867"/>
              <a:gd name="T29" fmla="*/ T28 w 1534"/>
              <a:gd name="T30" fmla="+- 0 1506 886"/>
              <a:gd name="T31" fmla="*/ 1506 h 1534"/>
              <a:gd name="T32" fmla="+- 0 867 867"/>
              <a:gd name="T33" fmla="*/ T32 w 1534"/>
              <a:gd name="T34" fmla="+- 0 1652 886"/>
              <a:gd name="T35" fmla="*/ 1652 h 1534"/>
              <a:gd name="T36" fmla="+- 0 881 867"/>
              <a:gd name="T37" fmla="*/ T36 w 1534"/>
              <a:gd name="T38" fmla="+- 0 1798 886"/>
              <a:gd name="T39" fmla="*/ 1798 h 1534"/>
              <a:gd name="T40" fmla="+- 0 921 867"/>
              <a:gd name="T41" fmla="*/ T40 w 1534"/>
              <a:gd name="T42" fmla="+- 0 1934 886"/>
              <a:gd name="T43" fmla="*/ 1934 h 1534"/>
              <a:gd name="T44" fmla="+- 0 984 867"/>
              <a:gd name="T45" fmla="*/ T44 w 1534"/>
              <a:gd name="T46" fmla="+- 0 2059 886"/>
              <a:gd name="T47" fmla="*/ 2059 h 1534"/>
              <a:gd name="T48" fmla="+- 0 1068 867"/>
              <a:gd name="T49" fmla="*/ T48 w 1534"/>
              <a:gd name="T50" fmla="+- 0 2169 886"/>
              <a:gd name="T51" fmla="*/ 2169 h 1534"/>
              <a:gd name="T52" fmla="+- 0 1170 867"/>
              <a:gd name="T53" fmla="*/ T52 w 1534"/>
              <a:gd name="T54" fmla="+- 0 2262 886"/>
              <a:gd name="T55" fmla="*/ 2262 h 1534"/>
              <a:gd name="T56" fmla="+- 0 1288 867"/>
              <a:gd name="T57" fmla="*/ T56 w 1534"/>
              <a:gd name="T58" fmla="+- 0 2336 886"/>
              <a:gd name="T59" fmla="*/ 2336 h 1534"/>
              <a:gd name="T60" fmla="+- 0 1419 867"/>
              <a:gd name="T61" fmla="*/ T60 w 1534"/>
              <a:gd name="T62" fmla="+- 0 2388 886"/>
              <a:gd name="T63" fmla="*/ 2388 h 1534"/>
              <a:gd name="T64" fmla="+- 0 1560 867"/>
              <a:gd name="T65" fmla="*/ T64 w 1534"/>
              <a:gd name="T66" fmla="+- 0 2415 886"/>
              <a:gd name="T67" fmla="*/ 2415 h 1534"/>
              <a:gd name="T68" fmla="+- 0 1708 867"/>
              <a:gd name="T69" fmla="*/ T68 w 1534"/>
              <a:gd name="T70" fmla="+- 0 2415 886"/>
              <a:gd name="T71" fmla="*/ 2415 h 1534"/>
              <a:gd name="T72" fmla="+- 0 1849 867"/>
              <a:gd name="T73" fmla="*/ T72 w 1534"/>
              <a:gd name="T74" fmla="+- 0 2388 886"/>
              <a:gd name="T75" fmla="*/ 2388 h 1534"/>
              <a:gd name="T76" fmla="+- 0 1980 867"/>
              <a:gd name="T77" fmla="*/ T76 w 1534"/>
              <a:gd name="T78" fmla="+- 0 2336 886"/>
              <a:gd name="T79" fmla="*/ 2336 h 1534"/>
              <a:gd name="T80" fmla="+- 0 2098 867"/>
              <a:gd name="T81" fmla="*/ T80 w 1534"/>
              <a:gd name="T82" fmla="+- 0 2262 886"/>
              <a:gd name="T83" fmla="*/ 2262 h 1534"/>
              <a:gd name="T84" fmla="+- 0 2200 867"/>
              <a:gd name="T85" fmla="*/ T84 w 1534"/>
              <a:gd name="T86" fmla="+- 0 2169 886"/>
              <a:gd name="T87" fmla="*/ 2169 h 1534"/>
              <a:gd name="T88" fmla="+- 0 2284 867"/>
              <a:gd name="T89" fmla="*/ T88 w 1534"/>
              <a:gd name="T90" fmla="+- 0 2059 886"/>
              <a:gd name="T91" fmla="*/ 2059 h 1534"/>
              <a:gd name="T92" fmla="+- 0 2347 867"/>
              <a:gd name="T93" fmla="*/ T92 w 1534"/>
              <a:gd name="T94" fmla="+- 0 1934 886"/>
              <a:gd name="T95" fmla="*/ 1934 h 1534"/>
              <a:gd name="T96" fmla="+- 0 2386 867"/>
              <a:gd name="T97" fmla="*/ T96 w 1534"/>
              <a:gd name="T98" fmla="+- 0 1798 886"/>
              <a:gd name="T99" fmla="*/ 1798 h 1534"/>
              <a:gd name="T100" fmla="+- 0 2400 867"/>
              <a:gd name="T101" fmla="*/ T100 w 1534"/>
              <a:gd name="T102" fmla="+- 0 1652 886"/>
              <a:gd name="T103" fmla="*/ 1652 h 1534"/>
              <a:gd name="T104" fmla="+- 0 2386 867"/>
              <a:gd name="T105" fmla="*/ T104 w 1534"/>
              <a:gd name="T106" fmla="+- 0 1506 886"/>
              <a:gd name="T107" fmla="*/ 1506 h 1534"/>
              <a:gd name="T108" fmla="+- 0 2347 867"/>
              <a:gd name="T109" fmla="*/ T108 w 1534"/>
              <a:gd name="T110" fmla="+- 0 1370 886"/>
              <a:gd name="T111" fmla="*/ 1370 h 1534"/>
              <a:gd name="T112" fmla="+- 0 2284 867"/>
              <a:gd name="T113" fmla="*/ T112 w 1534"/>
              <a:gd name="T114" fmla="+- 0 1245 886"/>
              <a:gd name="T115" fmla="*/ 1245 h 1534"/>
              <a:gd name="T116" fmla="+- 0 2200 867"/>
              <a:gd name="T117" fmla="*/ T116 w 1534"/>
              <a:gd name="T118" fmla="+- 0 1135 886"/>
              <a:gd name="T119" fmla="*/ 1135 h 1534"/>
              <a:gd name="T120" fmla="+- 0 2098 867"/>
              <a:gd name="T121" fmla="*/ T120 w 1534"/>
              <a:gd name="T122" fmla="+- 0 1042 886"/>
              <a:gd name="T123" fmla="*/ 1042 h 1534"/>
              <a:gd name="T124" fmla="+- 0 1980 867"/>
              <a:gd name="T125" fmla="*/ T124 w 1534"/>
              <a:gd name="T126" fmla="+- 0 968 886"/>
              <a:gd name="T127" fmla="*/ 968 h 1534"/>
              <a:gd name="T128" fmla="+- 0 1849 867"/>
              <a:gd name="T129" fmla="*/ T128 w 1534"/>
              <a:gd name="T130" fmla="+- 0 916 886"/>
              <a:gd name="T131" fmla="*/ 916 h 1534"/>
              <a:gd name="T132" fmla="+- 0 1708 867"/>
              <a:gd name="T133" fmla="*/ T132 w 1534"/>
              <a:gd name="T134" fmla="+- 0 889 886"/>
              <a:gd name="T135" fmla="*/ 889 h 1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534" h="1534">
                <a:moveTo>
                  <a:pt x="767" y="0"/>
                </a:moveTo>
                <a:lnTo>
                  <a:pt x="693" y="3"/>
                </a:lnTo>
                <a:lnTo>
                  <a:pt x="621" y="13"/>
                </a:lnTo>
                <a:lnTo>
                  <a:pt x="552" y="30"/>
                </a:lnTo>
                <a:lnTo>
                  <a:pt x="485" y="53"/>
                </a:lnTo>
                <a:lnTo>
                  <a:pt x="421" y="82"/>
                </a:lnTo>
                <a:lnTo>
                  <a:pt x="360" y="116"/>
                </a:lnTo>
                <a:lnTo>
                  <a:pt x="303" y="156"/>
                </a:lnTo>
                <a:lnTo>
                  <a:pt x="250" y="200"/>
                </a:lnTo>
                <a:lnTo>
                  <a:pt x="201" y="249"/>
                </a:lnTo>
                <a:lnTo>
                  <a:pt x="156" y="302"/>
                </a:lnTo>
                <a:lnTo>
                  <a:pt x="117" y="359"/>
                </a:lnTo>
                <a:lnTo>
                  <a:pt x="83" y="420"/>
                </a:lnTo>
                <a:lnTo>
                  <a:pt x="54" y="484"/>
                </a:lnTo>
                <a:lnTo>
                  <a:pt x="31" y="551"/>
                </a:lnTo>
                <a:lnTo>
                  <a:pt x="14" y="620"/>
                </a:lnTo>
                <a:lnTo>
                  <a:pt x="4" y="692"/>
                </a:lnTo>
                <a:lnTo>
                  <a:pt x="0" y="766"/>
                </a:lnTo>
                <a:lnTo>
                  <a:pt x="4" y="840"/>
                </a:lnTo>
                <a:lnTo>
                  <a:pt x="14" y="912"/>
                </a:lnTo>
                <a:lnTo>
                  <a:pt x="31" y="981"/>
                </a:lnTo>
                <a:lnTo>
                  <a:pt x="54" y="1048"/>
                </a:lnTo>
                <a:lnTo>
                  <a:pt x="83" y="1112"/>
                </a:lnTo>
                <a:lnTo>
                  <a:pt x="117" y="1173"/>
                </a:lnTo>
                <a:lnTo>
                  <a:pt x="156" y="1230"/>
                </a:lnTo>
                <a:lnTo>
                  <a:pt x="201" y="1283"/>
                </a:lnTo>
                <a:lnTo>
                  <a:pt x="250" y="1332"/>
                </a:lnTo>
                <a:lnTo>
                  <a:pt x="303" y="1376"/>
                </a:lnTo>
                <a:lnTo>
                  <a:pt x="360" y="1416"/>
                </a:lnTo>
                <a:lnTo>
                  <a:pt x="421" y="1450"/>
                </a:lnTo>
                <a:lnTo>
                  <a:pt x="485" y="1479"/>
                </a:lnTo>
                <a:lnTo>
                  <a:pt x="552" y="1502"/>
                </a:lnTo>
                <a:lnTo>
                  <a:pt x="621" y="1519"/>
                </a:lnTo>
                <a:lnTo>
                  <a:pt x="693" y="1529"/>
                </a:lnTo>
                <a:lnTo>
                  <a:pt x="767" y="1533"/>
                </a:lnTo>
                <a:lnTo>
                  <a:pt x="841" y="1529"/>
                </a:lnTo>
                <a:lnTo>
                  <a:pt x="912" y="1519"/>
                </a:lnTo>
                <a:lnTo>
                  <a:pt x="982" y="1502"/>
                </a:lnTo>
                <a:lnTo>
                  <a:pt x="1049" y="1479"/>
                </a:lnTo>
                <a:lnTo>
                  <a:pt x="1113" y="1450"/>
                </a:lnTo>
                <a:lnTo>
                  <a:pt x="1173" y="1416"/>
                </a:lnTo>
                <a:lnTo>
                  <a:pt x="1231" y="1376"/>
                </a:lnTo>
                <a:lnTo>
                  <a:pt x="1284" y="1332"/>
                </a:lnTo>
                <a:lnTo>
                  <a:pt x="1333" y="1283"/>
                </a:lnTo>
                <a:lnTo>
                  <a:pt x="1377" y="1230"/>
                </a:lnTo>
                <a:lnTo>
                  <a:pt x="1417" y="1173"/>
                </a:lnTo>
                <a:lnTo>
                  <a:pt x="1451" y="1112"/>
                </a:lnTo>
                <a:lnTo>
                  <a:pt x="1480" y="1048"/>
                </a:lnTo>
                <a:lnTo>
                  <a:pt x="1503" y="981"/>
                </a:lnTo>
                <a:lnTo>
                  <a:pt x="1519" y="912"/>
                </a:lnTo>
                <a:lnTo>
                  <a:pt x="1530" y="840"/>
                </a:lnTo>
                <a:lnTo>
                  <a:pt x="1533" y="766"/>
                </a:lnTo>
                <a:lnTo>
                  <a:pt x="1530" y="692"/>
                </a:lnTo>
                <a:lnTo>
                  <a:pt x="1519" y="620"/>
                </a:lnTo>
                <a:lnTo>
                  <a:pt x="1503" y="551"/>
                </a:lnTo>
                <a:lnTo>
                  <a:pt x="1480" y="484"/>
                </a:lnTo>
                <a:lnTo>
                  <a:pt x="1451" y="420"/>
                </a:lnTo>
                <a:lnTo>
                  <a:pt x="1417" y="359"/>
                </a:lnTo>
                <a:lnTo>
                  <a:pt x="1377" y="302"/>
                </a:lnTo>
                <a:lnTo>
                  <a:pt x="1333" y="249"/>
                </a:lnTo>
                <a:lnTo>
                  <a:pt x="1284" y="200"/>
                </a:lnTo>
                <a:lnTo>
                  <a:pt x="1231" y="156"/>
                </a:lnTo>
                <a:lnTo>
                  <a:pt x="1173" y="116"/>
                </a:lnTo>
                <a:lnTo>
                  <a:pt x="1113" y="82"/>
                </a:lnTo>
                <a:lnTo>
                  <a:pt x="1049" y="53"/>
                </a:lnTo>
                <a:lnTo>
                  <a:pt x="982" y="30"/>
                </a:lnTo>
                <a:lnTo>
                  <a:pt x="912" y="13"/>
                </a:lnTo>
                <a:lnTo>
                  <a:pt x="841" y="3"/>
                </a:lnTo>
                <a:lnTo>
                  <a:pt x="767" y="0"/>
                </a:lnTo>
                <a:close/>
              </a:path>
            </a:pathLst>
          </a:custGeom>
          <a:solidFill>
            <a:schemeClr val="accent1">
              <a:lumMod val="40000"/>
              <a:lumOff val="60000"/>
            </a:schemeClr>
          </a:solidFill>
          <a:ln>
            <a:noFill/>
          </a:ln>
        </p:spPr>
        <p:txBody>
          <a:bodyPr rot="0" vert="horz" wrap="square" lIns="91440" tIns="45720" rIns="91440" bIns="45720" anchor="t" anchorCtr="0" upright="1">
            <a:noAutofit/>
          </a:bodyPr>
          <a:lstStyle/>
          <a:p>
            <a:endParaRPr lang="en-US" dirty="0"/>
          </a:p>
        </p:txBody>
      </p:sp>
      <p:sp>
        <p:nvSpPr>
          <p:cNvPr id="4" name="Freeform 7630">
            <a:extLst>
              <a:ext uri="{FF2B5EF4-FFF2-40B4-BE49-F238E27FC236}">
                <a16:creationId xmlns:a16="http://schemas.microsoft.com/office/drawing/2014/main" id="{53E2C483-7900-4069-BA92-E1B539330719}"/>
              </a:ext>
            </a:extLst>
          </p:cNvPr>
          <p:cNvSpPr>
            <a:spLocks/>
          </p:cNvSpPr>
          <p:nvPr>
            <p:custDataLst>
              <p:tags r:id="rId3"/>
            </p:custDataLst>
          </p:nvPr>
        </p:nvSpPr>
        <p:spPr bwMode="auto">
          <a:xfrm>
            <a:off x="4497859" y="3165903"/>
            <a:ext cx="1729921" cy="1257816"/>
          </a:xfrm>
          <a:custGeom>
            <a:avLst/>
            <a:gdLst>
              <a:gd name="T0" fmla="+- 0 1941 1230"/>
              <a:gd name="T1" fmla="*/ T0 w 806"/>
              <a:gd name="T2" fmla="+- 0 1556 1082"/>
              <a:gd name="T3" fmla="*/ 1556 h 1140"/>
              <a:gd name="T4" fmla="+- 0 1436 1230"/>
              <a:gd name="T5" fmla="*/ T4 w 806"/>
              <a:gd name="T6" fmla="+- 0 1556 1082"/>
              <a:gd name="T7" fmla="*/ 1556 h 1140"/>
              <a:gd name="T8" fmla="+- 0 1436 1230"/>
              <a:gd name="T9" fmla="*/ T8 w 806"/>
              <a:gd name="T10" fmla="+- 0 1258 1082"/>
              <a:gd name="T11" fmla="*/ 1258 h 1140"/>
              <a:gd name="T12" fmla="+- 0 1443 1230"/>
              <a:gd name="T13" fmla="*/ T12 w 806"/>
              <a:gd name="T14" fmla="+- 0 1222 1082"/>
              <a:gd name="T15" fmla="*/ 1222 h 1140"/>
              <a:gd name="T16" fmla="+- 0 1463 1230"/>
              <a:gd name="T17" fmla="*/ T16 w 806"/>
              <a:gd name="T18" fmla="+- 0 1192 1082"/>
              <a:gd name="T19" fmla="*/ 1192 h 1140"/>
              <a:gd name="T20" fmla="+- 0 1493 1230"/>
              <a:gd name="T21" fmla="*/ T20 w 806"/>
              <a:gd name="T22" fmla="+- 0 1172 1082"/>
              <a:gd name="T23" fmla="*/ 1172 h 1140"/>
              <a:gd name="T24" fmla="+- 0 1529 1230"/>
              <a:gd name="T25" fmla="*/ T24 w 806"/>
              <a:gd name="T26" fmla="+- 0 1165 1082"/>
              <a:gd name="T27" fmla="*/ 1165 h 1140"/>
              <a:gd name="T28" fmla="+- 0 1735 1230"/>
              <a:gd name="T29" fmla="*/ T28 w 806"/>
              <a:gd name="T30" fmla="+- 0 1165 1082"/>
              <a:gd name="T31" fmla="*/ 1165 h 1140"/>
              <a:gd name="T32" fmla="+- 0 1801 1230"/>
              <a:gd name="T33" fmla="*/ T32 w 806"/>
              <a:gd name="T34" fmla="+- 0 1192 1082"/>
              <a:gd name="T35" fmla="*/ 1192 h 1140"/>
              <a:gd name="T36" fmla="+- 0 1828 1230"/>
              <a:gd name="T37" fmla="*/ T36 w 806"/>
              <a:gd name="T38" fmla="+- 0 1258 1082"/>
              <a:gd name="T39" fmla="*/ 1258 h 1140"/>
              <a:gd name="T40" fmla="+- 0 1828 1230"/>
              <a:gd name="T41" fmla="*/ T40 w 806"/>
              <a:gd name="T42" fmla="+- 0 1340 1082"/>
              <a:gd name="T43" fmla="*/ 1340 h 1140"/>
              <a:gd name="T44" fmla="+- 0 1844 1230"/>
              <a:gd name="T45" fmla="*/ T44 w 806"/>
              <a:gd name="T46" fmla="+- 0 1348 1082"/>
              <a:gd name="T47" fmla="*/ 1348 h 1140"/>
              <a:gd name="T48" fmla="+- 0 1856 1230"/>
              <a:gd name="T49" fmla="*/ T48 w 806"/>
              <a:gd name="T50" fmla="+- 0 1354 1082"/>
              <a:gd name="T51" fmla="*/ 1354 h 1140"/>
              <a:gd name="T52" fmla="+- 0 1863 1230"/>
              <a:gd name="T53" fmla="*/ T52 w 806"/>
              <a:gd name="T54" fmla="+- 0 1360 1082"/>
              <a:gd name="T55" fmla="*/ 1360 h 1140"/>
              <a:gd name="T56" fmla="+- 0 1865 1230"/>
              <a:gd name="T57" fmla="*/ T56 w 806"/>
              <a:gd name="T58" fmla="+- 0 1363 1082"/>
              <a:gd name="T59" fmla="*/ 1363 h 1140"/>
              <a:gd name="T60" fmla="+- 0 1863 1230"/>
              <a:gd name="T61" fmla="*/ T60 w 806"/>
              <a:gd name="T62" fmla="+- 0 1367 1082"/>
              <a:gd name="T63" fmla="*/ 1367 h 1140"/>
              <a:gd name="T64" fmla="+- 0 1848 1230"/>
              <a:gd name="T65" fmla="*/ T64 w 806"/>
              <a:gd name="T66" fmla="+- 0 1369 1082"/>
              <a:gd name="T67" fmla="*/ 1369 h 1140"/>
              <a:gd name="T68" fmla="+- 0 1828 1230"/>
              <a:gd name="T69" fmla="*/ T68 w 806"/>
              <a:gd name="T70" fmla="+- 0 1369 1082"/>
              <a:gd name="T71" fmla="*/ 1369 h 1140"/>
              <a:gd name="T72" fmla="+- 0 1828 1230"/>
              <a:gd name="T73" fmla="*/ T72 w 806"/>
              <a:gd name="T74" fmla="+- 0 1412 1082"/>
              <a:gd name="T75" fmla="*/ 1412 h 1140"/>
              <a:gd name="T76" fmla="+- 0 1911 1230"/>
              <a:gd name="T77" fmla="*/ T76 w 806"/>
              <a:gd name="T78" fmla="+- 0 1412 1082"/>
              <a:gd name="T79" fmla="*/ 1412 h 1140"/>
              <a:gd name="T80" fmla="+- 0 1911 1230"/>
              <a:gd name="T81" fmla="*/ T80 w 806"/>
              <a:gd name="T82" fmla="+- 0 1258 1082"/>
              <a:gd name="T83" fmla="*/ 1258 h 1140"/>
              <a:gd name="T84" fmla="+- 0 1897 1230"/>
              <a:gd name="T85" fmla="*/ T84 w 806"/>
              <a:gd name="T86" fmla="+- 0 1190 1082"/>
              <a:gd name="T87" fmla="*/ 1190 h 1140"/>
              <a:gd name="T88" fmla="+- 0 1859 1230"/>
              <a:gd name="T89" fmla="*/ T88 w 806"/>
              <a:gd name="T90" fmla="+- 0 1134 1082"/>
              <a:gd name="T91" fmla="*/ 1134 h 1140"/>
              <a:gd name="T92" fmla="+- 0 1803 1230"/>
              <a:gd name="T93" fmla="*/ T92 w 806"/>
              <a:gd name="T94" fmla="+- 0 1096 1082"/>
              <a:gd name="T95" fmla="*/ 1096 h 1140"/>
              <a:gd name="T96" fmla="+- 0 1735 1230"/>
              <a:gd name="T97" fmla="*/ T96 w 806"/>
              <a:gd name="T98" fmla="+- 0 1082 1082"/>
              <a:gd name="T99" fmla="*/ 1082 h 1140"/>
              <a:gd name="T100" fmla="+- 0 1529 1230"/>
              <a:gd name="T101" fmla="*/ T100 w 806"/>
              <a:gd name="T102" fmla="+- 0 1082 1082"/>
              <a:gd name="T103" fmla="*/ 1082 h 1140"/>
              <a:gd name="T104" fmla="+- 0 1461 1230"/>
              <a:gd name="T105" fmla="*/ T104 w 806"/>
              <a:gd name="T106" fmla="+- 0 1096 1082"/>
              <a:gd name="T107" fmla="*/ 1096 h 1140"/>
              <a:gd name="T108" fmla="+- 0 1405 1230"/>
              <a:gd name="T109" fmla="*/ T108 w 806"/>
              <a:gd name="T110" fmla="+- 0 1134 1082"/>
              <a:gd name="T111" fmla="*/ 1134 h 1140"/>
              <a:gd name="T112" fmla="+- 0 1367 1230"/>
              <a:gd name="T113" fmla="*/ T112 w 806"/>
              <a:gd name="T114" fmla="+- 0 1190 1082"/>
              <a:gd name="T115" fmla="*/ 1190 h 1140"/>
              <a:gd name="T116" fmla="+- 0 1353 1230"/>
              <a:gd name="T117" fmla="*/ T116 w 806"/>
              <a:gd name="T118" fmla="+- 0 1258 1082"/>
              <a:gd name="T119" fmla="*/ 1258 h 1140"/>
              <a:gd name="T120" fmla="+- 0 1353 1230"/>
              <a:gd name="T121" fmla="*/ T120 w 806"/>
              <a:gd name="T122" fmla="+- 0 1556 1082"/>
              <a:gd name="T123" fmla="*/ 1556 h 1140"/>
              <a:gd name="T124" fmla="+- 0 1325 1230"/>
              <a:gd name="T125" fmla="*/ T124 w 806"/>
              <a:gd name="T126" fmla="+- 0 1556 1082"/>
              <a:gd name="T127" fmla="*/ 1556 h 1140"/>
              <a:gd name="T128" fmla="+- 0 1288 1230"/>
              <a:gd name="T129" fmla="*/ T128 w 806"/>
              <a:gd name="T130" fmla="+- 0 1564 1082"/>
              <a:gd name="T131" fmla="*/ 1564 h 1140"/>
              <a:gd name="T132" fmla="+- 0 1258 1230"/>
              <a:gd name="T133" fmla="*/ T132 w 806"/>
              <a:gd name="T134" fmla="+- 0 1584 1082"/>
              <a:gd name="T135" fmla="*/ 1584 h 1140"/>
              <a:gd name="T136" fmla="+- 0 1237 1230"/>
              <a:gd name="T137" fmla="*/ T136 w 806"/>
              <a:gd name="T138" fmla="+- 0 1614 1082"/>
              <a:gd name="T139" fmla="*/ 1614 h 1140"/>
              <a:gd name="T140" fmla="+- 0 1230 1230"/>
              <a:gd name="T141" fmla="*/ T140 w 806"/>
              <a:gd name="T142" fmla="+- 0 1651 1082"/>
              <a:gd name="T143" fmla="*/ 1651 h 1140"/>
              <a:gd name="T144" fmla="+- 0 1230 1230"/>
              <a:gd name="T145" fmla="*/ T144 w 806"/>
              <a:gd name="T146" fmla="+- 0 2127 1082"/>
              <a:gd name="T147" fmla="*/ 2127 h 1140"/>
              <a:gd name="T148" fmla="+- 0 1237 1230"/>
              <a:gd name="T149" fmla="*/ T148 w 806"/>
              <a:gd name="T150" fmla="+- 0 2164 1082"/>
              <a:gd name="T151" fmla="*/ 2164 h 1140"/>
              <a:gd name="T152" fmla="+- 0 1258 1230"/>
              <a:gd name="T153" fmla="*/ T152 w 806"/>
              <a:gd name="T154" fmla="+- 0 2194 1082"/>
              <a:gd name="T155" fmla="*/ 2194 h 1140"/>
              <a:gd name="T156" fmla="+- 0 1288 1230"/>
              <a:gd name="T157" fmla="*/ T156 w 806"/>
              <a:gd name="T158" fmla="+- 0 2214 1082"/>
              <a:gd name="T159" fmla="*/ 2214 h 1140"/>
              <a:gd name="T160" fmla="+- 0 1325 1230"/>
              <a:gd name="T161" fmla="*/ T160 w 806"/>
              <a:gd name="T162" fmla="+- 0 2222 1082"/>
              <a:gd name="T163" fmla="*/ 2222 h 1140"/>
              <a:gd name="T164" fmla="+- 0 1941 1230"/>
              <a:gd name="T165" fmla="*/ T164 w 806"/>
              <a:gd name="T166" fmla="+- 0 2222 1082"/>
              <a:gd name="T167" fmla="*/ 2222 h 1140"/>
              <a:gd name="T168" fmla="+- 0 1978 1230"/>
              <a:gd name="T169" fmla="*/ T168 w 806"/>
              <a:gd name="T170" fmla="+- 0 2214 1082"/>
              <a:gd name="T171" fmla="*/ 2214 h 1140"/>
              <a:gd name="T172" fmla="+- 0 2008 1230"/>
              <a:gd name="T173" fmla="*/ T172 w 806"/>
              <a:gd name="T174" fmla="+- 0 2194 1082"/>
              <a:gd name="T175" fmla="*/ 2194 h 1140"/>
              <a:gd name="T176" fmla="+- 0 2028 1230"/>
              <a:gd name="T177" fmla="*/ T176 w 806"/>
              <a:gd name="T178" fmla="+- 0 2164 1082"/>
              <a:gd name="T179" fmla="*/ 2164 h 1140"/>
              <a:gd name="T180" fmla="+- 0 2036 1230"/>
              <a:gd name="T181" fmla="*/ T180 w 806"/>
              <a:gd name="T182" fmla="+- 0 2127 1082"/>
              <a:gd name="T183" fmla="*/ 2127 h 1140"/>
              <a:gd name="T184" fmla="+- 0 2036 1230"/>
              <a:gd name="T185" fmla="*/ T184 w 806"/>
              <a:gd name="T186" fmla="+- 0 1651 1082"/>
              <a:gd name="T187" fmla="*/ 1651 h 1140"/>
              <a:gd name="T188" fmla="+- 0 2028 1230"/>
              <a:gd name="T189" fmla="*/ T188 w 806"/>
              <a:gd name="T190" fmla="+- 0 1614 1082"/>
              <a:gd name="T191" fmla="*/ 1614 h 1140"/>
              <a:gd name="T192" fmla="+- 0 2008 1230"/>
              <a:gd name="T193" fmla="*/ T192 w 806"/>
              <a:gd name="T194" fmla="+- 0 1584 1082"/>
              <a:gd name="T195" fmla="*/ 1584 h 1140"/>
              <a:gd name="T196" fmla="+- 0 1978 1230"/>
              <a:gd name="T197" fmla="*/ T196 w 806"/>
              <a:gd name="T198" fmla="+- 0 1564 1082"/>
              <a:gd name="T199" fmla="*/ 1564 h 1140"/>
              <a:gd name="T200" fmla="+- 0 1941 1230"/>
              <a:gd name="T201" fmla="*/ T200 w 806"/>
              <a:gd name="T202" fmla="+- 0 1556 1082"/>
              <a:gd name="T203" fmla="*/ 1556 h 11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806" h="1140">
                <a:moveTo>
                  <a:pt x="711" y="474"/>
                </a:moveTo>
                <a:lnTo>
                  <a:pt x="206" y="474"/>
                </a:lnTo>
                <a:lnTo>
                  <a:pt x="206" y="176"/>
                </a:lnTo>
                <a:lnTo>
                  <a:pt x="213" y="140"/>
                </a:lnTo>
                <a:lnTo>
                  <a:pt x="233" y="110"/>
                </a:lnTo>
                <a:lnTo>
                  <a:pt x="263" y="90"/>
                </a:lnTo>
                <a:lnTo>
                  <a:pt x="299" y="83"/>
                </a:lnTo>
                <a:lnTo>
                  <a:pt x="505" y="83"/>
                </a:lnTo>
                <a:lnTo>
                  <a:pt x="571" y="110"/>
                </a:lnTo>
                <a:lnTo>
                  <a:pt x="598" y="176"/>
                </a:lnTo>
                <a:lnTo>
                  <a:pt x="598" y="258"/>
                </a:lnTo>
                <a:lnTo>
                  <a:pt x="614" y="266"/>
                </a:lnTo>
                <a:lnTo>
                  <a:pt x="626" y="272"/>
                </a:lnTo>
                <a:lnTo>
                  <a:pt x="633" y="278"/>
                </a:lnTo>
                <a:lnTo>
                  <a:pt x="635" y="281"/>
                </a:lnTo>
                <a:lnTo>
                  <a:pt x="633" y="285"/>
                </a:lnTo>
                <a:lnTo>
                  <a:pt x="618" y="287"/>
                </a:lnTo>
                <a:lnTo>
                  <a:pt x="598" y="287"/>
                </a:lnTo>
                <a:lnTo>
                  <a:pt x="598" y="330"/>
                </a:lnTo>
                <a:lnTo>
                  <a:pt x="681" y="330"/>
                </a:lnTo>
                <a:lnTo>
                  <a:pt x="681" y="176"/>
                </a:lnTo>
                <a:lnTo>
                  <a:pt x="667" y="108"/>
                </a:lnTo>
                <a:lnTo>
                  <a:pt x="629" y="52"/>
                </a:lnTo>
                <a:lnTo>
                  <a:pt x="573" y="14"/>
                </a:lnTo>
                <a:lnTo>
                  <a:pt x="505" y="0"/>
                </a:lnTo>
                <a:lnTo>
                  <a:pt x="299" y="0"/>
                </a:lnTo>
                <a:lnTo>
                  <a:pt x="231" y="14"/>
                </a:lnTo>
                <a:lnTo>
                  <a:pt x="175" y="52"/>
                </a:lnTo>
                <a:lnTo>
                  <a:pt x="137" y="108"/>
                </a:lnTo>
                <a:lnTo>
                  <a:pt x="123" y="176"/>
                </a:lnTo>
                <a:lnTo>
                  <a:pt x="123" y="474"/>
                </a:lnTo>
                <a:lnTo>
                  <a:pt x="95" y="474"/>
                </a:lnTo>
                <a:lnTo>
                  <a:pt x="58" y="482"/>
                </a:lnTo>
                <a:lnTo>
                  <a:pt x="28" y="502"/>
                </a:lnTo>
                <a:lnTo>
                  <a:pt x="7" y="532"/>
                </a:lnTo>
                <a:lnTo>
                  <a:pt x="0" y="569"/>
                </a:lnTo>
                <a:lnTo>
                  <a:pt x="0" y="1045"/>
                </a:lnTo>
                <a:lnTo>
                  <a:pt x="7" y="1082"/>
                </a:lnTo>
                <a:lnTo>
                  <a:pt x="28" y="1112"/>
                </a:lnTo>
                <a:lnTo>
                  <a:pt x="58" y="1132"/>
                </a:lnTo>
                <a:lnTo>
                  <a:pt x="95" y="1140"/>
                </a:lnTo>
                <a:lnTo>
                  <a:pt x="711" y="1140"/>
                </a:lnTo>
                <a:lnTo>
                  <a:pt x="748" y="1132"/>
                </a:lnTo>
                <a:lnTo>
                  <a:pt x="778" y="1112"/>
                </a:lnTo>
                <a:lnTo>
                  <a:pt x="798" y="1082"/>
                </a:lnTo>
                <a:lnTo>
                  <a:pt x="806" y="1045"/>
                </a:lnTo>
                <a:lnTo>
                  <a:pt x="806" y="569"/>
                </a:lnTo>
                <a:lnTo>
                  <a:pt x="798" y="532"/>
                </a:lnTo>
                <a:lnTo>
                  <a:pt x="778" y="502"/>
                </a:lnTo>
                <a:lnTo>
                  <a:pt x="748" y="482"/>
                </a:lnTo>
                <a:lnTo>
                  <a:pt x="711" y="47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sp>
        <p:nvSpPr>
          <p:cNvPr id="5" name="Slide Number Placeholder 1">
            <a:extLst>
              <a:ext uri="{FF2B5EF4-FFF2-40B4-BE49-F238E27FC236}">
                <a16:creationId xmlns:a16="http://schemas.microsoft.com/office/drawing/2014/main" id="{D648BCA5-3B98-4F6A-889B-BDD04D5818BE}"/>
              </a:ext>
            </a:extLst>
          </p:cNvPr>
          <p:cNvSpPr txBox="1">
            <a:spLocks/>
          </p:cNvSpPr>
          <p:nvPr>
            <p:custDataLst>
              <p:tags r:id="rId4"/>
            </p:custDataLst>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en-US" sz="2800" dirty="0">
                <a:solidFill>
                  <a:srgbClr val="FFFFFF"/>
                </a:solidFill>
                <a:latin typeface="Century Gothic" panose="020B0502020202020204"/>
              </a:rPr>
              <a:t>16</a:t>
            </a:r>
          </a:p>
        </p:txBody>
      </p:sp>
      <p:pic>
        <p:nvPicPr>
          <p:cNvPr id="8" name="Audio 7">
            <a:hlinkClick r:id="" action="ppaction://media"/>
            <a:extLst>
              <a:ext uri="{FF2B5EF4-FFF2-40B4-BE49-F238E27FC236}">
                <a16:creationId xmlns:a16="http://schemas.microsoft.com/office/drawing/2014/main" id="{ADC15E0E-0195-4262-9799-D4C773B0C734}"/>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5D70E574-F4A5-4125-B3E7-00769361FBBC}"/>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39E613FA-629E-4248-806A-54F47EE4E3E1}"/>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539265219"/>
      </p:ext>
    </p:extLst>
  </p:cSld>
  <p:clrMapOvr>
    <a:masterClrMapping/>
  </p:clrMapOvr>
  <p:transition spd="med" advTm="219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3" name="Chart 2">
                <a:extLst>
                  <a:ext uri="{FF2B5EF4-FFF2-40B4-BE49-F238E27FC236}">
                    <a16:creationId xmlns:a16="http://schemas.microsoft.com/office/drawing/2014/main" id="{5ACA33E1-504D-4436-8082-7208978B0B23}"/>
                  </a:ext>
                </a:extLst>
              </p:cNvPr>
              <p:cNvGraphicFramePr/>
              <p:nvPr/>
            </p:nvGraphicFramePr>
            <p:xfrm>
              <a:off x="208648" y="792956"/>
              <a:ext cx="10506076" cy="5272088"/>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3" name="Chart 2">
                <a:extLst>
                  <a:ext uri="{FF2B5EF4-FFF2-40B4-BE49-F238E27FC236}">
                    <a16:creationId xmlns="" xmlns:a16="http://schemas.microsoft.com/office/drawing/2014/main" id="{5ACA33E1-504D-4436-8082-7208978B0B23}"/>
                  </a:ext>
                </a:extLst>
              </p:cNvPr>
              <p:cNvPicPr>
                <a:picLocks noGrp="1" noRot="1" noChangeAspect="1" noMove="1" noResize="1" noEditPoints="1" noAdjustHandles="1" noChangeArrowheads="1" noChangeShapeType="1"/>
              </p:cNvPicPr>
              <p:nvPr/>
            </p:nvPicPr>
            <p:blipFill>
              <a:blip r:embed="rId6"/>
              <a:stretch>
                <a:fillRect/>
              </a:stretch>
            </p:blipFill>
            <p:spPr>
              <a:xfrm>
                <a:off x="208648" y="792956"/>
                <a:ext cx="10506076" cy="5272088"/>
              </a:xfrm>
              <a:prstGeom prst="rect">
                <a:avLst/>
              </a:prstGeom>
            </p:spPr>
          </p:pic>
        </mc:Fallback>
      </mc:AlternateContent>
      <p:sp>
        <p:nvSpPr>
          <p:cNvPr id="4" name="Slide Number Placeholder 1">
            <a:extLst>
              <a:ext uri="{FF2B5EF4-FFF2-40B4-BE49-F238E27FC236}">
                <a16:creationId xmlns:a16="http://schemas.microsoft.com/office/drawing/2014/main" id="{EEE9C864-3949-4643-8A1C-9CCD610F3C51}"/>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17</a:t>
            </a:r>
          </a:p>
        </p:txBody>
      </p:sp>
      <p:pic>
        <p:nvPicPr>
          <p:cNvPr id="5" name="Audio 4">
            <a:hlinkClick r:id="" action="ppaction://media"/>
            <a:extLst>
              <a:ext uri="{FF2B5EF4-FFF2-40B4-BE49-F238E27FC236}">
                <a16:creationId xmlns:a16="http://schemas.microsoft.com/office/drawing/2014/main" id="{D9523F6F-3AC3-4E49-B687-87A9D28AAF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E80496FC-A55E-477B-83AE-3CB6BB38AF83}"/>
              </a:ext>
            </a:extLst>
          </p:cNvPr>
          <p:cNvSpPr/>
          <p:nvPr/>
        </p:nvSpPr>
        <p:spPr>
          <a:xfrm>
            <a:off x="6758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D725D1D0-69CD-4650-8D43-50639B3772E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607823649"/>
      </p:ext>
    </p:extLst>
  </p:cSld>
  <p:clrMapOvr>
    <a:masterClrMapping/>
  </p:clrMapOvr>
  <mc:AlternateContent xmlns:mc="http://schemas.openxmlformats.org/markup-compatibility/2006" xmlns:p14="http://schemas.microsoft.com/office/powerpoint/2010/main">
    <mc:Choice Requires="p14">
      <p:transition spd="slow" p14:dur="2000" advTm="33893"/>
    </mc:Choice>
    <mc:Fallback xmlns="">
      <p:transition spd="slow" advTm="3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3067395" y="785844"/>
            <a:ext cx="6982691"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dirty="0">
                <a:ln>
                  <a:noFill/>
                </a:ln>
                <a:solidFill>
                  <a:srgbClr val="171717"/>
                </a:solidFill>
                <a:effectLst/>
                <a:uLnTx/>
                <a:uFillTx/>
                <a:ea typeface="+mn-ea"/>
                <a:cs typeface="+mn-cs"/>
              </a:rPr>
              <a:t>Stratégies clés</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828799" y="1537855"/>
            <a:ext cx="9720650" cy="5302243"/>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400" b="0" i="0" u="none" strike="noStrike" kern="1200" cap="none" spc="0" normalizeH="0" baseline="0" noProof="0" dirty="0">
              <a:ln>
                <a:noFill/>
              </a:ln>
              <a:solidFill>
                <a:srgbClr val="000000"/>
              </a:solidFill>
              <a:effectLst/>
              <a:uLnTx/>
              <a:uFillTx/>
              <a:latin typeface="Lato" panose="020F0502020204030203"/>
            </a:endParaRP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b="0" i="0" u="none" strike="noStrike" kern="1200" cap="none" spc="0" normalizeH="0" baseline="0" noProof="0" dirty="0">
                <a:ln>
                  <a:noFill/>
                </a:ln>
                <a:solidFill>
                  <a:srgbClr val="000000"/>
                </a:solidFill>
                <a:effectLst/>
                <a:uLnTx/>
                <a:uFillTx/>
                <a:ea typeface="Roboto" panose="02000000000000000000" pitchFamily="2" charset="0"/>
              </a:rPr>
              <a:t>Code de conduite</a:t>
            </a: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b="0" i="0" u="none" strike="noStrike" kern="1200" cap="none" spc="0" normalizeH="0" baseline="0" noProof="0" dirty="0">
                <a:ln>
                  <a:noFill/>
                </a:ln>
                <a:solidFill>
                  <a:srgbClr val="000000"/>
                </a:solidFill>
                <a:effectLst/>
                <a:uLnTx/>
                <a:uFillTx/>
                <a:ea typeface="Roboto" panose="02000000000000000000" pitchFamily="2" charset="0"/>
              </a:rPr>
              <a:t>Programmes</a:t>
            </a:r>
            <a:r>
              <a:rPr kumimoji="0" lang="fr-CA" b="0" i="0" u="none" strike="noStrike" kern="1200" cap="none" spc="0" normalizeH="0" noProof="0" dirty="0">
                <a:ln>
                  <a:noFill/>
                </a:ln>
                <a:solidFill>
                  <a:srgbClr val="000000"/>
                </a:solidFill>
                <a:effectLst/>
                <a:uLnTx/>
                <a:uFillTx/>
                <a:ea typeface="Roboto" panose="02000000000000000000" pitchFamily="2" charset="0"/>
              </a:rPr>
              <a:t> d’aide aux employés</a:t>
            </a:r>
            <a:endParaRPr kumimoji="0" lang="fr-CA" b="0" i="0" u="none" strike="noStrike" kern="1200" cap="none" spc="0" normalizeH="0" baseline="0" noProof="0" dirty="0">
              <a:ln>
                <a:noFill/>
              </a:ln>
              <a:solidFill>
                <a:srgbClr val="000000"/>
              </a:solidFill>
              <a:effectLst/>
              <a:uLnTx/>
              <a:uFillTx/>
              <a:ea typeface="Roboto" panose="02000000000000000000" pitchFamily="2" charset="0"/>
            </a:endParaRP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b="0" i="0" u="none" strike="noStrike" kern="1200" cap="none" spc="0" normalizeH="0" baseline="0" noProof="0" dirty="0">
                <a:ln>
                  <a:noFill/>
                </a:ln>
                <a:solidFill>
                  <a:srgbClr val="000000"/>
                </a:solidFill>
                <a:effectLst/>
                <a:uLnTx/>
                <a:uFillTx/>
                <a:ea typeface="Roboto" panose="02000000000000000000" pitchFamily="2" charset="0"/>
              </a:rPr>
              <a:t>Voie hiérarchique claire</a:t>
            </a:r>
          </a:p>
          <a:p>
            <a:pPr marL="1257300" lvl="2" indent="-342900" defTabSz="457200">
              <a:spcBef>
                <a:spcPts val="600"/>
              </a:spcBef>
              <a:spcAft>
                <a:spcPts val="600"/>
              </a:spcAft>
              <a:buFont typeface="Calibri" panose="020F0502020204030204" pitchFamily="34" charset="0"/>
              <a:buChar char="›"/>
              <a:defRPr/>
            </a:pPr>
            <a:r>
              <a:rPr lang="fr-CA" dirty="0">
                <a:solidFill>
                  <a:srgbClr val="000000"/>
                </a:solidFill>
                <a:ea typeface="Roboto" panose="02000000000000000000" pitchFamily="2" charset="0"/>
              </a:rPr>
              <a:t>Programme de lutte contre la fraude (politique, déclaration, éducation)</a:t>
            </a:r>
          </a:p>
          <a:p>
            <a:pPr marL="1257300" lvl="2" indent="-342900" defTabSz="457200">
              <a:spcBef>
                <a:spcPts val="600"/>
              </a:spcBef>
              <a:spcAft>
                <a:spcPts val="600"/>
              </a:spcAft>
              <a:buFont typeface="Calibri" panose="020F0502020204030204" pitchFamily="34" charset="0"/>
              <a:buChar char="›"/>
              <a:defRPr/>
            </a:pPr>
            <a:r>
              <a:rPr lang="fr-CA" dirty="0">
                <a:solidFill>
                  <a:srgbClr val="000000"/>
                </a:solidFill>
                <a:ea typeface="Roboto" panose="02000000000000000000" pitchFamily="2" charset="0"/>
              </a:rPr>
              <a:t>Robuste système de contrôles internes </a:t>
            </a:r>
            <a:r>
              <a:rPr lang="fr-CA" dirty="0">
                <a:solidFill>
                  <a:srgbClr val="000000"/>
                </a:solidFill>
              </a:rPr>
              <a:t>(examens indépendants); suivi des réponses aux préoccupations en matière de contrôles internes</a:t>
            </a:r>
            <a:endParaRPr kumimoji="0" lang="fr-CA" b="0" i="0" u="none" strike="noStrike" kern="1200" cap="none" spc="0" normalizeH="0" baseline="0" noProof="0" dirty="0">
              <a:ln>
                <a:noFill/>
              </a:ln>
              <a:solidFill>
                <a:srgbClr val="000000"/>
              </a:solidFill>
              <a:effectLst/>
              <a:uLnTx/>
              <a:uFillTx/>
              <a:ea typeface="Roboto" panose="02000000000000000000" pitchFamily="2" charset="0"/>
            </a:endParaRP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b="0" i="0" u="none" strike="noStrike" kern="1200" cap="none" spc="0" normalizeH="0" baseline="0" noProof="0" dirty="0">
                <a:ln>
                  <a:noFill/>
                </a:ln>
                <a:solidFill>
                  <a:srgbClr val="000000"/>
                </a:solidFill>
                <a:effectLst/>
                <a:uLnTx/>
                <a:uFillTx/>
                <a:ea typeface="Roboto" panose="02000000000000000000" pitchFamily="2" charset="0"/>
              </a:rPr>
              <a:t>Supervision et surveillance</a:t>
            </a:r>
            <a:r>
              <a:rPr kumimoji="0" lang="fr-CA" b="0" i="0" u="none" strike="noStrike" kern="1200" cap="none" spc="0" normalizeH="0" noProof="0" dirty="0">
                <a:ln>
                  <a:noFill/>
                </a:ln>
                <a:solidFill>
                  <a:srgbClr val="000000"/>
                </a:solidFill>
                <a:effectLst/>
                <a:uLnTx/>
                <a:uFillTx/>
                <a:ea typeface="Roboto" panose="02000000000000000000" pitchFamily="2" charset="0"/>
              </a:rPr>
              <a:t> efficaces</a:t>
            </a:r>
            <a:endParaRPr kumimoji="0" lang="fr-CA" b="0" i="0" u="none" strike="noStrike" kern="1200" cap="none" spc="0" normalizeH="0" baseline="0" noProof="0" dirty="0">
              <a:ln>
                <a:noFill/>
              </a:ln>
              <a:solidFill>
                <a:srgbClr val="000000"/>
              </a:solidFill>
              <a:effectLst/>
              <a:uLnTx/>
              <a:uFillTx/>
              <a:ea typeface="Roboto" panose="02000000000000000000" pitchFamily="2" charset="0"/>
            </a:endParaRPr>
          </a:p>
          <a:p>
            <a:pPr marL="1257300" lvl="2" indent="-342900" defTabSz="457200">
              <a:spcBef>
                <a:spcPts val="600"/>
              </a:spcBef>
              <a:spcAft>
                <a:spcPts val="600"/>
              </a:spcAft>
              <a:buFont typeface="Calibri" panose="020F0502020204030204" pitchFamily="34" charset="0"/>
              <a:buChar char="›"/>
              <a:defRPr/>
            </a:pPr>
            <a:r>
              <a:rPr lang="fr-CA" dirty="0">
                <a:solidFill>
                  <a:srgbClr val="000000"/>
                </a:solidFill>
              </a:rPr>
              <a:t>Comptes rendus réguliers de part de la direction au sujet des allégations/plaintes</a:t>
            </a: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endParaRPr kumimoji="0" lang="fr-CA" b="0" i="0" u="none" strike="noStrike" kern="1200" cap="none" spc="0" normalizeH="0" baseline="0" noProof="0" dirty="0">
              <a:ln>
                <a:noFill/>
              </a:ln>
              <a:solidFill>
                <a:srgbClr val="000000"/>
              </a:solidFill>
              <a:effectLst/>
              <a:uLnTx/>
              <a:uFillTx/>
            </a:endParaRP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endParaRPr kumimoji="0" lang="fr-CA" sz="2000" b="0" i="0" u="none" strike="noStrike" kern="12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2000" b="0" i="0" u="none" strike="noStrike" kern="1200" cap="none" spc="0" normalizeH="0" baseline="0" noProof="0" dirty="0">
              <a:ln>
                <a:noFill/>
              </a:ln>
              <a:solidFill>
                <a:srgbClr val="171717"/>
              </a:solidFill>
              <a:effectLst/>
              <a:uLnTx/>
              <a:uFillTx/>
              <a:latin typeface="Lato"/>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dirty="0">
              <a:ln>
                <a:noFill/>
              </a:ln>
              <a:solidFill>
                <a:srgbClr val="171717"/>
              </a:solidFill>
              <a:effectLst/>
              <a:uLnTx/>
              <a:uFillTx/>
              <a:latin typeface="Century Gothic" panose="020B0502020202020204"/>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srgbClr val="171717"/>
              </a:solidFill>
              <a:effectLst/>
              <a:uLnTx/>
              <a:uFillTx/>
              <a:latin typeface="Century Gothic" panose="020B0502020202020204"/>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18</a:t>
            </a:r>
          </a:p>
        </p:txBody>
      </p:sp>
      <p:sp>
        <p:nvSpPr>
          <p:cNvPr id="5" name="Rectangle 4">
            <a:hlinkClick r:id="rId13" action="ppaction://hlinksldjump"/>
            <a:extLst>
              <a:ext uri="{FF2B5EF4-FFF2-40B4-BE49-F238E27FC236}">
                <a16:creationId xmlns:a16="http://schemas.microsoft.com/office/drawing/2014/main" id="{EA82F7D8-76A3-4FDA-BE92-7023CDB263AA}"/>
              </a:ext>
            </a:extLst>
          </p:cNvPr>
          <p:cNvSpPr/>
          <p:nvPr>
            <p:custDataLst>
              <p:tags r:id="rId5"/>
            </p:custDataLst>
          </p:nvPr>
        </p:nvSpPr>
        <p:spPr>
          <a:xfrm>
            <a:off x="0" y="-17902"/>
            <a:ext cx="2377440" cy="6858000"/>
          </a:xfrm>
          <a:prstGeom prst="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pic>
        <p:nvPicPr>
          <p:cNvPr id="10" name="Audio 9">
            <a:hlinkClick r:id="" action="ppaction://media"/>
            <a:extLst>
              <a:ext uri="{FF2B5EF4-FFF2-40B4-BE49-F238E27FC236}">
                <a16:creationId xmlns:a16="http://schemas.microsoft.com/office/drawing/2014/main" id="{F5E681E7-5A47-47F4-82A4-70F732E7B5EB}"/>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178CD48-9145-475E-BFE5-44B6CB4A77A9}"/>
              </a:ext>
            </a:extLst>
          </p:cNvPr>
          <p:cNvSpPr/>
          <p:nvPr>
            <p:custDataLst>
              <p:tags r:id="rId9"/>
            </p:custDataLst>
          </p:nvPr>
        </p:nvSpPr>
        <p:spPr>
          <a:xfrm>
            <a:off x="2500685"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DFC09761-94EF-42E5-8EB3-CCBE607B8503}"/>
              </a:ext>
            </a:extLst>
          </p:cNvPr>
          <p:cNvSpPr/>
          <p:nvPr>
            <p:custDataLst>
              <p:tags r:id="rId10"/>
            </p:custDataLst>
          </p:nvPr>
        </p:nvSpPr>
        <p:spPr>
          <a:xfrm>
            <a:off x="10932133"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custDataLst>
      <p:tags r:id="rId1"/>
    </p:custDataLst>
    <p:extLst>
      <p:ext uri="{BB962C8B-B14F-4D97-AF65-F5344CB8AC3E}">
        <p14:creationId xmlns:p14="http://schemas.microsoft.com/office/powerpoint/2010/main" val="1482573998"/>
      </p:ext>
    </p:extLst>
  </p:cSld>
  <p:clrMapOvr>
    <a:masterClrMapping/>
  </p:clrMapOvr>
  <mc:AlternateContent xmlns:mc="http://schemas.openxmlformats.org/markup-compatibility/2006" xmlns:p14="http://schemas.microsoft.com/office/powerpoint/2010/main">
    <mc:Choice Requires="p14">
      <p:transition spd="slow" p14:dur="2000" advTm="48852"/>
    </mc:Choice>
    <mc:Fallback xmlns="">
      <p:transition spd="slow" advTm="48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 presetClass="entr" presetSubtype="0" fill="hold" nodeType="afterEffect">
                                  <p:stCondLst>
                                    <p:cond delay="475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4751"/>
                            </p:stCondLst>
                            <p:childTnLst>
                              <p:par>
                                <p:cTn id="11" presetID="1" presetClass="entr" presetSubtype="0" fill="hold" nodeType="afterEffect">
                                  <p:stCondLst>
                                    <p:cond delay="2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7251"/>
                            </p:stCondLst>
                            <p:childTnLst>
                              <p:par>
                                <p:cTn id="14" presetID="1" presetClass="entr" presetSubtype="0" fill="hold" nodeType="after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9251"/>
                            </p:stCondLst>
                            <p:childTnLst>
                              <p:par>
                                <p:cTn id="17" presetID="1" presetClass="entr" presetSubtype="0" fill="hold" nodeType="afterEffect">
                                  <p:stCondLst>
                                    <p:cond delay="3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12251"/>
                            </p:stCondLst>
                            <p:childTnLst>
                              <p:par>
                                <p:cTn id="20" presetID="1" presetClass="entr" presetSubtype="0" fill="hold" nodeType="afterEffect">
                                  <p:stCondLst>
                                    <p:cond delay="5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17251"/>
                            </p:stCondLst>
                            <p:childTnLst>
                              <p:par>
                                <p:cTn id="23" presetID="1" presetClass="entr" presetSubtype="0" fill="hold" nodeType="afterEffect">
                                  <p:stCondLst>
                                    <p:cond delay="11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28251"/>
                            </p:stCondLst>
                            <p:childTnLst>
                              <p:par>
                                <p:cTn id="26" presetID="1" presetClass="entr" presetSubtype="0" fill="hold" nodeType="afterEffect">
                                  <p:stCondLst>
                                    <p:cond delay="40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custDataLst>
              <p:tags r:id="rId1"/>
            </p:custDataLst>
          </p:nvPr>
        </p:nvPicPr>
        <p:blipFill rotWithShape="1">
          <a:blip r:embed="rId14"/>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custDataLst>
              <p:tags r:id="rId2"/>
            </p:custDataLst>
          </p:nvPr>
        </p:nvSpPr>
        <p:spPr>
          <a:xfrm>
            <a:off x="9775824" y="1348415"/>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custDataLst>
              <p:tags r:id="rId3"/>
            </p:custDataLst>
          </p:nvPr>
        </p:nvSpPr>
        <p:spPr>
          <a:xfrm>
            <a:off x="5118100" y="1456141"/>
            <a:ext cx="6641900" cy="1124345"/>
          </a:xfrm>
        </p:spPr>
        <p:txBody>
          <a:bodyPr/>
          <a:lstStyle/>
          <a:p>
            <a:r>
              <a:rPr lang="en-US" dirty="0"/>
              <a:t>Cinq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custDataLst>
              <p:tags r:id="rId4"/>
            </p:custDataLst>
          </p:nvPr>
        </p:nvSpPr>
        <p:spPr>
          <a:xfrm>
            <a:off x="5118334" y="2580487"/>
            <a:ext cx="6641626" cy="590155"/>
          </a:xfrm>
        </p:spPr>
        <p:txBody>
          <a:bodyPr>
            <a:normAutofit fontScale="92500" lnSpcReduction="20000"/>
          </a:bodyPr>
          <a:lstStyle/>
          <a:p>
            <a:r>
              <a:rPr lang="fr-CA" noProof="1"/>
              <a:t>Formation sur les rôles d’un comité d’audit</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custDataLst>
              <p:tags r:id="rId5"/>
            </p:custDataLst>
          </p:nvPr>
        </p:nvSpPr>
        <p:spPr>
          <a:xfrm>
            <a:off x="6124712" y="3186705"/>
            <a:ext cx="5472000" cy="2428351"/>
          </a:xfrm>
        </p:spPr>
        <p:txBody>
          <a:bodyPr>
            <a:normAutofit fontScale="92500" lnSpcReduction="20000"/>
          </a:bodyPr>
          <a:lstStyle/>
          <a:p>
            <a:pPr marL="548640" indent="-457200">
              <a:spcBef>
                <a:spcPts val="600"/>
              </a:spcBef>
              <a:spcAft>
                <a:spcPts val="600"/>
              </a:spcAft>
              <a:buFont typeface="Roboto" panose="02000000000000000000" pitchFamily="2" charset="0"/>
              <a:buChar char="›"/>
            </a:pPr>
            <a:r>
              <a:rPr lang="fr-CA" dirty="0">
                <a:ea typeface="Roboto" panose="02000000000000000000" pitchFamily="2" charset="0"/>
              </a:rPr>
              <a:t>But général et vue d’ensemble</a:t>
            </a:r>
          </a:p>
          <a:p>
            <a:pPr marL="548640" indent="-457200">
              <a:spcBef>
                <a:spcPts val="600"/>
              </a:spcBef>
              <a:spcAft>
                <a:spcPts val="600"/>
              </a:spcAft>
              <a:buFont typeface="Roboto" panose="02000000000000000000" pitchFamily="2" charset="0"/>
              <a:buChar char="›"/>
            </a:pPr>
            <a:r>
              <a:rPr lang="fr-CA" dirty="0">
                <a:ea typeface="Roboto" panose="02000000000000000000" pitchFamily="2" charset="0"/>
              </a:rPr>
              <a:t>Fonction liée à l’auditeur externe</a:t>
            </a:r>
          </a:p>
          <a:p>
            <a:pPr marL="548640" indent="-457200">
              <a:spcBef>
                <a:spcPts val="600"/>
              </a:spcBef>
              <a:spcAft>
                <a:spcPts val="600"/>
              </a:spcAft>
              <a:buFont typeface="Roboto" panose="02000000000000000000" pitchFamily="2" charset="0"/>
              <a:buChar char="›"/>
            </a:pPr>
            <a:r>
              <a:rPr lang="fr-CA" dirty="0">
                <a:ea typeface="Roboto" panose="02000000000000000000" pitchFamily="2" charset="0"/>
              </a:rPr>
              <a:t>Fonction liée à l’information financière</a:t>
            </a:r>
          </a:p>
          <a:p>
            <a:pPr marL="548640" indent="-457200">
              <a:spcBef>
                <a:spcPts val="600"/>
              </a:spcBef>
              <a:spcAft>
                <a:spcPts val="600"/>
              </a:spcAft>
              <a:buFont typeface="Roboto" panose="02000000000000000000" pitchFamily="2" charset="0"/>
              <a:buChar char="›"/>
            </a:pPr>
            <a:r>
              <a:rPr lang="fr-CA" sz="2400" b="1" dirty="0">
                <a:ea typeface="Roboto" panose="02000000000000000000" pitchFamily="2" charset="0"/>
              </a:rPr>
              <a:t>Fonction liée à l’inconduite présumée</a:t>
            </a:r>
          </a:p>
          <a:p>
            <a:pPr marL="548640" indent="-457200">
              <a:spcBef>
                <a:spcPts val="600"/>
              </a:spcBef>
              <a:spcAft>
                <a:spcPts val="600"/>
              </a:spcAft>
              <a:buFont typeface="Roboto" panose="02000000000000000000" pitchFamily="2" charset="0"/>
              <a:buChar char="›"/>
            </a:pPr>
            <a:r>
              <a:rPr lang="fr-CA" dirty="0">
                <a:ea typeface="Roboto" panose="02000000000000000000" pitchFamily="2" charset="0"/>
              </a:rPr>
              <a:t>Fonction liée aux risques et au contrôle interne</a:t>
            </a:r>
          </a:p>
          <a:p>
            <a:pPr marL="548640" indent="-457200">
              <a:spcBef>
                <a:spcPts val="600"/>
              </a:spcBef>
              <a:spcAft>
                <a:spcPts val="600"/>
              </a:spcAft>
              <a:buFont typeface="Roboto" panose="02000000000000000000" pitchFamily="2" charset="0"/>
              <a:buChar char="›"/>
            </a:pPr>
            <a:endParaRPr lang="fr-CA" dirty="0">
              <a:latin typeface="Roboto" panose="02000000000000000000" pitchFamily="2" charset="0"/>
              <a:ea typeface="Roboto" panose="02000000000000000000" pitchFamily="2" charset="0"/>
            </a:endParaRPr>
          </a:p>
          <a:p>
            <a:pPr marL="91440" indent="0">
              <a:spcBef>
                <a:spcPts val="600"/>
              </a:spcBef>
              <a:spcAft>
                <a:spcPts val="600"/>
              </a:spcAft>
              <a:buNone/>
            </a:pPr>
            <a:endParaRPr lang="fr-CA" dirty="0">
              <a:latin typeface="Roboto" panose="02000000000000000000" pitchFamily="2" charset="0"/>
              <a:ea typeface="Roboto" panose="02000000000000000000" pitchFamily="2" charset="0"/>
            </a:endParaRPr>
          </a:p>
          <a:p>
            <a:pPr marL="0" indent="0">
              <a:buNone/>
            </a:pPr>
            <a:endParaRPr lang="fr-CA"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custDataLst>
              <p:tags r:id="rId6"/>
            </p:custDataLst>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7" name="Audio 6">
            <a:hlinkClick r:id="" action="ppaction://media"/>
            <a:extLst>
              <a:ext uri="{FF2B5EF4-FFF2-40B4-BE49-F238E27FC236}">
                <a16:creationId xmlns:a16="http://schemas.microsoft.com/office/drawing/2014/main" id="{543C4412-3F7E-4768-B05B-C06C02C6A604}"/>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4C15C406-25CE-42C3-AFC5-5A8546557425}"/>
              </a:ext>
            </a:extLst>
          </p:cNvPr>
          <p:cNvSpPr/>
          <p:nvPr>
            <p:custDataLst>
              <p:tags r:id="rId10"/>
            </p:custDataLst>
          </p:nvPr>
        </p:nvSpPr>
        <p:spPr>
          <a:xfrm>
            <a:off x="6150423" y="5401858"/>
            <a:ext cx="945788" cy="947643"/>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10" name="Action Button: Go Forward or Next 9">
            <a:hlinkClick r:id="" action="ppaction://hlinkshowjump?jump=nextslide" highlightClick="1"/>
            <a:extLst>
              <a:ext uri="{FF2B5EF4-FFF2-40B4-BE49-F238E27FC236}">
                <a16:creationId xmlns:a16="http://schemas.microsoft.com/office/drawing/2014/main" id="{81CDADD4-069B-4221-B503-EC1C3C7B8299}"/>
              </a:ext>
            </a:extLst>
          </p:cNvPr>
          <p:cNvSpPr/>
          <p:nvPr>
            <p:custDataLst>
              <p:tags r:id="rId11"/>
            </p:custDataLst>
          </p:nvPr>
        </p:nvSpPr>
        <p:spPr>
          <a:xfrm>
            <a:off x="10789012" y="5401858"/>
            <a:ext cx="945788" cy="947644"/>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dirty="0" err="1"/>
              <a:t>Suivant</a:t>
            </a:r>
            <a:endParaRPr lang="en-CA" sz="1200" b="1" dirty="0">
              <a:solidFill>
                <a:schemeClr val="tx2"/>
              </a:solidFill>
            </a:endParaRP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16228"/>
    </mc:Choice>
    <mc:Fallback xmlns="">
      <p:transition spd="slow" advTm="16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58FA553-0759-47A5-9422-72C5A4AAA249}"/>
              </a:ext>
            </a:extLst>
          </p:cNvPr>
          <p:cNvGraphicFramePr>
            <a:graphicFrameLocks/>
          </p:cNvGraphicFramePr>
          <p:nvPr>
            <p:custDataLst>
              <p:tags r:id="rId1"/>
            </p:custDataLst>
            <p:extLst>
              <p:ext uri="{D42A27DB-BD31-4B8C-83A1-F6EECF244321}">
                <p14:modId xmlns:p14="http://schemas.microsoft.com/office/powerpoint/2010/main" val="3532116918"/>
              </p:ext>
            </p:extLst>
          </p:nvPr>
        </p:nvGraphicFramePr>
        <p:xfrm>
          <a:off x="643467" y="643466"/>
          <a:ext cx="10905066" cy="5571066"/>
        </p:xfrm>
        <a:graphic>
          <a:graphicData uri="http://schemas.openxmlformats.org/drawingml/2006/chart">
            <c:chart xmlns:c="http://schemas.openxmlformats.org/drawingml/2006/chart" xmlns:r="http://schemas.openxmlformats.org/officeDocument/2006/relationships" r:id="rId10"/>
          </a:graphicData>
        </a:graphic>
      </p:graphicFrame>
      <p:sp>
        <p:nvSpPr>
          <p:cNvPr id="16" name="Slide Number Placeholder 1">
            <a:extLst>
              <a:ext uri="{FF2B5EF4-FFF2-40B4-BE49-F238E27FC236}">
                <a16:creationId xmlns:a16="http://schemas.microsoft.com/office/drawing/2014/main" id="{C35AB8D9-9952-4DA3-8631-E045457C3AFA}"/>
              </a:ext>
            </a:extLst>
          </p:cNvPr>
          <p:cNvSpPr txBox="1">
            <a:spLocks/>
          </p:cNvSpPr>
          <p:nvPr>
            <p:custDataLst>
              <p:tags r:id="rId2"/>
            </p:custDataLst>
          </p:nvPr>
        </p:nvSpPr>
        <p:spPr>
          <a:xfrm>
            <a:off x="10861914" y="25962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19</a:t>
            </a:r>
          </a:p>
        </p:txBody>
      </p:sp>
      <p:pic>
        <p:nvPicPr>
          <p:cNvPr id="3" name="Audio 2">
            <a:hlinkClick r:id="" action="ppaction://media"/>
            <a:extLst>
              <a:ext uri="{FF2B5EF4-FFF2-40B4-BE49-F238E27FC236}">
                <a16:creationId xmlns:a16="http://schemas.microsoft.com/office/drawing/2014/main" id="{DAFC9BB6-1C85-4CA6-8D03-CE7FA7B40463}"/>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1"/>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F79DC2C4-D4C1-4EB4-970F-13CAD671DA5D}"/>
              </a:ext>
            </a:extLst>
          </p:cNvPr>
          <p:cNvSpPr/>
          <p:nvPr>
            <p:custDataLst>
              <p:tags r:id="rId6"/>
            </p:custDataLst>
          </p:nvPr>
        </p:nvSpPr>
        <p:spPr>
          <a:xfrm>
            <a:off x="719596" y="513045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6" name="Action Button: Go Forward or Next 5">
            <a:hlinkClick r:id="" action="ppaction://hlinkshowjump?jump=nextslide" highlightClick="1"/>
            <a:extLst>
              <a:ext uri="{FF2B5EF4-FFF2-40B4-BE49-F238E27FC236}">
                <a16:creationId xmlns:a16="http://schemas.microsoft.com/office/drawing/2014/main" id="{45DC7770-CDD4-40EE-AA24-22FF8CC8FEDF}"/>
              </a:ext>
            </a:extLst>
          </p:cNvPr>
          <p:cNvSpPr/>
          <p:nvPr>
            <p:custDataLst>
              <p:tags r:id="rId7"/>
            </p:custDataLst>
          </p:nvPr>
        </p:nvSpPr>
        <p:spPr>
          <a:xfrm>
            <a:off x="10534571" y="513045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626309178"/>
      </p:ext>
    </p:extLst>
  </p:cSld>
  <p:clrMapOvr>
    <a:masterClrMapping/>
  </p:clrMapOvr>
  <mc:AlternateContent xmlns:mc="http://schemas.openxmlformats.org/markup-compatibility/2006" xmlns:p14="http://schemas.microsoft.com/office/powerpoint/2010/main">
    <mc:Choice Requires="p14">
      <p:transition spd="slow" p14:dur="2000" advTm="17356"/>
    </mc:Choice>
    <mc:Fallback xmlns="">
      <p:transition spd="slow" advTm="17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398712" y="779464"/>
            <a:ext cx="8467408" cy="852880"/>
          </a:xfrm>
          <a:prstGeom prst="rect">
            <a:avLst/>
          </a:prstGeom>
          <a:noFill/>
          <a:ln w="9525">
            <a:noFill/>
            <a:miter lim="800000"/>
            <a:headEnd/>
            <a:tailEnd/>
          </a:ln>
        </p:spPr>
        <p:txBody>
          <a:bodyPr lIns="0" rIns="0" anchor="ctr"/>
          <a:lstStyle/>
          <a:p>
            <a:pPr defTabSz="914400" eaLnBrk="0" hangingPunct="0">
              <a:lnSpc>
                <a:spcPct val="95000"/>
              </a:lnSpc>
            </a:pPr>
            <a:r>
              <a:rPr lang="fr-CA" sz="2800" b="1" dirty="0">
                <a:solidFill>
                  <a:srgbClr val="171717"/>
                </a:solidFill>
              </a:rPr>
              <a:t>Votre rôle relativement à l’inconduite présumée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709350" y="1905555"/>
            <a:ext cx="9720650" cy="3457743"/>
          </a:xfrm>
          <a:prstGeom prst="rect">
            <a:avLst/>
          </a:prstGeom>
          <a:noFill/>
          <a:ln w="9525">
            <a:noFill/>
            <a:miter lim="800000"/>
            <a:headEnd/>
            <a:tailEnd/>
          </a:ln>
        </p:spPr>
        <p:txBody>
          <a:bodyPr lIns="0" tIns="0" rIns="0" bIns="0" anchor="ctr"/>
          <a:lstStyle/>
          <a:p>
            <a:pPr lvl="2">
              <a:spcBef>
                <a:spcPts val="600"/>
              </a:spcBef>
              <a:spcAft>
                <a:spcPts val="600"/>
              </a:spcAft>
            </a:pPr>
            <a:endParaRPr lang="fr-CA" sz="2400" dirty="0">
              <a:latin typeface="Lato" panose="020F0502020204030203"/>
            </a:endParaRPr>
          </a:p>
          <a:p>
            <a:pPr marL="1257300" lvl="2" indent="-342900">
              <a:spcBef>
                <a:spcPts val="600"/>
              </a:spcBef>
              <a:spcAft>
                <a:spcPts val="600"/>
              </a:spcAft>
              <a:buFont typeface="Century Gothic" panose="020B0502020202020204" pitchFamily="34" charset="0"/>
              <a:buChar char="›"/>
            </a:pPr>
            <a:r>
              <a:rPr lang="fr-CA" sz="1600" dirty="0">
                <a:ea typeface="Roboto" panose="02000000000000000000" pitchFamily="2" charset="0"/>
              </a:rPr>
              <a:t>Veiller à ce que la direction mette en place des contrôles internes robustes</a:t>
            </a:r>
            <a:r>
              <a:rPr lang="fr-CA" sz="1600" dirty="0"/>
              <a:t> (examens indépendants) et réponde aux préoccupations exprimées au sujet des contrôles internes.</a:t>
            </a:r>
          </a:p>
          <a:p>
            <a:pPr marL="1257300" lvl="2" indent="-342900">
              <a:spcBef>
                <a:spcPts val="600"/>
              </a:spcBef>
              <a:spcAft>
                <a:spcPts val="600"/>
              </a:spcAft>
              <a:buFont typeface="Century Gothic" panose="020B0502020202020204" pitchFamily="34" charset="0"/>
              <a:buChar char="›"/>
            </a:pPr>
            <a:r>
              <a:rPr lang="fr-CA" sz="1600" dirty="0">
                <a:ea typeface="Roboto" panose="02000000000000000000" pitchFamily="2" charset="0"/>
              </a:rPr>
              <a:t>Veiller à ce que la direction applique un programme de lutte contre la fraude (politique, déclaration, éducation);</a:t>
            </a:r>
          </a:p>
          <a:p>
            <a:pPr marL="1371600" lvl="2" indent="-457200">
              <a:spcBef>
                <a:spcPts val="600"/>
              </a:spcBef>
              <a:spcAft>
                <a:spcPts val="600"/>
              </a:spcAft>
              <a:buFont typeface="Century Gothic" panose="020B0502020202020204" pitchFamily="34" charset="0"/>
              <a:buChar char="›"/>
            </a:pPr>
            <a:r>
              <a:rPr lang="fr-CA" sz="1600" dirty="0"/>
              <a:t>Demander régulièrement des comptes rendus à la direction au sujet des allégations/plaintes :</a:t>
            </a:r>
          </a:p>
          <a:p>
            <a:pPr marL="1828800" lvl="3" indent="-457200">
              <a:spcBef>
                <a:spcPts val="600"/>
              </a:spcBef>
              <a:spcAft>
                <a:spcPts val="600"/>
              </a:spcAft>
              <a:buFont typeface="Courier New" panose="02070309020205020404" pitchFamily="49" charset="0"/>
              <a:buChar char="o"/>
            </a:pPr>
            <a:r>
              <a:rPr lang="fr-CA" sz="1600" dirty="0"/>
              <a:t>nature et volume des allégations/plaintes;</a:t>
            </a:r>
          </a:p>
          <a:p>
            <a:pPr marL="1828800" lvl="3" indent="-457200">
              <a:spcBef>
                <a:spcPts val="600"/>
              </a:spcBef>
              <a:spcAft>
                <a:spcPts val="600"/>
              </a:spcAft>
              <a:buFont typeface="Courier New" panose="02070309020205020404" pitchFamily="49" charset="0"/>
              <a:buChar char="o"/>
            </a:pPr>
            <a:r>
              <a:rPr lang="fr-CA" sz="1600" dirty="0"/>
              <a:t> réponses aux allégations/plaintes.</a:t>
            </a:r>
            <a:endParaRPr lang="fr-CA" sz="1600" dirty="0">
              <a:ea typeface="Roboto" panose="02000000000000000000" pitchFamily="2" charset="0"/>
            </a:endParaRPr>
          </a:p>
          <a:p>
            <a:pPr marL="1371600" lvl="2" indent="-457200">
              <a:spcBef>
                <a:spcPts val="600"/>
              </a:spcBef>
              <a:spcAft>
                <a:spcPts val="600"/>
              </a:spcAft>
              <a:buFont typeface="Century Gothic" panose="020B0502020202020204" pitchFamily="34" charset="0"/>
              <a:buChar char="›"/>
            </a:pPr>
            <a:r>
              <a:rPr lang="fr-CA" sz="1600" dirty="0">
                <a:ea typeface="Roboto" panose="02000000000000000000" pitchFamily="2" charset="0"/>
              </a:rPr>
              <a:t>Soutenir la mise en application du code de conduite.</a:t>
            </a:r>
          </a:p>
          <a:p>
            <a:pPr lvl="2">
              <a:spcBef>
                <a:spcPts val="600"/>
              </a:spcBef>
              <a:spcAft>
                <a:spcPts val="600"/>
              </a:spcAft>
            </a:pPr>
            <a:endParaRPr lang="fr-CA" sz="2000" dirty="0">
              <a:ea typeface="Roboto" panose="02000000000000000000" pitchFamily="2" charset="0"/>
            </a:endParaRPr>
          </a:p>
          <a:p>
            <a:pPr marL="1257300" lvl="2" indent="-342900">
              <a:spcBef>
                <a:spcPts val="600"/>
              </a:spcBef>
              <a:spcAft>
                <a:spcPts val="600"/>
              </a:spcAft>
              <a:buFont typeface="Wingdings" panose="05000000000000000000" pitchFamily="2" charset="2"/>
              <a:buChar char="ü"/>
            </a:pPr>
            <a:endParaRPr lang="fr-CA" sz="2000" dirty="0">
              <a:solidFill>
                <a:srgbClr val="171717"/>
              </a:solidFill>
              <a:latin typeface="Lato"/>
            </a:endParaRPr>
          </a:p>
          <a:p>
            <a:pPr marL="171450" indent="-171450" defTabSz="801688">
              <a:buFont typeface="Wingdings" panose="05000000000000000000" pitchFamily="2" charset="2"/>
              <a:buChar char="§"/>
            </a:pPr>
            <a:endParaRPr lang="fr-CA" sz="1200" dirty="0">
              <a:solidFill>
                <a:srgbClr val="171717"/>
              </a:solidFill>
            </a:endParaRPr>
          </a:p>
          <a:p>
            <a:pPr defTabSz="801688"/>
            <a:endParaRPr lang="fr-CA"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20</a:t>
            </a:r>
          </a:p>
        </p:txBody>
      </p:sp>
      <p:sp>
        <p:nvSpPr>
          <p:cNvPr id="5" name="TextBox 4">
            <a:extLst>
              <a:ext uri="{FF2B5EF4-FFF2-40B4-BE49-F238E27FC236}">
                <a16:creationId xmlns:a16="http://schemas.microsoft.com/office/drawing/2014/main" id="{B2FABCBB-6D42-4A2A-9916-BAD21382AB45}"/>
              </a:ext>
            </a:extLst>
          </p:cNvPr>
          <p:cNvSpPr txBox="1"/>
          <p:nvPr>
            <p:custDataLst>
              <p:tags r:id="rId5"/>
            </p:custDataLst>
          </p:nvPr>
        </p:nvSpPr>
        <p:spPr>
          <a:xfrm>
            <a:off x="2398713" y="4952445"/>
            <a:ext cx="7422191" cy="1040285"/>
          </a:xfrm>
          <a:prstGeom prst="rect">
            <a:avLst/>
          </a:prstGeom>
          <a:solidFill>
            <a:schemeClr val="tx2"/>
          </a:solidFill>
        </p:spPr>
        <p:txBody>
          <a:bodyPr wrap="square" rtlCol="0">
            <a:spAutoFit/>
          </a:bodyPr>
          <a:lstStyle/>
          <a:p>
            <a:pPr marL="91440">
              <a:lnSpc>
                <a:spcPct val="114000"/>
              </a:lnSpc>
            </a:pPr>
            <a:r>
              <a:rPr lang="fr-CA" sz="2000" b="1" dirty="0">
                <a:solidFill>
                  <a:schemeClr val="bg1"/>
                </a:solidFill>
                <a:latin typeface="Lato" panose="020F0502020204030203"/>
              </a:rPr>
              <a:t>Le Module 5 fournira un complément d’information sur les prochaines étapes en ce qui concerne les contrôles internes.</a:t>
            </a:r>
          </a:p>
          <a:p>
            <a:endParaRPr lang="fr-CA" sz="1600" dirty="0">
              <a:solidFill>
                <a:schemeClr val="bg1"/>
              </a:solidFill>
              <a:latin typeface="Lato" panose="020F0502020204030203"/>
            </a:endParaRPr>
          </a:p>
        </p:txBody>
      </p:sp>
      <p:pic>
        <p:nvPicPr>
          <p:cNvPr id="7" name="Audio 6">
            <a:hlinkClick r:id="" action="ppaction://media"/>
            <a:extLst>
              <a:ext uri="{FF2B5EF4-FFF2-40B4-BE49-F238E27FC236}">
                <a16:creationId xmlns:a16="http://schemas.microsoft.com/office/drawing/2014/main" id="{0BCBAFD5-9E38-47DD-A216-89C9C5D2EA12}"/>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A61C5837-6018-4A6D-B500-430110A0E5E9}"/>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E3C324E6-D185-41AF-9C31-6DE4E2113CBF}"/>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custDataLst>
      <p:tags r:id="rId1"/>
    </p:custDataLst>
    <p:extLst>
      <p:ext uri="{BB962C8B-B14F-4D97-AF65-F5344CB8AC3E}">
        <p14:creationId xmlns:p14="http://schemas.microsoft.com/office/powerpoint/2010/main" val="1366626086"/>
      </p:ext>
    </p:extLst>
  </p:cSld>
  <p:clrMapOvr>
    <a:masterClrMapping/>
  </p:clrMapOvr>
  <mc:AlternateContent xmlns:mc="http://schemas.openxmlformats.org/markup-compatibility/2006" xmlns:p14="http://schemas.microsoft.com/office/powerpoint/2010/main">
    <mc:Choice Requires="p14">
      <p:transition spd="slow" p14:dur="2000" advTm="58555"/>
    </mc:Choice>
    <mc:Fallback xmlns="">
      <p:transition spd="slow" advTm="5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nodeType="afterEffect">
                                  <p:stCondLst>
                                    <p:cond delay="5000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1"/>
            </p:custDataLst>
          </p:nvPr>
        </p:nvSpPr>
        <p:spPr>
          <a:xfrm>
            <a:off x="469310" y="1754368"/>
            <a:ext cx="4444800" cy="3349263"/>
          </a:xfrm>
        </p:spPr>
        <p:txBody>
          <a:bodyPr>
            <a:normAutofit/>
          </a:bodyPr>
          <a:lstStyle/>
          <a:p>
            <a:pPr marL="0" indent="0">
              <a:buNone/>
            </a:pPr>
            <a:endParaRPr lang="en-US" noProof="1"/>
          </a:p>
          <a:p>
            <a:pPr lvl="1"/>
            <a:r>
              <a:rPr lang="en-US" sz="3600" dirty="0"/>
              <a:t>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custDataLst>
              <p:tags r:id="rId2"/>
            </p:custDataLst>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21</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3"/>
            </p:custDataLst>
          </p:nvPr>
        </p:nvPicPr>
        <p:blipFill>
          <a:blip r:embed="rId12" cstate="print">
            <a:extLst>
              <a:ext uri="{28A0092B-C50C-407E-A947-70E740481C1C}">
                <a14:useLocalDpi xmlns:a14="http://schemas.microsoft.com/office/drawing/2010/main" val="0"/>
              </a:ext>
            </a:extLst>
          </a:blip>
          <a:srcRect/>
          <a:stretch/>
        </p:blipFill>
        <p:spPr>
          <a:xfrm>
            <a:off x="2174336" y="3139005"/>
            <a:ext cx="3475177" cy="2001846"/>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4"/>
            </p:custDataLst>
          </p:nvPr>
        </p:nvSpPr>
        <p:spPr bwMode="gray"/>
        <p:txBody>
          <a:bodyPr/>
          <a:lstStyle/>
          <a:p>
            <a:r>
              <a:rPr lang="en-US" dirty="0"/>
              <a:t>Le quiz</a:t>
            </a:r>
          </a:p>
        </p:txBody>
      </p:sp>
      <p:pic>
        <p:nvPicPr>
          <p:cNvPr id="2" name="Audio 1">
            <a:hlinkClick r:id="" action="ppaction://media"/>
            <a:extLst>
              <a:ext uri="{FF2B5EF4-FFF2-40B4-BE49-F238E27FC236}">
                <a16:creationId xmlns:a16="http://schemas.microsoft.com/office/drawing/2014/main" id="{C1678B9F-DA23-4FF2-8479-B26FA21A49A5}"/>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300B84E9-95BF-4AE1-981C-571E5E613D2D}"/>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97BCB2F6-0BAC-4004-84BB-5C9BA535C634}"/>
              </a:ext>
            </a:extLst>
          </p:cNvPr>
          <p:cNvSpPr/>
          <p:nvPr>
            <p:custDataLst>
              <p:tags r:id="rId9"/>
            </p:custDataLst>
          </p:nvPr>
        </p:nvSpPr>
        <p:spPr>
          <a:xfrm>
            <a:off x="5572957"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651"/>
    </mc:Choice>
    <mc:Fallback xmlns="">
      <p:transition spd="slow" advTm="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22</a:t>
            </a:r>
          </a:p>
        </p:txBody>
      </p:sp>
      <p:sp>
        <p:nvSpPr>
          <p:cNvPr id="3" name="Rectangle 2"/>
          <p:cNvSpPr/>
          <p:nvPr>
            <p:custDataLst>
              <p:tags r:id="rId2"/>
            </p:custDataLst>
          </p:nvPr>
        </p:nvSpPr>
        <p:spPr>
          <a:xfrm>
            <a:off x="2992063" y="1771910"/>
            <a:ext cx="6782782" cy="4370427"/>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2000" spc="20" dirty="0">
                <a:solidFill>
                  <a:srgbClr val="000000"/>
                </a:solidFill>
                <a:ea typeface="Roboto" panose="02000000000000000000" pitchFamily="2" charset="0"/>
              </a:rPr>
              <a:t>Le directeur des finances gonfle le montant des demandes présentées dans le cadre d’une subvention gouvernementale et réclame le remboursement d’un montant de dépenses plus grand que celles engagées par la municipalité. S’agit-il de fraude?</a:t>
            </a:r>
          </a:p>
          <a:p>
            <a:pPr marL="91440">
              <a:lnSpc>
                <a:spcPct val="150000"/>
              </a:lnSpc>
              <a:spcBef>
                <a:spcPts val="600"/>
              </a:spcBef>
              <a:spcAft>
                <a:spcPts val="600"/>
              </a:spcAft>
            </a:pPr>
            <a:r>
              <a:rPr lang="fr-CA" sz="2800" b="1" spc="20" dirty="0">
                <a:solidFill>
                  <a:srgbClr val="000000"/>
                </a:solidFill>
                <a:ea typeface="Roboto" panose="02000000000000000000" pitchFamily="2" charset="0"/>
              </a:rPr>
              <a:t>Oui ou non</a:t>
            </a:r>
            <a:endParaRPr lang="fr-CA" sz="2800" b="1" spc="20" dirty="0">
              <a:ea typeface="Roboto" panose="02000000000000000000" pitchFamily="2" charset="0"/>
            </a:endParaRPr>
          </a:p>
          <a:p>
            <a:endParaRPr lang="fr-CA" dirty="0">
              <a:solidFill>
                <a:srgbClr val="000000"/>
              </a:solidFill>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19C2E5F5-BDCF-43BE-AEB3-F00D4B537B93}"/>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D012DBF-9189-43FB-8C73-5987361A5F94}"/>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04236987-7A0F-4B06-95F5-3D81C3893E7D}"/>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12385"/>
    </mc:Choice>
    <mc:Fallback xmlns="">
      <p:transition spd="slow" advTm="1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23</a:t>
            </a:r>
          </a:p>
        </p:txBody>
      </p:sp>
      <p:sp>
        <p:nvSpPr>
          <p:cNvPr id="3" name="Rectangle 2"/>
          <p:cNvSpPr/>
          <p:nvPr>
            <p:custDataLst>
              <p:tags r:id="rId3"/>
            </p:custDataLst>
          </p:nvPr>
        </p:nvSpPr>
        <p:spPr>
          <a:xfrm>
            <a:off x="1763627" y="894456"/>
            <a:ext cx="5765339" cy="3486275"/>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spc="20" dirty="0">
                <a:solidFill>
                  <a:srgbClr val="000000"/>
                </a:solidFill>
                <a:latin typeface="Roboto" panose="02000000000000000000" pitchFamily="2" charset="0"/>
                <a:ea typeface="Roboto" panose="02000000000000000000" pitchFamily="2" charset="0"/>
              </a:rPr>
              <a:t>Oui</a:t>
            </a:r>
          </a:p>
          <a:p>
            <a:pPr marL="91440">
              <a:lnSpc>
                <a:spcPct val="150000"/>
              </a:lnSpc>
              <a:spcBef>
                <a:spcPts val="600"/>
              </a:spcBef>
              <a:spcAft>
                <a:spcPts val="600"/>
              </a:spcAft>
            </a:pPr>
            <a:r>
              <a:rPr lang="fr-CA" sz="2400" spc="20" dirty="0">
                <a:solidFill>
                  <a:srgbClr val="000000"/>
                </a:solidFill>
                <a:latin typeface="Lato"/>
              </a:rPr>
              <a:t>En falsifiant les demandes de remboursement, le directeur des finances commet une fraude envers le gouvernement.</a:t>
            </a:r>
            <a:endParaRPr lang="fr-CA" dirty="0">
              <a:solidFill>
                <a:srgbClr val="000000"/>
              </a:solidFill>
              <a:latin typeface="Roboto" panose="02000000000000000000" pitchFamily="2" charset="0"/>
            </a:endParaRPr>
          </a:p>
        </p:txBody>
      </p:sp>
      <p:pic>
        <p:nvPicPr>
          <p:cNvPr id="11" name="Audio 10">
            <a:hlinkClick r:id="" action="ppaction://media"/>
            <a:extLst>
              <a:ext uri="{FF2B5EF4-FFF2-40B4-BE49-F238E27FC236}">
                <a16:creationId xmlns:a16="http://schemas.microsoft.com/office/drawing/2014/main" id="{108070F9-6F2D-4106-84A1-DA28CF2A8B05}"/>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E90587A-1775-4710-B50B-A0F93D6B0864}"/>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432C0C10-98EB-4971-9E36-594E66DA5822}"/>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7533"/>
    </mc:Choice>
    <mc:Fallback xmlns="">
      <p:transition spd="slow" advTm="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24</a:t>
            </a:r>
          </a:p>
        </p:txBody>
      </p:sp>
      <p:sp>
        <p:nvSpPr>
          <p:cNvPr id="3" name="Rectangle 2"/>
          <p:cNvSpPr/>
          <p:nvPr>
            <p:custDataLst>
              <p:tags r:id="rId2"/>
            </p:custDataLst>
          </p:nvPr>
        </p:nvSpPr>
        <p:spPr>
          <a:xfrm>
            <a:off x="2992063" y="1771910"/>
            <a:ext cx="6782782" cy="3908762"/>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2000" spc="20" dirty="0">
                <a:solidFill>
                  <a:srgbClr val="000000"/>
                </a:solidFill>
                <a:ea typeface="Roboto" panose="02000000000000000000" pitchFamily="2" charset="0"/>
              </a:rPr>
              <a:t>Jeanne est responsable des achats et de la réception des commandes pour la municipalité. Dans sa dernière commande, elle a ajouté des articles qu’elle a apportés à la maison. S’agit-il de fraude?</a:t>
            </a:r>
          </a:p>
          <a:p>
            <a:pPr marL="91440">
              <a:lnSpc>
                <a:spcPct val="150000"/>
              </a:lnSpc>
              <a:spcBef>
                <a:spcPts val="600"/>
              </a:spcBef>
              <a:spcAft>
                <a:spcPts val="600"/>
              </a:spcAft>
            </a:pPr>
            <a:r>
              <a:rPr lang="fr-CA" sz="2800" b="1" spc="20" dirty="0">
                <a:solidFill>
                  <a:srgbClr val="000000"/>
                </a:solidFill>
                <a:ea typeface="Roboto" panose="02000000000000000000" pitchFamily="2" charset="0"/>
              </a:rPr>
              <a:t>Oui ou non</a:t>
            </a:r>
            <a:endParaRPr lang="fr-CA" sz="2800" b="1" spc="20" dirty="0">
              <a:ea typeface="Roboto" panose="02000000000000000000" pitchFamily="2" charset="0"/>
            </a:endParaRPr>
          </a:p>
          <a:p>
            <a:endParaRPr lang="fr-CA" dirty="0">
              <a:solidFill>
                <a:srgbClr val="000000"/>
              </a:solidFill>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7B1C272D-6EFC-4201-963F-88E861065899}"/>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2AC9CB7-0AD9-4ACB-B0E2-38ABDB5A86F3}"/>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016E6389-848E-4F48-9E28-5388EB2724AE}"/>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629859179"/>
      </p:ext>
    </p:extLst>
  </p:cSld>
  <p:clrMapOvr>
    <a:masterClrMapping/>
  </p:clrMapOvr>
  <mc:AlternateContent xmlns:mc="http://schemas.openxmlformats.org/markup-compatibility/2006" xmlns:p14="http://schemas.microsoft.com/office/powerpoint/2010/main">
    <mc:Choice Requires="p14">
      <p:transition spd="slow" p14:dur="2000" advTm="12788"/>
    </mc:Choice>
    <mc:Fallback xmlns="">
      <p:transition spd="slow" advTm="12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25</a:t>
            </a:r>
          </a:p>
        </p:txBody>
      </p:sp>
      <p:sp>
        <p:nvSpPr>
          <p:cNvPr id="3" name="Rectangle 2"/>
          <p:cNvSpPr/>
          <p:nvPr>
            <p:custDataLst>
              <p:tags r:id="rId3"/>
            </p:custDataLst>
          </p:nvPr>
        </p:nvSpPr>
        <p:spPr>
          <a:xfrm>
            <a:off x="1763627" y="894456"/>
            <a:ext cx="5765339" cy="3000821"/>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b="1" spc="20" dirty="0">
                <a:solidFill>
                  <a:srgbClr val="000000"/>
                </a:solidFill>
                <a:ea typeface="Roboto" panose="02000000000000000000" pitchFamily="2" charset="0"/>
              </a:rPr>
              <a:t>Oui</a:t>
            </a:r>
          </a:p>
          <a:p>
            <a:pPr marL="91440">
              <a:lnSpc>
                <a:spcPct val="150000"/>
              </a:lnSpc>
              <a:spcBef>
                <a:spcPts val="600"/>
              </a:spcBef>
              <a:spcAft>
                <a:spcPts val="600"/>
              </a:spcAft>
            </a:pPr>
            <a:r>
              <a:rPr lang="fr-CA" sz="2400" spc="20" dirty="0">
                <a:solidFill>
                  <a:srgbClr val="000000"/>
                </a:solidFill>
              </a:rPr>
              <a:t>Jeanne commet une fraude au travail. Elle vole des biens (actifs) à son employeur. </a:t>
            </a:r>
            <a:endParaRPr lang="fr-CA" dirty="0">
              <a:solidFill>
                <a:srgbClr val="000000"/>
              </a:solidFill>
            </a:endParaRPr>
          </a:p>
        </p:txBody>
      </p:sp>
      <p:pic>
        <p:nvPicPr>
          <p:cNvPr id="7" name="Audio 6">
            <a:hlinkClick r:id="" action="ppaction://media"/>
            <a:extLst>
              <a:ext uri="{FF2B5EF4-FFF2-40B4-BE49-F238E27FC236}">
                <a16:creationId xmlns:a16="http://schemas.microsoft.com/office/drawing/2014/main" id="{3BE75B58-2219-4130-BBD0-E11F957BB9E5}"/>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92C7FF5-AE30-44FC-BA1E-6BE606DAF6B5}"/>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F7807B42-7881-480F-B50F-99B45E98A056}"/>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122706608"/>
      </p:ext>
    </p:extLst>
  </p:cSld>
  <p:clrMapOvr>
    <a:masterClrMapping/>
  </p:clrMapOvr>
  <mc:AlternateContent xmlns:mc="http://schemas.openxmlformats.org/markup-compatibility/2006" xmlns:p14="http://schemas.microsoft.com/office/powerpoint/2010/main">
    <mc:Choice Requires="p14">
      <p:transition spd="slow" p14:dur="2000" advTm="7657"/>
    </mc:Choice>
    <mc:Fallback xmlns="">
      <p:transition spd="slow" advTm="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26</a:t>
            </a:r>
          </a:p>
        </p:txBody>
      </p:sp>
      <p:sp>
        <p:nvSpPr>
          <p:cNvPr id="3" name="Rectangle 2"/>
          <p:cNvSpPr/>
          <p:nvPr>
            <p:custDataLst>
              <p:tags r:id="rId2"/>
            </p:custDataLst>
          </p:nvPr>
        </p:nvSpPr>
        <p:spPr>
          <a:xfrm>
            <a:off x="2992063" y="1771910"/>
            <a:ext cx="6782782" cy="3447098"/>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2000" spc="20" dirty="0">
                <a:solidFill>
                  <a:srgbClr val="000000"/>
                </a:solidFill>
                <a:ea typeface="Roboto" panose="02000000000000000000" pitchFamily="2" charset="0"/>
              </a:rPr>
              <a:t>Henri, responsable des finances, inscrit un montant de revenus plus élevé dans les états financiers en raison d’une écriture d’ajustement incorrecte. S’agit-il de fraude?</a:t>
            </a:r>
          </a:p>
          <a:p>
            <a:pPr marL="91440">
              <a:lnSpc>
                <a:spcPct val="150000"/>
              </a:lnSpc>
              <a:spcBef>
                <a:spcPts val="600"/>
              </a:spcBef>
              <a:spcAft>
                <a:spcPts val="600"/>
              </a:spcAft>
            </a:pPr>
            <a:r>
              <a:rPr lang="fr-CA" sz="2800" b="1" spc="20" dirty="0">
                <a:solidFill>
                  <a:srgbClr val="000000"/>
                </a:solidFill>
                <a:ea typeface="Roboto" panose="02000000000000000000" pitchFamily="2" charset="0"/>
              </a:rPr>
              <a:t>Oui ou non</a:t>
            </a:r>
            <a:endParaRPr lang="fr-CA" sz="2800" b="1" spc="20" dirty="0">
              <a:ea typeface="Roboto" panose="02000000000000000000" pitchFamily="2" charset="0"/>
            </a:endParaRPr>
          </a:p>
          <a:p>
            <a:endParaRPr lang="fr-CA" dirty="0">
              <a:solidFill>
                <a:srgbClr val="000000"/>
              </a:solidFill>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6" name="Audio 5">
            <a:hlinkClick r:id="" action="ppaction://media"/>
            <a:extLst>
              <a:ext uri="{FF2B5EF4-FFF2-40B4-BE49-F238E27FC236}">
                <a16:creationId xmlns:a16="http://schemas.microsoft.com/office/drawing/2014/main" id="{3ADF6E8E-45CB-4D0E-850D-43D3FB64F3B5}"/>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27F71A41-4B91-48BE-94C5-E9C92BA34786}"/>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083A4CB9-6C5B-4AC2-A507-BB0D9C6F1FCF}"/>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346737364"/>
      </p:ext>
    </p:extLst>
  </p:cSld>
  <p:clrMapOvr>
    <a:masterClrMapping/>
  </p:clrMapOvr>
  <mc:AlternateContent xmlns:mc="http://schemas.openxmlformats.org/markup-compatibility/2006" xmlns:p14="http://schemas.microsoft.com/office/powerpoint/2010/main">
    <mc:Choice Requires="p14">
      <p:transition spd="slow" p14:dur="2000" advTm="13478"/>
    </mc:Choice>
    <mc:Fallback xmlns="">
      <p:transition spd="slow" advTm="13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27</a:t>
            </a:r>
          </a:p>
        </p:txBody>
      </p:sp>
      <p:sp>
        <p:nvSpPr>
          <p:cNvPr id="3" name="Rectangle 2"/>
          <p:cNvSpPr/>
          <p:nvPr>
            <p:custDataLst>
              <p:tags r:id="rId3"/>
            </p:custDataLst>
          </p:nvPr>
        </p:nvSpPr>
        <p:spPr>
          <a:xfrm>
            <a:off x="1776706" y="870252"/>
            <a:ext cx="5765339" cy="4478149"/>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2400" b="1" spc="20" dirty="0">
                <a:solidFill>
                  <a:srgbClr val="000000"/>
                </a:solidFill>
                <a:latin typeface="+mj-lt"/>
                <a:ea typeface="Roboto" panose="02000000000000000000" pitchFamily="2" charset="0"/>
              </a:rPr>
              <a:t>Non</a:t>
            </a:r>
          </a:p>
          <a:p>
            <a:pPr marL="91440">
              <a:lnSpc>
                <a:spcPct val="150000"/>
              </a:lnSpc>
              <a:spcBef>
                <a:spcPts val="600"/>
              </a:spcBef>
              <a:spcAft>
                <a:spcPts val="600"/>
              </a:spcAft>
            </a:pPr>
            <a:r>
              <a:rPr lang="fr-CA" spc="20" dirty="0">
                <a:solidFill>
                  <a:srgbClr val="000000"/>
                </a:solidFill>
                <a:latin typeface="+mj-lt"/>
              </a:rPr>
              <a:t>Il s’agit d’une erreur. Pour que le geste soit considéré comme une fraude dans les états financiers, il faut que la fausse représentation de la situation financière d’une organisation soit intentionnelle, causant du coup une déclaration erronée ou une omission d’information importante dans les états financiers</a:t>
            </a:r>
            <a:r>
              <a:rPr lang="fr-CA" dirty="0">
                <a:latin typeface="+mj-lt"/>
              </a:rPr>
              <a:t>.</a:t>
            </a:r>
            <a:endParaRPr lang="fr-CA" dirty="0">
              <a:solidFill>
                <a:srgbClr val="000000"/>
              </a:solidFill>
              <a:latin typeface="Roboto" panose="02000000000000000000" pitchFamily="2" charset="0"/>
            </a:endParaRPr>
          </a:p>
        </p:txBody>
      </p:sp>
      <p:pic>
        <p:nvPicPr>
          <p:cNvPr id="8" name="Audio 7">
            <a:hlinkClick r:id="" action="ppaction://media"/>
            <a:extLst>
              <a:ext uri="{FF2B5EF4-FFF2-40B4-BE49-F238E27FC236}">
                <a16:creationId xmlns:a16="http://schemas.microsoft.com/office/drawing/2014/main" id="{58D19F9F-1697-4499-8910-AC50809EAC9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425B1FE-2A82-436C-AFFC-BBFCF889A918}"/>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68A75540-F9CA-4B72-BA81-9F9EEAA270F9}"/>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622873602"/>
      </p:ext>
    </p:extLst>
  </p:cSld>
  <p:clrMapOvr>
    <a:masterClrMapping/>
  </p:clrMapOvr>
  <mc:AlternateContent xmlns:mc="http://schemas.openxmlformats.org/markup-compatibility/2006" xmlns:p14="http://schemas.microsoft.com/office/powerpoint/2010/main">
    <mc:Choice Requires="p14">
      <p:transition spd="slow" p14:dur="2000" advTm="22994"/>
    </mc:Choice>
    <mc:Fallback xmlns="">
      <p:transition spd="slow" advTm="22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28</a:t>
            </a:r>
          </a:p>
        </p:txBody>
      </p:sp>
      <p:sp>
        <p:nvSpPr>
          <p:cNvPr id="3" name="Rectangle 2"/>
          <p:cNvSpPr/>
          <p:nvPr>
            <p:custDataLst>
              <p:tags r:id="rId2"/>
            </p:custDataLst>
          </p:nvPr>
        </p:nvSpPr>
        <p:spPr>
          <a:xfrm>
            <a:off x="2992063" y="1771910"/>
            <a:ext cx="6782782" cy="2523768"/>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2000" spc="20" dirty="0">
                <a:solidFill>
                  <a:srgbClr val="000000"/>
                </a:solidFill>
                <a:ea typeface="Roboto" panose="02000000000000000000" pitchFamily="2" charset="0"/>
              </a:rPr>
              <a:t>L’audit des états financiers annuels d’une municipalité permettra de détecter une fraude.</a:t>
            </a:r>
          </a:p>
          <a:p>
            <a:pPr marL="91440">
              <a:lnSpc>
                <a:spcPct val="150000"/>
              </a:lnSpc>
              <a:spcBef>
                <a:spcPts val="600"/>
              </a:spcBef>
              <a:spcAft>
                <a:spcPts val="600"/>
              </a:spcAft>
            </a:pPr>
            <a:r>
              <a:rPr lang="fr-CA" sz="2800" b="1" spc="20" dirty="0">
                <a:solidFill>
                  <a:srgbClr val="000000"/>
                </a:solidFill>
                <a:ea typeface="Roboto" panose="02000000000000000000" pitchFamily="2" charset="0"/>
              </a:rPr>
              <a:t>Vrai ou faux</a:t>
            </a:r>
            <a:endParaRPr lang="fr-CA" sz="2800" b="1" spc="20" dirty="0">
              <a:ea typeface="Roboto" panose="02000000000000000000" pitchFamily="2" charset="0"/>
            </a:endParaRPr>
          </a:p>
          <a:p>
            <a:endParaRPr lang="fr-CA" dirty="0">
              <a:solidFill>
                <a:srgbClr val="000000"/>
              </a:solidFill>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5" name="Audio 4">
            <a:hlinkClick r:id="" action="ppaction://media"/>
            <a:extLst>
              <a:ext uri="{FF2B5EF4-FFF2-40B4-BE49-F238E27FC236}">
                <a16:creationId xmlns:a16="http://schemas.microsoft.com/office/drawing/2014/main" id="{03B2350E-A257-4ED0-9463-10BE1D347D3B}"/>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0659D0B-4BA1-468E-8BBA-6EF112278DD2}"/>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9EDD0B2B-7323-4DFA-A863-63DE61BF5C98}"/>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3624793867"/>
      </p:ext>
    </p:extLst>
  </p:cSld>
  <p:clrMapOvr>
    <a:masterClrMapping/>
  </p:clrMapOvr>
  <mc:AlternateContent xmlns:mc="http://schemas.openxmlformats.org/markup-compatibility/2006" xmlns:p14="http://schemas.microsoft.com/office/powerpoint/2010/main">
    <mc:Choice Requires="p14">
      <p:transition spd="slow" p14:dur="2000" advTm="8297"/>
    </mc:Choice>
    <mc:Fallback xmlns="">
      <p:transition spd="slow" advTm="8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p:txBody>
          <a:bodyPr/>
          <a:lstStyle/>
          <a:p>
            <a:r>
              <a:rPr lang="fr-CA" dirty="0"/>
              <a:t>Fraude</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635241" y="3708115"/>
            <a:ext cx="4087450" cy="1415429"/>
          </a:xfrm>
        </p:spPr>
        <p:txBody>
          <a:bodyPr>
            <a:normAutofit/>
          </a:bodyPr>
          <a:lstStyle/>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469308" y="1750047"/>
            <a:ext cx="4834211" cy="4035611"/>
          </a:xfrm>
        </p:spPr>
        <p:txBody>
          <a:bodyPr>
            <a:normAutofit/>
          </a:bodyPr>
          <a:lstStyle/>
          <a:p>
            <a:pPr marL="262890" lvl="1" indent="0">
              <a:lnSpc>
                <a:spcPct val="150000"/>
              </a:lnSpc>
              <a:spcBef>
                <a:spcPts val="600"/>
              </a:spcBef>
              <a:spcAft>
                <a:spcPts val="600"/>
              </a:spcAft>
              <a:buNone/>
            </a:pPr>
            <a:endParaRPr lang="fr-CA"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fr-CA" sz="1700" dirty="0">
                <a:ea typeface="Roboto" panose="02000000000000000000" pitchFamily="2" charset="0"/>
              </a:rPr>
              <a:t>Qu’est-ce que la fraude? </a:t>
            </a:r>
          </a:p>
          <a:p>
            <a:pPr marL="1371600" lvl="2" indent="-457200">
              <a:spcBef>
                <a:spcPts val="600"/>
              </a:spcBef>
              <a:spcAft>
                <a:spcPts val="600"/>
              </a:spcAft>
              <a:buFont typeface="Arial Black" panose="020B0A04020102020204" pitchFamily="34" charset="0"/>
              <a:buChar char="›"/>
            </a:pPr>
            <a:r>
              <a:rPr lang="fr-CA" sz="1700" dirty="0"/>
              <a:t>Quelles en sont les répercussions?</a:t>
            </a:r>
          </a:p>
          <a:p>
            <a:pPr marL="1371600" lvl="2" indent="-457200">
              <a:spcBef>
                <a:spcPts val="600"/>
              </a:spcBef>
              <a:spcAft>
                <a:spcPts val="600"/>
              </a:spcAft>
              <a:buFont typeface="Arial Black" panose="020B0A04020102020204" pitchFamily="34" charset="0"/>
              <a:buChar char="›"/>
            </a:pPr>
            <a:r>
              <a:rPr lang="fr-CA" sz="1700" dirty="0"/>
              <a:t>Quelle est la principale stratégie de prévention de la fraude?</a:t>
            </a:r>
          </a:p>
          <a:p>
            <a:pPr marL="1371600" lvl="2" indent="-457200">
              <a:spcBef>
                <a:spcPts val="600"/>
              </a:spcBef>
              <a:spcAft>
                <a:spcPts val="600"/>
              </a:spcAft>
              <a:buFont typeface="Arial Black" panose="020B0A04020102020204" pitchFamily="34" charset="0"/>
              <a:buChar char="›"/>
            </a:pPr>
            <a:r>
              <a:rPr lang="fr-CA" sz="1700" dirty="0"/>
              <a:t>Quel est le rôle du comité?</a:t>
            </a:r>
          </a:p>
          <a:p>
            <a:pPr marL="914400" lvl="2" indent="0">
              <a:spcBef>
                <a:spcPts val="600"/>
              </a:spcBef>
              <a:spcAft>
                <a:spcPts val="600"/>
              </a:spcAft>
              <a:buNone/>
            </a:pPr>
            <a:endParaRPr lang="fr-CA" sz="3800" dirty="0">
              <a:latin typeface="Calibri" panose="020F0502020204030204" pitchFamily="34" charset="0"/>
            </a:endParaRPr>
          </a:p>
          <a:p>
            <a:endParaRPr lang="fr-CA" dirty="0"/>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2</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5"/>
            </p:custDataLst>
          </p:nvPr>
        </p:nvPicPr>
        <p:blipFill rotWithShape="1">
          <a:blip r:embed="rId13"/>
          <a:srcRect/>
          <a:stretch>
            <a:fillRect/>
          </a:stretch>
        </p:blipFill>
        <p:spPr>
          <a:xfrm>
            <a:off x="4846936" y="1330897"/>
            <a:ext cx="3323285" cy="2244417"/>
          </a:xfrm>
          <a:ln>
            <a:solidFill>
              <a:schemeClr val="accent1"/>
            </a:solidFill>
          </a:ln>
        </p:spPr>
      </p:pic>
      <p:pic>
        <p:nvPicPr>
          <p:cNvPr id="2" name="Audio 1">
            <a:hlinkClick r:id="" action="ppaction://media"/>
            <a:extLst>
              <a:ext uri="{FF2B5EF4-FFF2-40B4-BE49-F238E27FC236}">
                <a16:creationId xmlns:a16="http://schemas.microsoft.com/office/drawing/2014/main" id="{3028E3DF-F788-41C3-AB1F-478912A62B10}"/>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7446790F-44E1-4045-8F15-C430D2E31A9B}"/>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55EF2293-64B4-4D19-9730-C40D04F3BC62}"/>
              </a:ext>
            </a:extLst>
          </p:cNvPr>
          <p:cNvSpPr/>
          <p:nvPr>
            <p:custDataLst>
              <p:tags r:id="rId10"/>
            </p:custDataLst>
          </p:nvPr>
        </p:nvSpPr>
        <p:spPr>
          <a:xfrm>
            <a:off x="5346060"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extLst>
      <p:ext uri="{BB962C8B-B14F-4D97-AF65-F5344CB8AC3E}">
        <p14:creationId xmlns:p14="http://schemas.microsoft.com/office/powerpoint/2010/main" val="1713960349"/>
      </p:ext>
    </p:extLst>
  </p:cSld>
  <p:clrMapOvr>
    <a:masterClrMapping/>
  </p:clrMapOvr>
  <mc:AlternateContent xmlns:mc="http://schemas.openxmlformats.org/markup-compatibility/2006" xmlns:p14="http://schemas.microsoft.com/office/powerpoint/2010/main">
    <mc:Choice Requires="p14">
      <p:transition spd="slow" p14:dur="2000" advTm="20061"/>
    </mc:Choice>
    <mc:Fallback xmlns="">
      <p:transition spd="slow" advTm="2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29</a:t>
            </a:r>
          </a:p>
        </p:txBody>
      </p:sp>
      <p:sp>
        <p:nvSpPr>
          <p:cNvPr id="3" name="Rectangle 2"/>
          <p:cNvSpPr/>
          <p:nvPr>
            <p:custDataLst>
              <p:tags r:id="rId3"/>
            </p:custDataLst>
          </p:nvPr>
        </p:nvSpPr>
        <p:spPr>
          <a:xfrm>
            <a:off x="1763627" y="894456"/>
            <a:ext cx="5765339" cy="2800767"/>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spc="20" dirty="0">
                <a:solidFill>
                  <a:srgbClr val="000000"/>
                </a:solidFill>
                <a:ea typeface="Roboto" panose="02000000000000000000" pitchFamily="2" charset="0"/>
              </a:rPr>
              <a:t>Faux</a:t>
            </a:r>
          </a:p>
          <a:p>
            <a:pPr marL="91440">
              <a:lnSpc>
                <a:spcPct val="150000"/>
              </a:lnSpc>
              <a:spcBef>
                <a:spcPts val="600"/>
              </a:spcBef>
              <a:spcAft>
                <a:spcPts val="600"/>
              </a:spcAft>
            </a:pPr>
            <a:r>
              <a:rPr lang="fr-CA" sz="2400" spc="20" dirty="0">
                <a:solidFill>
                  <a:srgbClr val="000000"/>
                </a:solidFill>
                <a:ea typeface="Roboto" panose="02000000000000000000" pitchFamily="2" charset="0"/>
              </a:rPr>
              <a:t>Seulement 6 % des fraudes sont détectées lors d’un audit externe.  </a:t>
            </a:r>
            <a:endParaRPr lang="fr-CA" sz="2400" spc="20" dirty="0">
              <a:ea typeface="Roboto" panose="02000000000000000000" pitchFamily="2" charset="0"/>
            </a:endParaRPr>
          </a:p>
          <a:p>
            <a:endParaRPr lang="fr-CA" dirty="0">
              <a:solidFill>
                <a:srgbClr val="000000"/>
              </a:solidFill>
              <a:latin typeface="Roboto" panose="02000000000000000000" pitchFamily="2" charset="0"/>
            </a:endParaRPr>
          </a:p>
        </p:txBody>
      </p:sp>
      <p:pic>
        <p:nvPicPr>
          <p:cNvPr id="8" name="Audio 7">
            <a:hlinkClick r:id="" action="ppaction://media"/>
            <a:extLst>
              <a:ext uri="{FF2B5EF4-FFF2-40B4-BE49-F238E27FC236}">
                <a16:creationId xmlns:a16="http://schemas.microsoft.com/office/drawing/2014/main" id="{1D7FBA29-5A40-4811-9BB1-EE4CCFCCBD83}"/>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F590C3E-D751-4ECF-B61E-EF481BE7258D}"/>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0A89EA8A-1BFD-4062-98AD-3C71E2095604}"/>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653478266"/>
      </p:ext>
    </p:extLst>
  </p:cSld>
  <p:clrMapOvr>
    <a:masterClrMapping/>
  </p:clrMapOvr>
  <mc:AlternateContent xmlns:mc="http://schemas.openxmlformats.org/markup-compatibility/2006" xmlns:p14="http://schemas.microsoft.com/office/powerpoint/2010/main">
    <mc:Choice Requires="p14">
      <p:transition spd="slow" p14:dur="2000" advTm="7504"/>
    </mc:Choice>
    <mc:Fallback xmlns="">
      <p:transition spd="slow" advTm="7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30</a:t>
            </a:r>
          </a:p>
        </p:txBody>
      </p:sp>
      <p:sp>
        <p:nvSpPr>
          <p:cNvPr id="3" name="Rectangle 2"/>
          <p:cNvSpPr/>
          <p:nvPr>
            <p:custDataLst>
              <p:tags r:id="rId2"/>
            </p:custDataLst>
          </p:nvPr>
        </p:nvSpPr>
        <p:spPr>
          <a:xfrm>
            <a:off x="3075189" y="782696"/>
            <a:ext cx="7797857" cy="4955203"/>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spcBef>
                <a:spcPts val="600"/>
              </a:spcBef>
              <a:spcAft>
                <a:spcPts val="600"/>
              </a:spcAft>
            </a:pPr>
            <a:r>
              <a:rPr lang="fr-CA" spc="20" dirty="0">
                <a:solidFill>
                  <a:srgbClr val="000000"/>
                </a:solidFill>
                <a:ea typeface="Roboto" panose="02000000000000000000" pitchFamily="2" charset="0"/>
              </a:rPr>
              <a:t>Les entités devraient disposer de plusieurs mesures de contrôle pour prévenir et détecter la fraude. Parmi les éléments suivants, lequel ou lesquels ne seraient pas considérés comme une mesure de contrôle?</a:t>
            </a:r>
            <a:endParaRPr lang="fr-CA" spc="20" dirty="0">
              <a:ea typeface="Roboto" panose="02000000000000000000" pitchFamily="2" charset="0"/>
            </a:endParaRPr>
          </a:p>
          <a:p>
            <a:pPr marL="342900" indent="-342900">
              <a:lnSpc>
                <a:spcPct val="150000"/>
              </a:lnSpc>
              <a:buAutoNum type="alphaLcParenR"/>
            </a:pPr>
            <a:r>
              <a:rPr lang="fr-CA" dirty="0">
                <a:solidFill>
                  <a:srgbClr val="000000"/>
                </a:solidFill>
              </a:rPr>
              <a:t>Code de conduite</a:t>
            </a:r>
          </a:p>
          <a:p>
            <a:pPr marL="342900" indent="-342900">
              <a:lnSpc>
                <a:spcPct val="150000"/>
              </a:lnSpc>
              <a:buFontTx/>
              <a:buAutoNum type="alphaLcParenR"/>
            </a:pPr>
            <a:r>
              <a:rPr lang="fr-CA" dirty="0">
                <a:solidFill>
                  <a:srgbClr val="000000"/>
                </a:solidFill>
              </a:rPr>
              <a:t>Ligne téléphonique d’aide</a:t>
            </a:r>
          </a:p>
          <a:p>
            <a:pPr marL="342900" indent="-342900">
              <a:lnSpc>
                <a:spcPct val="150000"/>
              </a:lnSpc>
              <a:buAutoNum type="alphaLcParenR"/>
            </a:pPr>
            <a:r>
              <a:rPr lang="fr-CA" dirty="0">
                <a:solidFill>
                  <a:srgbClr val="000000"/>
                </a:solidFill>
              </a:rPr>
              <a:t>Audit externe des contrôles internes</a:t>
            </a:r>
          </a:p>
          <a:p>
            <a:pPr marL="342900" indent="-342900">
              <a:lnSpc>
                <a:spcPct val="150000"/>
              </a:lnSpc>
              <a:buAutoNum type="alphaLcParenR"/>
            </a:pPr>
            <a:r>
              <a:rPr lang="fr-CA" dirty="0">
                <a:solidFill>
                  <a:srgbClr val="000000"/>
                </a:solidFill>
              </a:rPr>
              <a:t>Audits surprises</a:t>
            </a:r>
          </a:p>
          <a:p>
            <a:pPr marL="342900" indent="-342900">
              <a:lnSpc>
                <a:spcPct val="150000"/>
              </a:lnSpc>
              <a:buAutoNum type="alphaLcParenR"/>
            </a:pPr>
            <a:r>
              <a:rPr lang="fr-CA" dirty="0"/>
              <a:t>Politique antifraude</a:t>
            </a:r>
          </a:p>
          <a:p>
            <a:pPr marL="342900" indent="-342900">
              <a:lnSpc>
                <a:spcPct val="150000"/>
              </a:lnSpc>
              <a:buFontTx/>
              <a:buAutoNum type="alphaLcParenR"/>
            </a:pPr>
            <a:r>
              <a:rPr lang="fr-CA" dirty="0"/>
              <a:t>Programmes d’aide aux employés</a:t>
            </a:r>
          </a:p>
          <a:p>
            <a:pPr marL="342900" indent="-342900">
              <a:lnSpc>
                <a:spcPct val="150000"/>
              </a:lnSpc>
              <a:buFontTx/>
              <a:buAutoNum type="alphaLcParenR"/>
            </a:pPr>
            <a:r>
              <a:rPr lang="fr-CA" dirty="0"/>
              <a:t>Évaluations officielles du risque de fraude</a:t>
            </a:r>
          </a:p>
          <a:p>
            <a:pPr>
              <a:lnSpc>
                <a:spcPct val="150000"/>
              </a:lnSpc>
            </a:pPr>
            <a:endParaRPr lang="fr-CA" dirty="0">
              <a:solidFill>
                <a:srgbClr val="000000"/>
              </a:solidFill>
              <a:highlight>
                <a:srgbClr val="FFFF00"/>
              </a:highlight>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5" name="Audio 4">
            <a:hlinkClick r:id="" action="ppaction://media"/>
            <a:extLst>
              <a:ext uri="{FF2B5EF4-FFF2-40B4-BE49-F238E27FC236}">
                <a16:creationId xmlns:a16="http://schemas.microsoft.com/office/drawing/2014/main" id="{B3457048-0671-4C49-A264-0B04A600914A}"/>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6C75749-976D-4AC4-BA2B-409A4FFD1281}"/>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27C4140E-F860-4006-AB7A-BF5F6D2CAEBF}"/>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883525089"/>
      </p:ext>
    </p:extLst>
  </p:cSld>
  <p:clrMapOvr>
    <a:masterClrMapping/>
  </p:clrMapOvr>
  <mc:AlternateContent xmlns:mc="http://schemas.openxmlformats.org/markup-compatibility/2006" xmlns:p14="http://schemas.microsoft.com/office/powerpoint/2010/main">
    <mc:Choice Requires="p14">
      <p:transition spd="slow" p14:dur="2000" advTm="23935"/>
    </mc:Choice>
    <mc:Fallback xmlns="">
      <p:transition spd="slow" advTm="2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31</a:t>
            </a:r>
          </a:p>
        </p:txBody>
      </p:sp>
      <p:sp>
        <p:nvSpPr>
          <p:cNvPr id="3" name="Rectangle 2"/>
          <p:cNvSpPr/>
          <p:nvPr>
            <p:custDataLst>
              <p:tags r:id="rId3"/>
            </p:custDataLst>
          </p:nvPr>
        </p:nvSpPr>
        <p:spPr>
          <a:xfrm>
            <a:off x="1763627" y="894456"/>
            <a:ext cx="5765339" cy="4462760"/>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spc="20" dirty="0">
                <a:solidFill>
                  <a:srgbClr val="000000"/>
                </a:solidFill>
                <a:ea typeface="Roboto" panose="02000000000000000000" pitchFamily="2" charset="0"/>
              </a:rPr>
              <a:t>Tous le seraient</a:t>
            </a:r>
          </a:p>
          <a:p>
            <a:pPr marL="91440">
              <a:lnSpc>
                <a:spcPct val="150000"/>
              </a:lnSpc>
              <a:spcBef>
                <a:spcPts val="600"/>
              </a:spcBef>
              <a:spcAft>
                <a:spcPts val="600"/>
              </a:spcAft>
            </a:pPr>
            <a:r>
              <a:rPr lang="fr-CA" sz="2400" spc="20" dirty="0">
                <a:solidFill>
                  <a:srgbClr val="000000"/>
                </a:solidFill>
              </a:rPr>
              <a:t>Chaque élément peut avoir un niveau d’impact différent. Il est important que les organisations utilisent plusieurs contrôles pour prévenir et détecter la fraude.</a:t>
            </a:r>
            <a:endParaRPr lang="fr-CA" sz="2400" spc="20" dirty="0">
              <a:ea typeface="Roboto" panose="02000000000000000000" pitchFamily="2" charset="0"/>
            </a:endParaRPr>
          </a:p>
          <a:p>
            <a:endParaRPr lang="fr-CA" dirty="0">
              <a:solidFill>
                <a:srgbClr val="000000"/>
              </a:solidFill>
              <a:latin typeface="Roboto" panose="02000000000000000000" pitchFamily="2" charset="0"/>
            </a:endParaRPr>
          </a:p>
        </p:txBody>
      </p:sp>
      <p:pic>
        <p:nvPicPr>
          <p:cNvPr id="7" name="Audio 6">
            <a:hlinkClick r:id="" action="ppaction://media"/>
            <a:extLst>
              <a:ext uri="{FF2B5EF4-FFF2-40B4-BE49-F238E27FC236}">
                <a16:creationId xmlns:a16="http://schemas.microsoft.com/office/drawing/2014/main" id="{74944BC5-DA99-40DF-B6B1-A44EC7A40173}"/>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86C8FA5B-E9A6-4A33-B7D5-680836A72EAF}"/>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DC381868-9A15-49FE-A47B-650B968ADC7C}"/>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3941545673"/>
      </p:ext>
    </p:extLst>
  </p:cSld>
  <p:clrMapOvr>
    <a:masterClrMapping/>
  </p:clrMapOvr>
  <mc:AlternateContent xmlns:mc="http://schemas.openxmlformats.org/markup-compatibility/2006" xmlns:p14="http://schemas.microsoft.com/office/powerpoint/2010/main">
    <mc:Choice Requires="p14">
      <p:transition spd="slow" p14:dur="2000" advTm="15316"/>
    </mc:Choice>
    <mc:Fallback xmlns="">
      <p:transition spd="slow" advTm="1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12"/>
          <a:stretch>
            <a:fillRect/>
          </a:stretch>
        </p:blipFill>
        <p:spPr>
          <a:xfrm>
            <a:off x="864062" y="904997"/>
            <a:ext cx="3974696" cy="3974696"/>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32</a:t>
            </a:r>
          </a:p>
        </p:txBody>
      </p:sp>
      <p:sp>
        <p:nvSpPr>
          <p:cNvPr id="4" name="Rectangle 3"/>
          <p:cNvSpPr/>
          <p:nvPr>
            <p:custDataLst>
              <p:tags r:id="rId3"/>
            </p:custDataLst>
          </p:nvPr>
        </p:nvSpPr>
        <p:spPr>
          <a:xfrm>
            <a:off x="3492269" y="2943051"/>
            <a:ext cx="6012873" cy="769441"/>
          </a:xfrm>
          <a:prstGeom prst="rect">
            <a:avLst/>
          </a:prstGeom>
        </p:spPr>
        <p:txBody>
          <a:bodyPr wrap="square">
            <a:spAutoFit/>
          </a:bodyPr>
          <a:lstStyle/>
          <a:p>
            <a:r>
              <a:rPr lang="fr-CA" dirty="0">
                <a:solidFill>
                  <a:srgbClr val="000000"/>
                </a:solidFill>
              </a:rPr>
              <a:t>Vous pouvez maintenant passer au cinquième et dernier module.</a:t>
            </a:r>
            <a:endParaRPr lang="fr-CA" dirty="0">
              <a:solidFill>
                <a:srgbClr val="000000"/>
              </a:solidFill>
              <a:ea typeface="Roboto" panose="02000000000000000000" pitchFamily="2" charset="0"/>
            </a:endParaRPr>
          </a:p>
          <a:p>
            <a:endParaRPr lang="fr-CA" sz="800" dirty="0">
              <a:solidFill>
                <a:srgbClr val="000000"/>
              </a:solidFill>
              <a:latin typeface="Roboto" panose="02000000000000000000" pitchFamily="2" charset="0"/>
            </a:endParaRPr>
          </a:p>
        </p:txBody>
      </p:sp>
      <p:sp>
        <p:nvSpPr>
          <p:cNvPr id="5" name="Rectangle 4"/>
          <p:cNvSpPr/>
          <p:nvPr>
            <p:custDataLst>
              <p:tags r:id="rId4"/>
            </p:custDataLst>
          </p:nvPr>
        </p:nvSpPr>
        <p:spPr>
          <a:xfrm>
            <a:off x="3589251" y="1677803"/>
            <a:ext cx="6012873" cy="492443"/>
          </a:xfrm>
          <a:prstGeom prst="rect">
            <a:avLst/>
          </a:prstGeom>
        </p:spPr>
        <p:txBody>
          <a:bodyPr wrap="square">
            <a:spAutoFit/>
          </a:bodyPr>
          <a:lstStyle/>
          <a:p>
            <a:r>
              <a:rPr lang="fr-FR" sz="1800" noProof="1">
                <a:solidFill>
                  <a:srgbClr val="000000"/>
                </a:solidFill>
                <a:latin typeface="Century Gothic" panose="020B0502020202020204" pitchFamily="34" charset="0"/>
              </a:rPr>
              <a:t>Vous avez terminé avec succès le Module </a:t>
            </a:r>
            <a:r>
              <a:rPr lang="en-US" dirty="0">
                <a:solidFill>
                  <a:srgbClr val="000000"/>
                </a:solidFill>
              </a:rPr>
              <a:t>4.</a:t>
            </a:r>
            <a:endParaRPr lang="en-US" dirty="0">
              <a:solidFill>
                <a:srgbClr val="000000"/>
              </a:solidFill>
              <a:ea typeface="Roboto" panose="02000000000000000000" pitchFamily="2" charset="0"/>
            </a:endParaRPr>
          </a:p>
          <a:p>
            <a:endParaRPr lang="en-US" sz="800" dirty="0">
              <a:solidFill>
                <a:srgbClr val="000000"/>
              </a:solidFill>
              <a:latin typeface="Roboto" panose="02000000000000000000" pitchFamily="2" charset="0"/>
            </a:endParaRPr>
          </a:p>
        </p:txBody>
      </p:sp>
      <p:pic>
        <p:nvPicPr>
          <p:cNvPr id="7" name="Audio 6">
            <a:hlinkClick r:id="" action="ppaction://media"/>
            <a:extLst>
              <a:ext uri="{FF2B5EF4-FFF2-40B4-BE49-F238E27FC236}">
                <a16:creationId xmlns:a16="http://schemas.microsoft.com/office/drawing/2014/main" id="{3FF8C76D-D0BB-4DFE-8D56-E96DC32D2DD4}"/>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CBEE1B54-5772-48EC-9234-70E518BE0803}"/>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9328EE2C-EC66-4B04-B818-8D59BBBE85B7}"/>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8696"/>
    </mc:Choice>
    <mc:Fallback xmlns="">
      <p:transition spd="slow" advTm="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582040" y="1123201"/>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a:ln>
                  <a:noFill/>
                </a:ln>
                <a:solidFill>
                  <a:srgbClr val="171717"/>
                </a:solidFill>
                <a:effectLst/>
                <a:uLnTx/>
                <a:uFillTx/>
                <a:ea typeface="+mn-ea"/>
                <a:cs typeface="+mn-cs"/>
              </a:rPr>
              <a:t>Définition de la fraude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614213" y="2303500"/>
            <a:ext cx="8197016" cy="137158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400" b="0" i="0" u="none" strike="noStrike" kern="1200" cap="none" spc="0" normalizeH="0" baseline="0" dirty="0">
              <a:ln>
                <a:noFill/>
              </a:ln>
              <a:solidFill>
                <a:srgbClr val="000000"/>
              </a:solidFill>
              <a:effectLst/>
              <a:uLnTx/>
              <a:uFillTx/>
              <a:latin typeface="Lato" panose="020F0502020204030203"/>
              <a:ea typeface="+mn-ea"/>
              <a:cs typeface="+mn-cs"/>
            </a:endParaRP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fr-CA" sz="2400" b="0" i="0" u="none" strike="noStrike" kern="1200" cap="none" spc="0" normalizeH="0" baseline="0" dirty="0">
                <a:ln>
                  <a:noFill/>
                </a:ln>
                <a:solidFill>
                  <a:srgbClr val="000000"/>
                </a:solidFill>
                <a:effectLst/>
                <a:uLnTx/>
                <a:uFillTx/>
                <a:ea typeface="Roboto" panose="02000000000000000000" pitchFamily="2" charset="0"/>
                <a:cs typeface="+mn-cs"/>
              </a:rPr>
              <a:t>Acte ou geste fait dans l’intention de </a:t>
            </a:r>
            <a:r>
              <a:rPr lang="fr-CA" sz="2400" dirty="0">
                <a:solidFill>
                  <a:srgbClr val="000000"/>
                </a:solidFill>
                <a:ea typeface="Roboto" panose="02000000000000000000" pitchFamily="2" charset="0"/>
              </a:rPr>
              <a:t>tromper</a:t>
            </a:r>
            <a:r>
              <a:rPr kumimoji="0" lang="fr-CA" sz="2400" b="0" i="0" u="none" strike="noStrike" kern="1200" cap="none" spc="0" normalizeH="0" baseline="0" dirty="0">
                <a:ln>
                  <a:noFill/>
                </a:ln>
                <a:solidFill>
                  <a:srgbClr val="000000"/>
                </a:solidFill>
                <a:effectLst/>
                <a:uLnTx/>
                <a:uFillTx/>
                <a:ea typeface="Roboto" panose="02000000000000000000" pitchFamily="2" charset="0"/>
                <a:cs typeface="+mn-cs"/>
              </a:rPr>
              <a:t>; dissimulation intentionnelle; omission et déformation de la vérité.</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dirty="0">
              <a:ln>
                <a:noFill/>
              </a:ln>
              <a:solidFill>
                <a:srgbClr val="171717"/>
              </a:solidFill>
              <a:effectLst/>
              <a:uLnTx/>
              <a:uFillTx/>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dirty="0">
              <a:ln>
                <a:noFill/>
              </a:ln>
              <a:solidFill>
                <a:srgbClr val="171717"/>
              </a:solidFill>
              <a:effectLst/>
              <a:uLnTx/>
              <a:uFillTx/>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dirty="0">
              <a:ln>
                <a:noFill/>
              </a:ln>
              <a:solidFill>
                <a:srgbClr val="171717"/>
              </a:solidFill>
              <a:effectLst/>
              <a:uLnTx/>
              <a:uFillTx/>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3</a:t>
            </a: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5" name="Rectangle 4"/>
          <p:cNvSpPr/>
          <p:nvPr>
            <p:custDataLst>
              <p:tags r:id="rId5"/>
            </p:custDataLst>
          </p:nvPr>
        </p:nvSpPr>
        <p:spPr>
          <a:xfrm>
            <a:off x="3164088" y="3738699"/>
            <a:ext cx="6292107" cy="1569660"/>
          </a:xfrm>
          <a:prstGeom prst="rect">
            <a:avLst/>
          </a:prstGeom>
        </p:spPr>
        <p:txBody>
          <a:bodyPr wrap="none">
            <a:spAutoFit/>
          </a:bodyPr>
          <a:lstStyle/>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2400" b="0" i="0" u="none" strike="noStrike" kern="1200" cap="none" spc="0" normalizeH="0" baseline="0" dirty="0">
                <a:ln>
                  <a:noFill/>
                </a:ln>
                <a:solidFill>
                  <a:srgbClr val="000000"/>
                </a:solidFill>
                <a:effectLst/>
                <a:uLnTx/>
                <a:uFillTx/>
                <a:ea typeface="+mn-ea"/>
                <a:cs typeface="+mn-cs"/>
              </a:rPr>
              <a:t>Acte intentionnel</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2400" b="0" i="0" u="none" strike="noStrike" kern="1200" cap="none" spc="0" normalizeH="0" baseline="0" dirty="0">
                <a:ln>
                  <a:noFill/>
                </a:ln>
                <a:solidFill>
                  <a:srgbClr val="000000"/>
                </a:solidFill>
                <a:effectLst/>
                <a:uLnTx/>
                <a:uFillTx/>
                <a:ea typeface="+mn-ea"/>
                <a:cs typeface="+mn-cs"/>
              </a:rPr>
              <a:t>Violation de l’obligation fidu</a:t>
            </a:r>
            <a:r>
              <a:rPr lang="fr-CA" sz="2400" dirty="0">
                <a:solidFill>
                  <a:srgbClr val="000000"/>
                </a:solidFill>
              </a:rPr>
              <a:t>ciaire</a:t>
            </a:r>
            <a:endParaRPr kumimoji="0" lang="fr-CA" sz="2400" b="0" i="0" u="none" strike="noStrike" kern="1200" cap="none" spc="0" normalizeH="0" baseline="0" dirty="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2400" b="0" i="0" u="none" strike="noStrike" kern="1200" cap="none" spc="0" normalizeH="0" baseline="0" dirty="0">
                <a:ln>
                  <a:noFill/>
                </a:ln>
                <a:solidFill>
                  <a:srgbClr val="000000"/>
                </a:solidFill>
                <a:effectLst/>
                <a:uLnTx/>
                <a:uFillTx/>
                <a:ea typeface="+mn-ea"/>
                <a:cs typeface="+mn-cs"/>
              </a:rPr>
              <a:t>Vise un gain financier direct ou indirect</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2400" b="0" i="0" u="none" strike="noStrike" kern="1200" cap="none" spc="0" normalizeH="0" baseline="0" dirty="0">
                <a:ln>
                  <a:noFill/>
                </a:ln>
                <a:solidFill>
                  <a:srgbClr val="000000"/>
                </a:solidFill>
                <a:effectLst/>
                <a:uLnTx/>
                <a:uFillTx/>
                <a:ea typeface="+mn-ea"/>
                <a:cs typeface="+mn-cs"/>
              </a:rPr>
              <a:t>Coûts (biens, revenus</a:t>
            </a:r>
            <a:r>
              <a:rPr kumimoji="0" lang="fr-CA" sz="2400" b="0" i="0" u="none" strike="noStrike" kern="1200" cap="none" spc="0" normalizeH="0" dirty="0">
                <a:ln>
                  <a:noFill/>
                </a:ln>
                <a:solidFill>
                  <a:srgbClr val="000000"/>
                </a:solidFill>
                <a:effectLst/>
                <a:uLnTx/>
                <a:uFillTx/>
                <a:ea typeface="+mn-ea"/>
                <a:cs typeface="+mn-cs"/>
              </a:rPr>
              <a:t> ou réserves</a:t>
            </a:r>
            <a:r>
              <a:rPr kumimoji="0" lang="fr-CA" sz="2400" b="0" i="0" u="none" strike="noStrike" kern="1200" cap="none" spc="0" normalizeH="0" baseline="0" dirty="0">
                <a:ln>
                  <a:noFill/>
                </a:ln>
                <a:solidFill>
                  <a:srgbClr val="000000"/>
                </a:solidFill>
                <a:effectLst/>
                <a:uLnTx/>
                <a:uFillTx/>
                <a:ea typeface="+mn-ea"/>
                <a:cs typeface="+mn-cs"/>
              </a:rPr>
              <a:t>)</a:t>
            </a:r>
          </a:p>
        </p:txBody>
      </p:sp>
      <p:pic>
        <p:nvPicPr>
          <p:cNvPr id="9" name="Audio 8">
            <a:hlinkClick r:id="" action="ppaction://media"/>
            <a:extLst>
              <a:ext uri="{FF2B5EF4-FFF2-40B4-BE49-F238E27FC236}">
                <a16:creationId xmlns:a16="http://schemas.microsoft.com/office/drawing/2014/main" id="{D2A07212-4067-409F-B490-833A88B1B0A2}"/>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074B13C6-542B-4293-8DAD-025477854574}"/>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0FC31C4F-60C1-4092-B251-048D5B85FCFD}"/>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3522214576"/>
      </p:ext>
    </p:extLst>
  </p:cSld>
  <p:clrMapOvr>
    <a:masterClrMapping/>
  </p:clrMapOvr>
  <mc:AlternateContent xmlns:mc="http://schemas.openxmlformats.org/markup-compatibility/2006" xmlns:p14="http://schemas.microsoft.com/office/powerpoint/2010/main">
    <mc:Choice Requires="p14">
      <p:transition spd="slow" p14:dur="2000" advTm="24588"/>
    </mc:Choice>
    <mc:Fallback xmlns="">
      <p:transition spd="slow" advTm="2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 presetClass="entr" presetSubtype="0" fill="hold" nodeType="afterEffect">
                                  <p:stCondLst>
                                    <p:cond delay="1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501"/>
                            </p:stCondLst>
                            <p:childTnLst>
                              <p:par>
                                <p:cTn id="11" presetID="1" presetClass="entr" presetSubtype="0" fill="hold" grpId="0" nodeType="afterEffect">
                                  <p:stCondLst>
                                    <p:cond delay="925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1"/>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dirty="0">
                <a:solidFill>
                  <a:srgbClr val="FFFFFF"/>
                </a:solidFill>
                <a:latin typeface="Century Gothic" panose="020B0502020202020204"/>
              </a:rPr>
              <a:t>4</a:t>
            </a:r>
            <a:endParaRPr kumimoji="0" lang="fr-CA" sz="1800" b="0" i="0" u="none" strike="noStrike" kern="1200" cap="none" spc="0" normalizeH="0" baseline="0" dirty="0">
              <a:ln>
                <a:noFill/>
              </a:ln>
              <a:solidFill>
                <a:srgbClr val="FFFFFF"/>
              </a:solidFill>
              <a:effectLst/>
              <a:uLnTx/>
              <a:uFillTx/>
              <a:latin typeface="Century Gothic" panose="020B0502020202020204"/>
            </a:endParaRPr>
          </a:p>
        </p:txBody>
      </p:sp>
      <p:graphicFrame>
        <p:nvGraphicFramePr>
          <p:cNvPr id="5" name="Diagram 4"/>
          <p:cNvGraphicFramePr/>
          <p:nvPr>
            <p:custDataLst>
              <p:tags r:id="rId2"/>
            </p:custDataLst>
            <p:extLst>
              <p:ext uri="{D42A27DB-BD31-4B8C-83A1-F6EECF244321}">
                <p14:modId xmlns:p14="http://schemas.microsoft.com/office/powerpoint/2010/main" val="3138439423"/>
              </p:ext>
            </p:extLst>
          </p:nvPr>
        </p:nvGraphicFramePr>
        <p:xfrm>
          <a:off x="1470082" y="410747"/>
          <a:ext cx="9288534" cy="54186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Audio 1">
            <a:hlinkClick r:id="" action="ppaction://media"/>
            <a:extLst>
              <a:ext uri="{FF2B5EF4-FFF2-40B4-BE49-F238E27FC236}">
                <a16:creationId xmlns:a16="http://schemas.microsoft.com/office/drawing/2014/main" id="{42B7249B-F865-4B15-8716-D94BE1BFE70F}"/>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5"/>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2A19CFBE-E428-485F-8389-A5FFF5A3CD59}"/>
              </a:ext>
            </a:extLst>
          </p:cNvPr>
          <p:cNvSpPr/>
          <p:nvPr>
            <p:custDataLst>
              <p:tags r:id="rId6"/>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3B50592D-5B07-4FFF-BD14-7648D97EF649}"/>
              </a:ext>
            </a:extLst>
          </p:cNvPr>
          <p:cNvSpPr/>
          <p:nvPr>
            <p:custDataLst>
              <p:tags r:id="rId7"/>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extLst>
      <p:ext uri="{BB962C8B-B14F-4D97-AF65-F5344CB8AC3E}">
        <p14:creationId xmlns:p14="http://schemas.microsoft.com/office/powerpoint/2010/main" val="602618026"/>
      </p:ext>
    </p:extLst>
  </p:cSld>
  <p:clrMapOvr>
    <a:masterClrMapping/>
  </p:clrMapOvr>
  <mc:AlternateContent xmlns:mc="http://schemas.openxmlformats.org/markup-compatibility/2006" xmlns:p14="http://schemas.microsoft.com/office/powerpoint/2010/main">
    <mc:Choice Requires="p14">
      <p:transition spd="slow" p14:dur="2000" advTm="73956"/>
    </mc:Choice>
    <mc:Fallback xmlns="">
      <p:transition spd="slow" advTm="7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100328" y="1455465"/>
            <a:ext cx="7912780" cy="1457551"/>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dirty="0">
                <a:ln>
                  <a:noFill/>
                </a:ln>
                <a:solidFill>
                  <a:srgbClr val="171717"/>
                </a:solidFill>
                <a:effectLst/>
                <a:uLnTx/>
                <a:uFillTx/>
                <a:ea typeface="+mn-ea"/>
                <a:cs typeface="+mn-cs"/>
              </a:rPr>
              <a:t>Pourquoi les gens fraudent-ils?</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5</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id="{6831E20E-5D74-4652-AE59-28AA18519A24}"/>
              </a:ext>
            </a:extLst>
          </p:cNvPr>
          <p:cNvSpPr txBox="1"/>
          <p:nvPr>
            <p:custDataLst>
              <p:tags r:id="rId4"/>
            </p:custDataLst>
          </p:nvPr>
        </p:nvSpPr>
        <p:spPr>
          <a:xfrm>
            <a:off x="1937762" y="3106446"/>
            <a:ext cx="8237913" cy="2268826"/>
          </a:xfrm>
          <a:prstGeom prst="rect">
            <a:avLst/>
          </a:prstGeom>
          <a:solidFill>
            <a:schemeClr val="tx2"/>
          </a:solidFill>
        </p:spPr>
        <p:txBody>
          <a:bodyPr wrap="square" rtlCol="0">
            <a:spAutoFit/>
          </a:bodyPr>
          <a:lstStyle/>
          <a:p>
            <a:pPr marL="91440" marR="0" lvl="0" indent="0" algn="l" defTabSz="457200" rtl="0" eaLnBrk="1" fontAlgn="auto" latinLnBrk="0" hangingPunct="1">
              <a:lnSpc>
                <a:spcPct val="114000"/>
              </a:lnSpc>
              <a:spcBef>
                <a:spcPts val="0"/>
              </a:spcBef>
              <a:spcAft>
                <a:spcPts val="0"/>
              </a:spcAft>
              <a:buClrTx/>
              <a:buSzTx/>
              <a:buFontTx/>
              <a:buNone/>
              <a:tabLst/>
              <a:defRPr/>
            </a:pPr>
            <a:r>
              <a:rPr kumimoji="0" lang="fr-CA" sz="2400" b="1" i="0" u="none" strike="noStrike" kern="1200" cap="none" spc="0" normalizeH="0" baseline="0" dirty="0">
                <a:ln>
                  <a:noFill/>
                </a:ln>
                <a:solidFill>
                  <a:srgbClr val="FFFFFF"/>
                </a:solidFill>
                <a:effectLst/>
                <a:uLnTx/>
                <a:uFillTx/>
                <a:ea typeface="HGSGothicE" panose="020B0900000000000000" pitchFamily="34" charset="-128"/>
                <a:cs typeface="+mn-cs"/>
              </a:rPr>
              <a:t>Une fraude est susceptible</a:t>
            </a:r>
            <a:r>
              <a:rPr kumimoji="0" lang="fr-CA" sz="2400" b="1" i="0" u="none" strike="noStrike" kern="1200" cap="none" spc="0" normalizeH="0" dirty="0">
                <a:ln>
                  <a:noFill/>
                </a:ln>
                <a:solidFill>
                  <a:srgbClr val="FFFFFF"/>
                </a:solidFill>
                <a:effectLst/>
                <a:uLnTx/>
                <a:uFillTx/>
                <a:ea typeface="HGSGothicE" panose="020B0900000000000000" pitchFamily="34" charset="-128"/>
                <a:cs typeface="+mn-cs"/>
              </a:rPr>
              <a:t> d’être commise lorsqu’il y a une occasion, des pressions internes ou externes</a:t>
            </a:r>
            <a:r>
              <a:rPr kumimoji="0" lang="fr-CA" sz="2400" b="1" i="0" u="none" strike="noStrike" kern="1200" cap="none" spc="0" normalizeH="0" baseline="0" dirty="0">
                <a:ln>
                  <a:noFill/>
                </a:ln>
                <a:solidFill>
                  <a:srgbClr val="FFFFFF"/>
                </a:solidFill>
                <a:effectLst/>
                <a:uLnTx/>
                <a:uFillTx/>
                <a:ea typeface="HGSGothicE" panose="020B0900000000000000" pitchFamily="34" charset="-128"/>
                <a:cs typeface="+mn-cs"/>
              </a:rPr>
              <a:t> (motivation) et que la personne peut rationaliser</a:t>
            </a:r>
            <a:r>
              <a:rPr kumimoji="0" lang="fr-CA" sz="2400" b="1" i="0" u="none" strike="noStrike" kern="1200" cap="none" spc="0" normalizeH="0" dirty="0">
                <a:ln>
                  <a:noFill/>
                </a:ln>
                <a:solidFill>
                  <a:srgbClr val="FFFFFF"/>
                </a:solidFill>
                <a:effectLst/>
                <a:uLnTx/>
                <a:uFillTx/>
                <a:ea typeface="HGSGothicE" panose="020B0900000000000000" pitchFamily="34" charset="-128"/>
                <a:cs typeface="+mn-cs"/>
              </a:rPr>
              <a:t> ses agissements</a:t>
            </a:r>
            <a:r>
              <a:rPr kumimoji="0" lang="fr-CA" sz="2400" b="1" i="0" u="none" strike="noStrike" kern="1200" cap="none" spc="0" normalizeH="0" baseline="0" dirty="0">
                <a:ln>
                  <a:noFill/>
                </a:ln>
                <a:solidFill>
                  <a:srgbClr val="FFFFFF"/>
                </a:solidFill>
                <a:effectLst/>
                <a:uLnTx/>
                <a:uFillTx/>
                <a:ea typeface="HGSGothicE" panose="020B0900000000000000" pitchFamily="34"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dirty="0">
                <a:ln>
                  <a:noFill/>
                </a:ln>
                <a:solidFill>
                  <a:srgbClr val="FFFFFF"/>
                </a:solidFill>
                <a:effectLst/>
                <a:uLnTx/>
                <a:uFillTx/>
                <a:latin typeface="Lato" panose="020F0502020204030203"/>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dirty="0">
              <a:ln>
                <a:noFill/>
              </a:ln>
              <a:solidFill>
                <a:srgbClr val="FFFFFF"/>
              </a:solidFill>
              <a:effectLst/>
              <a:uLnTx/>
              <a:uFillTx/>
              <a:latin typeface="Lato" panose="020F0502020204030203"/>
              <a:cs typeface="+mn-cs"/>
            </a:endParaRPr>
          </a:p>
        </p:txBody>
      </p:sp>
      <p:pic>
        <p:nvPicPr>
          <p:cNvPr id="5" name="Audio 4">
            <a:hlinkClick r:id="" action="ppaction://media"/>
            <a:extLst>
              <a:ext uri="{FF2B5EF4-FFF2-40B4-BE49-F238E27FC236}">
                <a16:creationId xmlns:a16="http://schemas.microsoft.com/office/drawing/2014/main" id="{04B5622F-80D9-4B5E-B5CA-DF369A4FBCB4}"/>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50F4C490-EB18-4024-92CC-CF60495102CA}"/>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CEDFC291-2D34-40C2-B366-EDFD77D3DA6C}"/>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custDataLst>
      <p:tags r:id="rId1"/>
    </p:custDataLst>
    <p:extLst>
      <p:ext uri="{BB962C8B-B14F-4D97-AF65-F5344CB8AC3E}">
        <p14:creationId xmlns:p14="http://schemas.microsoft.com/office/powerpoint/2010/main" val="1104546341"/>
      </p:ext>
    </p:extLst>
  </p:cSld>
  <p:clrMapOvr>
    <a:masterClrMapping/>
  </p:clrMapOvr>
  <mc:AlternateContent xmlns:mc="http://schemas.openxmlformats.org/markup-compatibility/2006" xmlns:p14="http://schemas.microsoft.com/office/powerpoint/2010/main">
    <mc:Choice Requires="p14">
      <p:transition spd="slow" p14:dur="2000" advTm="13615"/>
    </mc:Choice>
    <mc:Fallback xmlns="">
      <p:transition spd="slow" advTm="13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425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3DCDD8E9-BA28-4DEF-8AF2-DD90A632AE24}"/>
              </a:ext>
            </a:extLst>
          </p:cNvPr>
          <p:cNvSpPr txBox="1">
            <a:spLocks/>
          </p:cNvSpPr>
          <p:nvPr>
            <p:custDataLst>
              <p:tags r:id="rId2"/>
            </p:custDataLst>
          </p:nvPr>
        </p:nvSpPr>
        <p:spPr>
          <a:xfrm>
            <a:off x="10771639" y="191552"/>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fr-CA" sz="2800" dirty="0">
                <a:solidFill>
                  <a:srgbClr val="FFFFFF"/>
                </a:solidFill>
                <a:latin typeface="Century Gothic" panose="020B0502020202020204"/>
              </a:rPr>
              <a:t>6</a:t>
            </a:r>
            <a:endParaRPr kumimoji="0" lang="fr-CA" sz="2800" b="0" i="0" u="none" strike="noStrike" kern="1200" cap="none" spc="0" normalizeH="0" baseline="0" dirty="0">
              <a:ln>
                <a:noFill/>
              </a:ln>
              <a:solidFill>
                <a:srgbClr val="FFFFFF"/>
              </a:solidFill>
              <a:effectLst/>
              <a:uLnTx/>
              <a:uFillTx/>
              <a:latin typeface="Century Gothic" panose="020B0502020202020204"/>
            </a:endParaRPr>
          </a:p>
        </p:txBody>
      </p:sp>
      <p:graphicFrame>
        <p:nvGraphicFramePr>
          <p:cNvPr id="6" name="Diagram 5"/>
          <p:cNvGraphicFramePr/>
          <p:nvPr>
            <p:custDataLst>
              <p:tags r:id="rId3"/>
            </p:custDataLst>
            <p:extLst>
              <p:ext uri="{D42A27DB-BD31-4B8C-83A1-F6EECF244321}">
                <p14:modId xmlns:p14="http://schemas.microsoft.com/office/powerpoint/2010/main" val="2389815802"/>
              </p:ext>
            </p:extLst>
          </p:nvPr>
        </p:nvGraphicFramePr>
        <p:xfrm>
          <a:off x="1399212" y="191552"/>
          <a:ext cx="8128000" cy="541866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7" name="TextBox 6"/>
          <p:cNvSpPr txBox="1"/>
          <p:nvPr>
            <p:custDataLst>
              <p:tags r:id="rId4"/>
            </p:custDataLst>
          </p:nvPr>
        </p:nvSpPr>
        <p:spPr>
          <a:xfrm>
            <a:off x="6171431" y="1753382"/>
            <a:ext cx="12682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dirty="0">
                <a:ln>
                  <a:noFill/>
                </a:ln>
                <a:solidFill>
                  <a:srgbClr val="000000"/>
                </a:solidFill>
                <a:effectLst/>
                <a:uLnTx/>
                <a:uFillTx/>
                <a:latin typeface="Century Gothic" panose="020B0502020202020204"/>
                <a:ea typeface="+mn-ea"/>
                <a:cs typeface="+mn-cs"/>
              </a:rPr>
              <a:t>Occasion</a:t>
            </a:r>
          </a:p>
        </p:txBody>
      </p:sp>
      <p:sp>
        <p:nvSpPr>
          <p:cNvPr id="8" name="TextBox 7"/>
          <p:cNvSpPr txBox="1"/>
          <p:nvPr>
            <p:custDataLst>
              <p:tags r:id="rId5"/>
            </p:custDataLst>
          </p:nvPr>
        </p:nvSpPr>
        <p:spPr>
          <a:xfrm>
            <a:off x="2090057" y="1799548"/>
            <a:ext cx="15512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dirty="0">
                <a:ln>
                  <a:noFill/>
                </a:ln>
                <a:solidFill>
                  <a:srgbClr val="000000"/>
                </a:solidFill>
                <a:effectLst/>
                <a:uLnTx/>
                <a:uFillTx/>
                <a:latin typeface="Century Gothic" panose="020B0502020202020204"/>
                <a:ea typeface="+mn-ea"/>
                <a:cs typeface="+mn-cs"/>
              </a:rPr>
              <a:t>Pressions</a:t>
            </a:r>
          </a:p>
        </p:txBody>
      </p:sp>
      <p:sp>
        <p:nvSpPr>
          <p:cNvPr id="9" name="TextBox 8"/>
          <p:cNvSpPr txBox="1"/>
          <p:nvPr>
            <p:custDataLst>
              <p:tags r:id="rId6"/>
            </p:custDataLst>
          </p:nvPr>
        </p:nvSpPr>
        <p:spPr>
          <a:xfrm>
            <a:off x="4444093" y="3846556"/>
            <a:ext cx="18117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dirty="0">
                <a:ln>
                  <a:noFill/>
                </a:ln>
                <a:solidFill>
                  <a:srgbClr val="000000"/>
                </a:solidFill>
                <a:effectLst/>
                <a:uLnTx/>
                <a:uFillTx/>
                <a:latin typeface="Century Gothic" panose="020B0502020202020204"/>
                <a:ea typeface="+mn-ea"/>
                <a:cs typeface="+mn-cs"/>
              </a:rPr>
              <a:t>Rationalisation</a:t>
            </a:r>
          </a:p>
        </p:txBody>
      </p:sp>
      <p:sp>
        <p:nvSpPr>
          <p:cNvPr id="10" name="TextBox 9"/>
          <p:cNvSpPr txBox="1"/>
          <p:nvPr>
            <p:custDataLst>
              <p:tags r:id="rId7"/>
            </p:custDataLst>
          </p:nvPr>
        </p:nvSpPr>
        <p:spPr>
          <a:xfrm>
            <a:off x="6676052" y="2187835"/>
            <a:ext cx="41167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1600" dirty="0">
                <a:solidFill>
                  <a:srgbClr val="000000"/>
                </a:solidFill>
              </a:rPr>
              <a:t>Sait utiliser sa position pour commettre une fraude et croit que le risque de se faire prendre est faible</a:t>
            </a:r>
            <a:r>
              <a:rPr kumimoji="0" lang="fr-CA" sz="1600" b="0" i="0" u="none" strike="noStrike" kern="1200" cap="none" spc="0" normalizeH="0" baseline="0" dirty="0">
                <a:ln>
                  <a:noFill/>
                </a:ln>
                <a:solidFill>
                  <a:srgbClr val="000000"/>
                </a:solidFill>
                <a:effectLst/>
                <a:uLnTx/>
                <a:uFillTx/>
                <a:ea typeface="+mn-ea"/>
                <a:cs typeface="+mn-cs"/>
              </a:rPr>
              <a:t>.</a:t>
            </a:r>
          </a:p>
        </p:txBody>
      </p:sp>
      <p:sp>
        <p:nvSpPr>
          <p:cNvPr id="11" name="TextBox 10"/>
          <p:cNvSpPr txBox="1"/>
          <p:nvPr>
            <p:custDataLst>
              <p:tags r:id="rId8"/>
            </p:custDataLst>
          </p:nvPr>
        </p:nvSpPr>
        <p:spPr>
          <a:xfrm>
            <a:off x="924247" y="2122714"/>
            <a:ext cx="318855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dirty="0">
                <a:ln>
                  <a:noFill/>
                </a:ln>
                <a:solidFill>
                  <a:srgbClr val="000000"/>
                </a:solidFill>
                <a:effectLst/>
                <a:uLnTx/>
                <a:uFillTx/>
                <a:ea typeface="+mn-ea"/>
                <a:cs typeface="+mn-cs"/>
              </a:rPr>
              <a:t>Pressions internes/externes</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1600" b="0" i="0" u="none" strike="noStrike" kern="1200" cap="none" spc="0" normalizeH="0" baseline="0" dirty="0">
                <a:ln>
                  <a:noFill/>
                </a:ln>
                <a:solidFill>
                  <a:srgbClr val="000000"/>
                </a:solidFill>
                <a:effectLst/>
                <a:uLnTx/>
                <a:uFillTx/>
                <a:ea typeface="+mn-ea"/>
                <a:cs typeface="+mn-cs"/>
              </a:rPr>
              <a:t>Dépendance (drogues, jeu)</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1600" b="0" i="0" u="none" strike="noStrike" kern="1200" cap="none" spc="0" normalizeH="0" baseline="0" dirty="0">
                <a:ln>
                  <a:noFill/>
                </a:ln>
                <a:solidFill>
                  <a:srgbClr val="000000"/>
                </a:solidFill>
                <a:effectLst/>
                <a:uLnTx/>
                <a:uFillTx/>
                <a:ea typeface="+mn-ea"/>
                <a:cs typeface="+mn-cs"/>
              </a:rPr>
              <a:t>Pressions financières</a:t>
            </a:r>
          </a:p>
        </p:txBody>
      </p:sp>
      <p:sp>
        <p:nvSpPr>
          <p:cNvPr id="12" name="TextBox 11"/>
          <p:cNvSpPr txBox="1"/>
          <p:nvPr>
            <p:custDataLst>
              <p:tags r:id="rId9"/>
            </p:custDataLst>
          </p:nvPr>
        </p:nvSpPr>
        <p:spPr>
          <a:xfrm>
            <a:off x="3467362" y="4534495"/>
            <a:ext cx="583602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dirty="0">
                <a:ln>
                  <a:noFill/>
                </a:ln>
                <a:solidFill>
                  <a:srgbClr val="000000"/>
                </a:solidFill>
                <a:effectLst/>
                <a:uLnTx/>
                <a:uFillTx/>
                <a:ea typeface="+mn-ea"/>
                <a:cs typeface="+mn-cs"/>
              </a:rPr>
              <a:t>Ne voit</a:t>
            </a:r>
            <a:r>
              <a:rPr kumimoji="0" lang="fr-CA" sz="1600" b="0" i="0" u="none" strike="noStrike" kern="1200" cap="none" spc="0" normalizeH="0" dirty="0">
                <a:ln>
                  <a:noFill/>
                </a:ln>
                <a:solidFill>
                  <a:srgbClr val="000000"/>
                </a:solidFill>
                <a:effectLst/>
                <a:uLnTx/>
                <a:uFillTx/>
                <a:ea typeface="+mn-ea"/>
                <a:cs typeface="+mn-cs"/>
              </a:rPr>
              <a:t> pas la nature criminelle du geste</a:t>
            </a:r>
            <a:r>
              <a:rPr kumimoji="0" lang="fr-CA" sz="1600" b="0" i="0" u="none" strike="noStrike" kern="1200" cap="none" spc="0" normalizeH="0" baseline="0" dirty="0">
                <a:ln>
                  <a:noFill/>
                </a:ln>
                <a:solidFill>
                  <a:srgbClr val="000000"/>
                </a:solidFill>
                <a:effectLst/>
                <a:uLnTx/>
                <a:uFillTx/>
                <a:ea typeface="+mn-ea"/>
                <a:cs typeface="+mn-cs"/>
              </a:rPr>
              <a:t>,</a:t>
            </a:r>
            <a:r>
              <a:rPr kumimoji="0" lang="fr-CA" sz="1600" b="0" i="0" u="none" strike="noStrike" kern="1200" cap="none" spc="0" normalizeH="0" dirty="0">
                <a:ln>
                  <a:noFill/>
                </a:ln>
                <a:solidFill>
                  <a:srgbClr val="000000"/>
                </a:solidFill>
                <a:effectLst/>
                <a:uLnTx/>
                <a:uFillTx/>
                <a:ea typeface="+mn-ea"/>
                <a:cs typeface="+mn-cs"/>
              </a:rPr>
              <a:t> </a:t>
            </a:r>
            <a:r>
              <a:rPr lang="fr-CA" sz="1600" dirty="0">
                <a:solidFill>
                  <a:srgbClr val="000000"/>
                </a:solidFill>
              </a:rPr>
              <a:t>se sent justifié</a:t>
            </a:r>
            <a:r>
              <a:rPr kumimoji="0" lang="fr-CA" sz="1600" b="0" i="0" u="none" strike="noStrike" kern="1200" cap="none" spc="0" normalizeH="0" baseline="0" dirty="0">
                <a:ln>
                  <a:noFill/>
                </a:ln>
                <a:solidFill>
                  <a:srgbClr val="000000"/>
                </a:solidFill>
                <a:effectLst/>
                <a:uLnTx/>
                <a:uFillTx/>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1600" b="0" i="0" u="none" strike="noStrike" kern="1200" cap="none" spc="0" normalizeH="0" baseline="0" dirty="0">
                <a:ln>
                  <a:noFill/>
                </a:ln>
                <a:solidFill>
                  <a:srgbClr val="000000"/>
                </a:solidFill>
                <a:effectLst/>
                <a:uLnTx/>
                <a:uFillTx/>
                <a:ea typeface="+mn-ea"/>
                <a:cs typeface="+mn-cs"/>
              </a:rPr>
              <a:t>C’est seulement un emprunt;</a:t>
            </a:r>
            <a:r>
              <a:rPr kumimoji="0" lang="fr-CA" sz="1600" b="0" i="0" u="none" strike="noStrike" kern="1200" cap="none" spc="0" normalizeH="0" dirty="0">
                <a:ln>
                  <a:noFill/>
                </a:ln>
                <a:solidFill>
                  <a:srgbClr val="000000"/>
                </a:solidFill>
                <a:effectLst/>
                <a:uLnTx/>
                <a:uFillTx/>
                <a:ea typeface="+mn-ea"/>
                <a:cs typeface="+mn-cs"/>
              </a:rPr>
              <a:t> j’ai l’intention de rembourser</a:t>
            </a:r>
            <a:r>
              <a:rPr kumimoji="0" lang="fr-CA" sz="1600" b="0" i="0" u="none" strike="noStrike" kern="1200" cap="none" spc="0" normalizeH="0" baseline="0" dirty="0">
                <a:ln>
                  <a:noFill/>
                </a:ln>
                <a:solidFill>
                  <a:srgbClr val="000000"/>
                </a:solidFill>
                <a:effectLst/>
                <a:uLnTx/>
                <a:uFillTx/>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1600" b="0" i="0" u="none" strike="noStrike" kern="1200" cap="none" spc="0" normalizeH="0" baseline="0" dirty="0">
                <a:ln>
                  <a:noFill/>
                </a:ln>
                <a:solidFill>
                  <a:srgbClr val="000000"/>
                </a:solidFill>
                <a:effectLst/>
                <a:uLnTx/>
                <a:uFillTx/>
                <a:ea typeface="+mn-ea"/>
                <a:cs typeface="+mn-cs"/>
              </a:rPr>
              <a:t>L’organisation pour laquelle je travaille ne me</a:t>
            </a:r>
            <a:r>
              <a:rPr kumimoji="0" lang="fr-CA" sz="1600" b="0" i="0" u="none" strike="noStrike" kern="1200" cap="none" spc="0" normalizeH="0" dirty="0">
                <a:ln>
                  <a:noFill/>
                </a:ln>
                <a:solidFill>
                  <a:srgbClr val="000000"/>
                </a:solidFill>
                <a:effectLst/>
                <a:uLnTx/>
                <a:uFillTx/>
                <a:ea typeface="+mn-ea"/>
                <a:cs typeface="+mn-cs"/>
              </a:rPr>
              <a:t> rémunère </a:t>
            </a:r>
            <a:r>
              <a:rPr lang="fr-CA" sz="1600" dirty="0">
                <a:solidFill>
                  <a:srgbClr val="000000"/>
                </a:solidFill>
              </a:rPr>
              <a:t>pas de façon appropriée</a:t>
            </a:r>
            <a:r>
              <a:rPr kumimoji="0" lang="fr-CA" sz="1600" b="0" i="0" u="none" strike="noStrike" kern="1200" cap="none" spc="0" normalizeH="0" baseline="0" dirty="0">
                <a:ln>
                  <a:noFill/>
                </a:ln>
                <a:solidFill>
                  <a:srgbClr val="000000"/>
                </a:solidFill>
                <a:effectLst/>
                <a:uLnTx/>
                <a:uFillTx/>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1600" b="0" i="0" u="none" strike="noStrike" kern="1200" cap="none" spc="0" normalizeH="0" baseline="0" dirty="0">
                <a:ln>
                  <a:noFill/>
                </a:ln>
                <a:solidFill>
                  <a:srgbClr val="000000"/>
                </a:solidFill>
                <a:effectLst/>
                <a:uLnTx/>
                <a:uFillTx/>
                <a:ea typeface="+mn-ea"/>
                <a:cs typeface="+mn-cs"/>
              </a:rPr>
              <a:t>Tout le monde le fait.</a:t>
            </a:r>
          </a:p>
        </p:txBody>
      </p:sp>
      <p:pic>
        <p:nvPicPr>
          <p:cNvPr id="3" name="Audio 2">
            <a:hlinkClick r:id="" action="ppaction://media"/>
            <a:extLst>
              <a:ext uri="{FF2B5EF4-FFF2-40B4-BE49-F238E27FC236}">
                <a16:creationId xmlns:a16="http://schemas.microsoft.com/office/drawing/2014/main" id="{492E9F21-87B7-456C-8F84-875E4E2A5EAF}"/>
              </a:ext>
            </a:extLst>
          </p:cNvPr>
          <p:cNvPicPr>
            <a:picLocks noChangeAspect="1"/>
          </p:cNvPicPr>
          <p:nvPr>
            <a:audioFile r:link="rId11"/>
            <p:custDataLst>
              <p:tags r:id="rId12"/>
            </p:custDataLst>
            <p:extLst>
              <p:ext uri="{DAA4B4D4-6D71-4841-9C94-3DE7FCFB9230}">
                <p14:media xmlns:p14="http://schemas.microsoft.com/office/powerpoint/2010/main" r:embed="rId10"/>
              </p:ext>
            </p:extLst>
          </p:nvPr>
        </p:nvPicPr>
        <p:blipFill>
          <a:blip r:embed="rId22"/>
          <a:stretch>
            <a:fillRect/>
          </a:stretch>
        </p:blipFill>
        <p:spPr>
          <a:xfrm>
            <a:off x="11430000" y="6096000"/>
            <a:ext cx="609600"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A316B738-4F65-456D-B857-5E6CDF0A2D9C}"/>
              </a:ext>
            </a:extLst>
          </p:cNvPr>
          <p:cNvSpPr/>
          <p:nvPr>
            <p:custDataLst>
              <p:tags r:id="rId13"/>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14" name="Action Button: Go Forward or Next 13">
            <a:hlinkClick r:id="" action="ppaction://hlinkshowjump?jump=nextslide" highlightClick="1"/>
            <a:extLst>
              <a:ext uri="{FF2B5EF4-FFF2-40B4-BE49-F238E27FC236}">
                <a16:creationId xmlns:a16="http://schemas.microsoft.com/office/drawing/2014/main" id="{5E859A58-5684-4431-B760-57656809BCDF}"/>
              </a:ext>
            </a:extLst>
          </p:cNvPr>
          <p:cNvSpPr/>
          <p:nvPr>
            <p:custDataLst>
              <p:tags r:id="rId14"/>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custDataLst>
      <p:tags r:id="rId1"/>
    </p:custDataLst>
    <p:extLst>
      <p:ext uri="{BB962C8B-B14F-4D97-AF65-F5344CB8AC3E}">
        <p14:creationId xmlns:p14="http://schemas.microsoft.com/office/powerpoint/2010/main" val="4242211111"/>
      </p:ext>
    </p:extLst>
  </p:cSld>
  <p:clrMapOvr>
    <a:masterClrMapping/>
  </p:clrMapOvr>
  <p:transition spd="med" advTm="405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6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6501"/>
                            </p:stCondLst>
                            <p:childTnLst>
                              <p:par>
                                <p:cTn id="11" presetID="1" presetClass="entr" presetSubtype="0" fill="hold" grpId="0" nodeType="afterEffect">
                                  <p:stCondLst>
                                    <p:cond delay="12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501"/>
                            </p:stCondLst>
                            <p:childTnLst>
                              <p:par>
                                <p:cTn id="14" presetID="1" presetClass="entr" presetSubtype="0" fill="hold" grpId="0" nodeType="afterEffect">
                                  <p:stCondLst>
                                    <p:cond delay="8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177">
            <a:extLst>
              <a:ext uri="{FF2B5EF4-FFF2-40B4-BE49-F238E27FC236}">
                <a16:creationId xmlns:a16="http://schemas.microsoft.com/office/drawing/2014/main" id="{9F53F878-0D56-4883-AA74-4435BB846B9E}"/>
              </a:ext>
            </a:extLst>
          </p:cNvPr>
          <p:cNvSpPr txBox="1">
            <a:spLocks noChangeArrowheads="1"/>
          </p:cNvSpPr>
          <p:nvPr>
            <p:custDataLst>
              <p:tags r:id="rId1"/>
            </p:custDataLst>
          </p:nvPr>
        </p:nvSpPr>
        <p:spPr bwMode="auto">
          <a:xfrm>
            <a:off x="5988026" y="790366"/>
            <a:ext cx="4229973" cy="206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11430" lvl="0" indent="0" algn="ctr" defTabSz="457200" rtl="0" eaLnBrk="1" fontAlgn="auto" latinLnBrk="0" hangingPunct="1">
              <a:lnSpc>
                <a:spcPts val="2000"/>
              </a:lnSpc>
              <a:spcBef>
                <a:spcPts val="0"/>
              </a:spcBef>
              <a:spcAft>
                <a:spcPts val="0"/>
              </a:spcAft>
              <a:buClrTx/>
              <a:buSzTx/>
              <a:buFontTx/>
              <a:buNone/>
              <a:tabLst/>
              <a:defRPr/>
            </a:pPr>
            <a:r>
              <a:rPr kumimoji="0" lang="fr-CA" sz="2000" i="0" u="none" strike="noStrike" kern="1200" cap="none" spc="0" normalizeH="0" baseline="0" dirty="0">
                <a:ln>
                  <a:noFill/>
                </a:ln>
                <a:solidFill>
                  <a:srgbClr val="3CB6AD"/>
                </a:solidFill>
                <a:effectLst/>
                <a:uLnTx/>
                <a:uFillTx/>
                <a:ea typeface="Calibri" panose="020F0502020204030204" pitchFamily="34" charset="0"/>
                <a:cs typeface="Calibri" panose="020F0502020204030204" pitchFamily="34" charset="0"/>
              </a:rPr>
              <a:t>Les propriétaires/dirigeants</a:t>
            </a:r>
            <a:r>
              <a:rPr kumimoji="0" lang="fr-CA" sz="2000" i="0" u="none" strike="noStrike" kern="1200" cap="none" spc="0" normalizeH="0" dirty="0">
                <a:ln>
                  <a:noFill/>
                </a:ln>
                <a:solidFill>
                  <a:srgbClr val="3CB6AD"/>
                </a:solidFill>
                <a:effectLst/>
                <a:uLnTx/>
                <a:uFillTx/>
                <a:ea typeface="Calibri" panose="020F0502020204030204" pitchFamily="34" charset="0"/>
                <a:cs typeface="Calibri" panose="020F0502020204030204" pitchFamily="34" charset="0"/>
              </a:rPr>
              <a:t> sont plus susceptibles de faire de la collusion</a:t>
            </a:r>
            <a:endParaRPr kumimoji="0" lang="fr-CA" sz="2000" i="0" u="none" strike="noStrike" kern="1200" cap="none" spc="0" normalizeH="0" baseline="0" dirty="0">
              <a:ln>
                <a:noFill/>
              </a:ln>
              <a:solidFill>
                <a:srgbClr val="000000"/>
              </a:solidFill>
              <a:effectLst/>
              <a:uLnTx/>
              <a:uFillTx/>
              <a:ea typeface="Calibri" panose="020F0502020204030204" pitchFamily="34" charset="0"/>
              <a:cs typeface="Calibri" panose="020F0502020204030204" pitchFamily="34" charset="0"/>
            </a:endParaRPr>
          </a:p>
          <a:p>
            <a:pPr marL="111760" marR="121285" lvl="0" indent="-635" algn="ctr" defTabSz="457200" rtl="0" eaLnBrk="1" fontAlgn="auto" latinLnBrk="0" hangingPunct="1">
              <a:lnSpc>
                <a:spcPts val="1600"/>
              </a:lnSpc>
              <a:spcBef>
                <a:spcPts val="1680"/>
              </a:spcBef>
              <a:spcAft>
                <a:spcPts val="0"/>
              </a:spcAft>
              <a:buClrTx/>
              <a:buSzTx/>
              <a:buFontTx/>
              <a:buNone/>
              <a:tabLst/>
              <a:defRPr/>
            </a:pPr>
            <a:r>
              <a:rPr kumimoji="0" lang="fr-CA" sz="2000" i="0" u="none" strike="noStrike" kern="1200" cap="none" spc="0" normalizeH="0" baseline="0" dirty="0">
                <a:ln>
                  <a:noFill/>
                </a:ln>
                <a:solidFill>
                  <a:srgbClr val="95BD9E"/>
                </a:solidFill>
                <a:effectLst/>
                <a:uLnTx/>
                <a:uFillTx/>
                <a:ea typeface="Calibri" panose="020F0502020204030204" pitchFamily="34" charset="0"/>
                <a:cs typeface="Calibri" panose="020F0502020204030204" pitchFamily="34" charset="0"/>
              </a:rPr>
              <a:t>La collusion </a:t>
            </a:r>
            <a:r>
              <a:rPr lang="fr-CA" sz="2000" dirty="0">
                <a:solidFill>
                  <a:srgbClr val="95BD9E"/>
                </a:solidFill>
                <a:ea typeface="Calibri" panose="020F0502020204030204" pitchFamily="34" charset="0"/>
                <a:cs typeface="Calibri" panose="020F0502020204030204" pitchFamily="34" charset="0"/>
              </a:rPr>
              <a:t>a tendance à coûter plus cher que la fraude qui est le fait d’une seule personne</a:t>
            </a:r>
            <a:r>
              <a:rPr kumimoji="0" lang="fr-CA" sz="2000" i="0" u="none" strike="noStrike" kern="1200" cap="none" spc="0" normalizeH="0" baseline="0" noProof="0" dirty="0">
                <a:ln>
                  <a:noFill/>
                </a:ln>
                <a:solidFill>
                  <a:srgbClr val="95BD9E"/>
                </a:solidFill>
                <a:effectLst/>
                <a:uLnTx/>
                <a:uFillTx/>
                <a:ea typeface="Calibri" panose="020F0502020204030204" pitchFamily="34" charset="0"/>
                <a:cs typeface="Calibri" panose="020F0502020204030204" pitchFamily="34" charset="0"/>
              </a:rPr>
              <a:t>.</a:t>
            </a:r>
            <a:endParaRPr kumimoji="0" lang="fr-CA" sz="2000"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endParaRPr>
          </a:p>
        </p:txBody>
      </p:sp>
      <p:sp>
        <p:nvSpPr>
          <p:cNvPr id="3" name="AutoShape 5250">
            <a:extLst>
              <a:ext uri="{FF2B5EF4-FFF2-40B4-BE49-F238E27FC236}">
                <a16:creationId xmlns:a16="http://schemas.microsoft.com/office/drawing/2014/main" id="{DB58676F-CADF-4B0C-8BAC-EA03DC806A92}"/>
              </a:ext>
            </a:extLst>
          </p:cNvPr>
          <p:cNvSpPr>
            <a:spLocks/>
          </p:cNvSpPr>
          <p:nvPr>
            <p:custDataLst>
              <p:tags r:id="rId2"/>
            </p:custDataLst>
          </p:nvPr>
        </p:nvSpPr>
        <p:spPr bwMode="auto">
          <a:xfrm>
            <a:off x="1974001" y="912607"/>
            <a:ext cx="2658745" cy="2162810"/>
          </a:xfrm>
          <a:custGeom>
            <a:avLst/>
            <a:gdLst>
              <a:gd name="T0" fmla="+- 0 6631 6033"/>
              <a:gd name="T1" fmla="*/ T0 w 4187"/>
              <a:gd name="T2" fmla="+- 0 6992 6992"/>
              <a:gd name="T3" fmla="*/ 6992 h 3406"/>
              <a:gd name="T4" fmla="+- 0 6033 6033"/>
              <a:gd name="T5" fmla="*/ T4 w 4187"/>
              <a:gd name="T6" fmla="+- 0 6992 6992"/>
              <a:gd name="T7" fmla="*/ 6992 h 3406"/>
              <a:gd name="T8" fmla="+- 0 6033 6033"/>
              <a:gd name="T9" fmla="*/ T8 w 4187"/>
              <a:gd name="T10" fmla="+- 0 10398 6992"/>
              <a:gd name="T11" fmla="*/ 10398 h 3406"/>
              <a:gd name="T12" fmla="+- 0 6631 6033"/>
              <a:gd name="T13" fmla="*/ T12 w 4187"/>
              <a:gd name="T14" fmla="+- 0 10398 6992"/>
              <a:gd name="T15" fmla="*/ 10398 h 3406"/>
              <a:gd name="T16" fmla="+- 0 6631 6033"/>
              <a:gd name="T17" fmla="*/ T16 w 4187"/>
              <a:gd name="T18" fmla="+- 0 6992 6992"/>
              <a:gd name="T19" fmla="*/ 6992 h 3406"/>
              <a:gd name="T20" fmla="+- 0 7827 6033"/>
              <a:gd name="T21" fmla="*/ T20 w 4187"/>
              <a:gd name="T22" fmla="+- 0 7766 6992"/>
              <a:gd name="T23" fmla="*/ 7766 h 3406"/>
              <a:gd name="T24" fmla="+- 0 7229 6033"/>
              <a:gd name="T25" fmla="*/ T24 w 4187"/>
              <a:gd name="T26" fmla="+- 0 7766 6992"/>
              <a:gd name="T27" fmla="*/ 7766 h 3406"/>
              <a:gd name="T28" fmla="+- 0 7229 6033"/>
              <a:gd name="T29" fmla="*/ T28 w 4187"/>
              <a:gd name="T30" fmla="+- 0 10398 6992"/>
              <a:gd name="T31" fmla="*/ 10398 h 3406"/>
              <a:gd name="T32" fmla="+- 0 7827 6033"/>
              <a:gd name="T33" fmla="*/ T32 w 4187"/>
              <a:gd name="T34" fmla="+- 0 10398 6992"/>
              <a:gd name="T35" fmla="*/ 10398 h 3406"/>
              <a:gd name="T36" fmla="+- 0 7827 6033"/>
              <a:gd name="T37" fmla="*/ T36 w 4187"/>
              <a:gd name="T38" fmla="+- 0 7766 6992"/>
              <a:gd name="T39" fmla="*/ 7766 h 3406"/>
              <a:gd name="T40" fmla="+- 0 9023 6033"/>
              <a:gd name="T41" fmla="*/ T40 w 4187"/>
              <a:gd name="T42" fmla="+- 0 8927 6992"/>
              <a:gd name="T43" fmla="*/ 8927 h 3406"/>
              <a:gd name="T44" fmla="+- 0 8425 6033"/>
              <a:gd name="T45" fmla="*/ T44 w 4187"/>
              <a:gd name="T46" fmla="+- 0 8927 6992"/>
              <a:gd name="T47" fmla="*/ 8927 h 3406"/>
              <a:gd name="T48" fmla="+- 0 8425 6033"/>
              <a:gd name="T49" fmla="*/ T48 w 4187"/>
              <a:gd name="T50" fmla="+- 0 10398 6992"/>
              <a:gd name="T51" fmla="*/ 10398 h 3406"/>
              <a:gd name="T52" fmla="+- 0 9023 6033"/>
              <a:gd name="T53" fmla="*/ T52 w 4187"/>
              <a:gd name="T54" fmla="+- 0 10398 6992"/>
              <a:gd name="T55" fmla="*/ 10398 h 3406"/>
              <a:gd name="T56" fmla="+- 0 9023 6033"/>
              <a:gd name="T57" fmla="*/ T56 w 4187"/>
              <a:gd name="T58" fmla="+- 0 8927 6992"/>
              <a:gd name="T59" fmla="*/ 8927 h 3406"/>
              <a:gd name="T60" fmla="+- 0 10219 6033"/>
              <a:gd name="T61" fmla="*/ T60 w 4187"/>
              <a:gd name="T62" fmla="+- 0 10165 6992"/>
              <a:gd name="T63" fmla="*/ 10165 h 3406"/>
              <a:gd name="T64" fmla="+- 0 9621 6033"/>
              <a:gd name="T65" fmla="*/ T64 w 4187"/>
              <a:gd name="T66" fmla="+- 0 10165 6992"/>
              <a:gd name="T67" fmla="*/ 10165 h 3406"/>
              <a:gd name="T68" fmla="+- 0 9621 6033"/>
              <a:gd name="T69" fmla="*/ T68 w 4187"/>
              <a:gd name="T70" fmla="+- 0 10398 6992"/>
              <a:gd name="T71" fmla="*/ 10398 h 3406"/>
              <a:gd name="T72" fmla="+- 0 10219 6033"/>
              <a:gd name="T73" fmla="*/ T72 w 4187"/>
              <a:gd name="T74" fmla="+- 0 10398 6992"/>
              <a:gd name="T75" fmla="*/ 10398 h 3406"/>
              <a:gd name="T76" fmla="+- 0 10219 6033"/>
              <a:gd name="T77" fmla="*/ T76 w 4187"/>
              <a:gd name="T78" fmla="+- 0 10165 6992"/>
              <a:gd name="T79" fmla="*/ 10165 h 34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4187" h="3406">
                <a:moveTo>
                  <a:pt x="598" y="0"/>
                </a:moveTo>
                <a:lnTo>
                  <a:pt x="0" y="0"/>
                </a:lnTo>
                <a:lnTo>
                  <a:pt x="0" y="3406"/>
                </a:lnTo>
                <a:lnTo>
                  <a:pt x="598" y="3406"/>
                </a:lnTo>
                <a:lnTo>
                  <a:pt x="598" y="0"/>
                </a:lnTo>
                <a:moveTo>
                  <a:pt x="1794" y="774"/>
                </a:moveTo>
                <a:lnTo>
                  <a:pt x="1196" y="774"/>
                </a:lnTo>
                <a:lnTo>
                  <a:pt x="1196" y="3406"/>
                </a:lnTo>
                <a:lnTo>
                  <a:pt x="1794" y="3406"/>
                </a:lnTo>
                <a:lnTo>
                  <a:pt x="1794" y="774"/>
                </a:lnTo>
                <a:moveTo>
                  <a:pt x="2990" y="1935"/>
                </a:moveTo>
                <a:lnTo>
                  <a:pt x="2392" y="1935"/>
                </a:lnTo>
                <a:lnTo>
                  <a:pt x="2392" y="3406"/>
                </a:lnTo>
                <a:lnTo>
                  <a:pt x="2990" y="3406"/>
                </a:lnTo>
                <a:lnTo>
                  <a:pt x="2990" y="1935"/>
                </a:lnTo>
                <a:moveTo>
                  <a:pt x="4186" y="3173"/>
                </a:moveTo>
                <a:lnTo>
                  <a:pt x="3588" y="3173"/>
                </a:lnTo>
                <a:lnTo>
                  <a:pt x="3588" y="3406"/>
                </a:lnTo>
                <a:lnTo>
                  <a:pt x="4186" y="3406"/>
                </a:lnTo>
                <a:lnTo>
                  <a:pt x="4186" y="3173"/>
                </a:lnTo>
              </a:path>
            </a:pathLst>
          </a:custGeom>
          <a:solidFill>
            <a:srgbClr val="9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sp>
        <p:nvSpPr>
          <p:cNvPr id="4" name="AutoShape 5248">
            <a:extLst>
              <a:ext uri="{FF2B5EF4-FFF2-40B4-BE49-F238E27FC236}">
                <a16:creationId xmlns:a16="http://schemas.microsoft.com/office/drawing/2014/main" id="{C0B19C45-9441-4D04-9357-8608FF04D0BC}"/>
              </a:ext>
            </a:extLst>
          </p:cNvPr>
          <p:cNvSpPr>
            <a:spLocks/>
          </p:cNvSpPr>
          <p:nvPr>
            <p:custDataLst>
              <p:tags r:id="rId3"/>
            </p:custDataLst>
          </p:nvPr>
        </p:nvSpPr>
        <p:spPr bwMode="auto">
          <a:xfrm>
            <a:off x="1974001" y="3453525"/>
            <a:ext cx="2661285" cy="2223135"/>
          </a:xfrm>
          <a:custGeom>
            <a:avLst/>
            <a:gdLst>
              <a:gd name="T0" fmla="+- 0 6605 6006"/>
              <a:gd name="T1" fmla="*/ T0 w 4191"/>
              <a:gd name="T2" fmla="+- 0 10859 10859"/>
              <a:gd name="T3" fmla="*/ 10859 h 3501"/>
              <a:gd name="T4" fmla="+- 0 6006 6006"/>
              <a:gd name="T5" fmla="*/ T4 w 4191"/>
              <a:gd name="T6" fmla="+- 0 10859 10859"/>
              <a:gd name="T7" fmla="*/ 10859 h 3501"/>
              <a:gd name="T8" fmla="+- 0 6006 6006"/>
              <a:gd name="T9" fmla="*/ T8 w 4191"/>
              <a:gd name="T10" fmla="+- 0 11065 10859"/>
              <a:gd name="T11" fmla="*/ 11065 h 3501"/>
              <a:gd name="T12" fmla="+- 0 6605 6006"/>
              <a:gd name="T13" fmla="*/ T12 w 4191"/>
              <a:gd name="T14" fmla="+- 0 11065 10859"/>
              <a:gd name="T15" fmla="*/ 11065 h 3501"/>
              <a:gd name="T16" fmla="+- 0 6605 6006"/>
              <a:gd name="T17" fmla="*/ T16 w 4191"/>
              <a:gd name="T18" fmla="+- 0 10859 10859"/>
              <a:gd name="T19" fmla="*/ 10859 h 3501"/>
              <a:gd name="T20" fmla="+- 0 7802 6006"/>
              <a:gd name="T21" fmla="*/ T20 w 4191"/>
              <a:gd name="T22" fmla="+- 0 10859 10859"/>
              <a:gd name="T23" fmla="*/ 10859 h 3501"/>
              <a:gd name="T24" fmla="+- 0 7203 6006"/>
              <a:gd name="T25" fmla="*/ T24 w 4191"/>
              <a:gd name="T26" fmla="+- 0 10859 10859"/>
              <a:gd name="T27" fmla="*/ 10859 h 3501"/>
              <a:gd name="T28" fmla="+- 0 7203 6006"/>
              <a:gd name="T29" fmla="*/ T28 w 4191"/>
              <a:gd name="T30" fmla="+- 0 11477 10859"/>
              <a:gd name="T31" fmla="*/ 11477 h 3501"/>
              <a:gd name="T32" fmla="+- 0 7802 6006"/>
              <a:gd name="T33" fmla="*/ T32 w 4191"/>
              <a:gd name="T34" fmla="+- 0 11477 10859"/>
              <a:gd name="T35" fmla="*/ 11477 h 3501"/>
              <a:gd name="T36" fmla="+- 0 7802 6006"/>
              <a:gd name="T37" fmla="*/ T36 w 4191"/>
              <a:gd name="T38" fmla="+- 0 10859 10859"/>
              <a:gd name="T39" fmla="*/ 10859 h 3501"/>
              <a:gd name="T40" fmla="+- 0 8999 6006"/>
              <a:gd name="T41" fmla="*/ T40 w 4191"/>
              <a:gd name="T42" fmla="+- 0 10859 10859"/>
              <a:gd name="T43" fmla="*/ 10859 h 3501"/>
              <a:gd name="T44" fmla="+- 0 8400 6006"/>
              <a:gd name="T45" fmla="*/ T44 w 4191"/>
              <a:gd name="T46" fmla="+- 0 10859 10859"/>
              <a:gd name="T47" fmla="*/ 10859 h 3501"/>
              <a:gd name="T48" fmla="+- 0 8400 6006"/>
              <a:gd name="T49" fmla="*/ T48 w 4191"/>
              <a:gd name="T50" fmla="+- 0 14360 10859"/>
              <a:gd name="T51" fmla="*/ 14360 h 3501"/>
              <a:gd name="T52" fmla="+- 0 8999 6006"/>
              <a:gd name="T53" fmla="*/ T52 w 4191"/>
              <a:gd name="T54" fmla="+- 0 14360 10859"/>
              <a:gd name="T55" fmla="*/ 14360 h 3501"/>
              <a:gd name="T56" fmla="+- 0 8999 6006"/>
              <a:gd name="T57" fmla="*/ T56 w 4191"/>
              <a:gd name="T58" fmla="+- 0 10859 10859"/>
              <a:gd name="T59" fmla="*/ 10859 h 3501"/>
              <a:gd name="T60" fmla="+- 0 10196 6006"/>
              <a:gd name="T61" fmla="*/ T60 w 4191"/>
              <a:gd name="T62" fmla="+- 0 10859 10859"/>
              <a:gd name="T63" fmla="*/ 10859 h 3501"/>
              <a:gd name="T64" fmla="+- 0 9598 6006"/>
              <a:gd name="T65" fmla="*/ T64 w 4191"/>
              <a:gd name="T66" fmla="+- 0 10859 10859"/>
              <a:gd name="T67" fmla="*/ 10859 h 3501"/>
              <a:gd name="T68" fmla="+- 0 9598 6006"/>
              <a:gd name="T69" fmla="*/ T68 w 4191"/>
              <a:gd name="T70" fmla="+- 0 11637 10859"/>
              <a:gd name="T71" fmla="*/ 11637 h 3501"/>
              <a:gd name="T72" fmla="+- 0 10196 6006"/>
              <a:gd name="T73" fmla="*/ T72 w 4191"/>
              <a:gd name="T74" fmla="+- 0 11637 10859"/>
              <a:gd name="T75" fmla="*/ 11637 h 3501"/>
              <a:gd name="T76" fmla="+- 0 10196 6006"/>
              <a:gd name="T77" fmla="*/ T76 w 4191"/>
              <a:gd name="T78" fmla="+- 0 10859 10859"/>
              <a:gd name="T79" fmla="*/ 10859 h 35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4191" h="3501">
                <a:moveTo>
                  <a:pt x="599" y="0"/>
                </a:moveTo>
                <a:lnTo>
                  <a:pt x="0" y="0"/>
                </a:lnTo>
                <a:lnTo>
                  <a:pt x="0" y="206"/>
                </a:lnTo>
                <a:lnTo>
                  <a:pt x="599" y="206"/>
                </a:lnTo>
                <a:lnTo>
                  <a:pt x="599" y="0"/>
                </a:lnTo>
                <a:moveTo>
                  <a:pt x="1796" y="0"/>
                </a:moveTo>
                <a:lnTo>
                  <a:pt x="1197" y="0"/>
                </a:lnTo>
                <a:lnTo>
                  <a:pt x="1197" y="618"/>
                </a:lnTo>
                <a:lnTo>
                  <a:pt x="1796" y="618"/>
                </a:lnTo>
                <a:lnTo>
                  <a:pt x="1796" y="0"/>
                </a:lnTo>
                <a:moveTo>
                  <a:pt x="2993" y="0"/>
                </a:moveTo>
                <a:lnTo>
                  <a:pt x="2394" y="0"/>
                </a:lnTo>
                <a:lnTo>
                  <a:pt x="2394" y="3501"/>
                </a:lnTo>
                <a:lnTo>
                  <a:pt x="2993" y="3501"/>
                </a:lnTo>
                <a:lnTo>
                  <a:pt x="2993" y="0"/>
                </a:lnTo>
                <a:moveTo>
                  <a:pt x="4190" y="0"/>
                </a:moveTo>
                <a:lnTo>
                  <a:pt x="3592" y="0"/>
                </a:lnTo>
                <a:lnTo>
                  <a:pt x="3592" y="778"/>
                </a:lnTo>
                <a:lnTo>
                  <a:pt x="4190" y="778"/>
                </a:lnTo>
                <a:lnTo>
                  <a:pt x="4190" y="0"/>
                </a:lnTo>
              </a:path>
            </a:pathLst>
          </a:custGeom>
          <a:solidFill>
            <a:srgbClr val="207D7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sp>
        <p:nvSpPr>
          <p:cNvPr id="5" name="Text Box 5243">
            <a:extLst>
              <a:ext uri="{FF2B5EF4-FFF2-40B4-BE49-F238E27FC236}">
                <a16:creationId xmlns:a16="http://schemas.microsoft.com/office/drawing/2014/main" id="{F5683E41-980C-41E5-8A39-7006BB687AC5}"/>
              </a:ext>
            </a:extLst>
          </p:cNvPr>
          <p:cNvSpPr txBox="1">
            <a:spLocks noChangeArrowheads="1"/>
          </p:cNvSpPr>
          <p:nvPr>
            <p:custDataLst>
              <p:tags r:id="rId4"/>
            </p:custDataLst>
          </p:nvPr>
        </p:nvSpPr>
        <p:spPr bwMode="auto">
          <a:xfrm>
            <a:off x="1974002" y="3129215"/>
            <a:ext cx="480986" cy="1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Employé</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 Box 5242">
            <a:extLst>
              <a:ext uri="{FF2B5EF4-FFF2-40B4-BE49-F238E27FC236}">
                <a16:creationId xmlns:a16="http://schemas.microsoft.com/office/drawing/2014/main" id="{01DC9F3A-3E12-403A-A001-47241C60907E}"/>
              </a:ext>
            </a:extLst>
          </p:cNvPr>
          <p:cNvSpPr txBox="1">
            <a:spLocks noChangeArrowheads="1"/>
          </p:cNvSpPr>
          <p:nvPr>
            <p:custDataLst>
              <p:tags r:id="rId5"/>
            </p:custDataLst>
          </p:nvPr>
        </p:nvSpPr>
        <p:spPr bwMode="auto">
          <a:xfrm>
            <a:off x="2558642" y="3129215"/>
            <a:ext cx="619214" cy="25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Gestionnaire</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 Box 5241">
            <a:extLst>
              <a:ext uri="{FF2B5EF4-FFF2-40B4-BE49-F238E27FC236}">
                <a16:creationId xmlns:a16="http://schemas.microsoft.com/office/drawing/2014/main" id="{3733D30A-D697-4469-BB7E-DB23EF4641B6}"/>
              </a:ext>
            </a:extLst>
          </p:cNvPr>
          <p:cNvSpPr txBox="1">
            <a:spLocks noChangeArrowheads="1"/>
          </p:cNvSpPr>
          <p:nvPr>
            <p:custDataLst>
              <p:tags r:id="rId6"/>
            </p:custDataLst>
          </p:nvPr>
        </p:nvSpPr>
        <p:spPr bwMode="auto">
          <a:xfrm>
            <a:off x="3304643" y="3129215"/>
            <a:ext cx="688517" cy="29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Propriétaire/</a:t>
            </a:r>
          </a:p>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dirigeant</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 Box 5239">
            <a:extLst>
              <a:ext uri="{FF2B5EF4-FFF2-40B4-BE49-F238E27FC236}">
                <a16:creationId xmlns:a16="http://schemas.microsoft.com/office/drawing/2014/main" id="{A0C2C627-931A-4C7B-B4FF-C4815F899707}"/>
              </a:ext>
            </a:extLst>
          </p:cNvPr>
          <p:cNvSpPr txBox="1">
            <a:spLocks noChangeArrowheads="1"/>
          </p:cNvSpPr>
          <p:nvPr>
            <p:custDataLst>
              <p:tags r:id="rId7"/>
            </p:custDataLst>
          </p:nvPr>
        </p:nvSpPr>
        <p:spPr bwMode="auto">
          <a:xfrm>
            <a:off x="1856871" y="3658269"/>
            <a:ext cx="480986" cy="1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50 000 $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 Box 5239">
            <a:extLst>
              <a:ext uri="{FF2B5EF4-FFF2-40B4-BE49-F238E27FC236}">
                <a16:creationId xmlns:a16="http://schemas.microsoft.com/office/drawing/2014/main" id="{C12206C4-3581-41B6-B291-E57BD7F312A3}"/>
              </a:ext>
            </a:extLst>
          </p:cNvPr>
          <p:cNvSpPr txBox="1">
            <a:spLocks noChangeArrowheads="1"/>
          </p:cNvSpPr>
          <p:nvPr>
            <p:custDataLst>
              <p:tags r:id="rId8"/>
            </p:custDataLst>
          </p:nvPr>
        </p:nvSpPr>
        <p:spPr bwMode="auto">
          <a:xfrm>
            <a:off x="2707289" y="3933233"/>
            <a:ext cx="557322" cy="11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150 000 $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 Box 5239">
            <a:extLst>
              <a:ext uri="{FF2B5EF4-FFF2-40B4-BE49-F238E27FC236}">
                <a16:creationId xmlns:a16="http://schemas.microsoft.com/office/drawing/2014/main" id="{2D0B5508-75D9-44C8-AFBF-6CF80EFC1C95}"/>
              </a:ext>
            </a:extLst>
          </p:cNvPr>
          <p:cNvSpPr txBox="1">
            <a:spLocks noChangeArrowheads="1"/>
          </p:cNvSpPr>
          <p:nvPr>
            <p:custDataLst>
              <p:tags r:id="rId9"/>
            </p:custDataLst>
          </p:nvPr>
        </p:nvSpPr>
        <p:spPr bwMode="auto">
          <a:xfrm>
            <a:off x="3485815" y="5730459"/>
            <a:ext cx="507345" cy="11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850 000 $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5239">
            <a:extLst>
              <a:ext uri="{FF2B5EF4-FFF2-40B4-BE49-F238E27FC236}">
                <a16:creationId xmlns:a16="http://schemas.microsoft.com/office/drawing/2014/main" id="{59E954BA-EA99-43EB-9C8D-311C636C5E42}"/>
              </a:ext>
            </a:extLst>
          </p:cNvPr>
          <p:cNvSpPr txBox="1">
            <a:spLocks noChangeArrowheads="1"/>
          </p:cNvSpPr>
          <p:nvPr>
            <p:custDataLst>
              <p:tags r:id="rId10"/>
            </p:custDataLst>
          </p:nvPr>
        </p:nvSpPr>
        <p:spPr bwMode="auto">
          <a:xfrm>
            <a:off x="4189927" y="3981991"/>
            <a:ext cx="557322" cy="11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189 000 $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5239">
            <a:extLst>
              <a:ext uri="{FF2B5EF4-FFF2-40B4-BE49-F238E27FC236}">
                <a16:creationId xmlns:a16="http://schemas.microsoft.com/office/drawing/2014/main" id="{90BFD533-BEE1-4CEC-BEAB-F44C16DED7D2}"/>
              </a:ext>
            </a:extLst>
          </p:cNvPr>
          <p:cNvSpPr txBox="1">
            <a:spLocks noChangeArrowheads="1"/>
          </p:cNvSpPr>
          <p:nvPr>
            <p:custDataLst>
              <p:tags r:id="rId11"/>
            </p:custDataLst>
          </p:nvPr>
        </p:nvSpPr>
        <p:spPr bwMode="auto">
          <a:xfrm>
            <a:off x="4286661" y="3150866"/>
            <a:ext cx="363855" cy="13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Autre</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 Box 5246">
            <a:extLst>
              <a:ext uri="{FF2B5EF4-FFF2-40B4-BE49-F238E27FC236}">
                <a16:creationId xmlns:a16="http://schemas.microsoft.com/office/drawing/2014/main" id="{2614574B-6A2D-4B41-BA62-C96CE0F3788A}"/>
              </a:ext>
            </a:extLst>
          </p:cNvPr>
          <p:cNvSpPr txBox="1">
            <a:spLocks noChangeArrowheads="1"/>
          </p:cNvSpPr>
          <p:nvPr>
            <p:custDataLst>
              <p:tags r:id="rId12"/>
            </p:custDataLst>
          </p:nvPr>
        </p:nvSpPr>
        <p:spPr bwMode="auto">
          <a:xfrm>
            <a:off x="2004017" y="778634"/>
            <a:ext cx="333839" cy="9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44 %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 Box 5246">
            <a:extLst>
              <a:ext uri="{FF2B5EF4-FFF2-40B4-BE49-F238E27FC236}">
                <a16:creationId xmlns:a16="http://schemas.microsoft.com/office/drawing/2014/main" id="{4CD35D2B-0BBF-438D-9E40-ED064996BD8F}"/>
              </a:ext>
            </a:extLst>
          </p:cNvPr>
          <p:cNvSpPr txBox="1">
            <a:spLocks noChangeArrowheads="1"/>
          </p:cNvSpPr>
          <p:nvPr>
            <p:custDataLst>
              <p:tags r:id="rId13"/>
            </p:custDataLst>
          </p:nvPr>
        </p:nvSpPr>
        <p:spPr bwMode="auto">
          <a:xfrm>
            <a:off x="2811775" y="1181340"/>
            <a:ext cx="264942" cy="19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34 %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 Box 5246">
            <a:extLst>
              <a:ext uri="{FF2B5EF4-FFF2-40B4-BE49-F238E27FC236}">
                <a16:creationId xmlns:a16="http://schemas.microsoft.com/office/drawing/2014/main" id="{93F5483B-7D05-42B6-846E-A4F72345B9FB}"/>
              </a:ext>
            </a:extLst>
          </p:cNvPr>
          <p:cNvSpPr txBox="1">
            <a:spLocks noChangeArrowheads="1"/>
          </p:cNvSpPr>
          <p:nvPr>
            <p:custDataLst>
              <p:tags r:id="rId14"/>
            </p:custDataLst>
          </p:nvPr>
        </p:nvSpPr>
        <p:spPr bwMode="auto">
          <a:xfrm>
            <a:off x="3592739" y="1926384"/>
            <a:ext cx="303758" cy="2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19 %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Text Box 5246">
            <a:extLst>
              <a:ext uri="{FF2B5EF4-FFF2-40B4-BE49-F238E27FC236}">
                <a16:creationId xmlns:a16="http://schemas.microsoft.com/office/drawing/2014/main" id="{C7578ED3-0350-490E-A322-C0597BB93480}"/>
              </a:ext>
            </a:extLst>
          </p:cNvPr>
          <p:cNvSpPr txBox="1">
            <a:spLocks noChangeArrowheads="1"/>
          </p:cNvSpPr>
          <p:nvPr>
            <p:custDataLst>
              <p:tags r:id="rId15"/>
            </p:custDataLst>
          </p:nvPr>
        </p:nvSpPr>
        <p:spPr bwMode="auto">
          <a:xfrm>
            <a:off x="4375243" y="2771286"/>
            <a:ext cx="186690" cy="13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 3 %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7" name="Chart 16">
            <a:extLst>
              <a:ext uri="{FF2B5EF4-FFF2-40B4-BE49-F238E27FC236}">
                <a16:creationId xmlns:a16="http://schemas.microsoft.com/office/drawing/2014/main" id="{8E4A51DA-67C3-4687-8A47-52DD01D8ECFC}"/>
              </a:ext>
            </a:extLst>
          </p:cNvPr>
          <p:cNvGraphicFramePr>
            <a:graphicFrameLocks/>
          </p:cNvGraphicFramePr>
          <p:nvPr>
            <p:custDataLst>
              <p:tags r:id="rId16"/>
            </p:custDataLst>
            <p:extLst>
              <p:ext uri="{D42A27DB-BD31-4B8C-83A1-F6EECF244321}">
                <p14:modId xmlns:p14="http://schemas.microsoft.com/office/powerpoint/2010/main" val="3763963205"/>
              </p:ext>
            </p:extLst>
          </p:nvPr>
        </p:nvGraphicFramePr>
        <p:xfrm>
          <a:off x="5558062" y="2819635"/>
          <a:ext cx="5848350" cy="3490913"/>
        </p:xfrm>
        <a:graphic>
          <a:graphicData uri="http://schemas.openxmlformats.org/drawingml/2006/chart">
            <c:chart xmlns:c="http://schemas.openxmlformats.org/drawingml/2006/chart" xmlns:r="http://schemas.openxmlformats.org/officeDocument/2006/relationships" r:id="rId25"/>
          </a:graphicData>
        </a:graphic>
      </p:graphicFrame>
      <p:sp>
        <p:nvSpPr>
          <p:cNvPr id="18" name="Slide Number Placeholder 1">
            <a:extLst>
              <a:ext uri="{FF2B5EF4-FFF2-40B4-BE49-F238E27FC236}">
                <a16:creationId xmlns:a16="http://schemas.microsoft.com/office/drawing/2014/main" id="{5B43084B-A665-4031-87F9-A7DFFCBE7690}"/>
              </a:ext>
            </a:extLst>
          </p:cNvPr>
          <p:cNvSpPr txBox="1">
            <a:spLocks/>
          </p:cNvSpPr>
          <p:nvPr>
            <p:custDataLst>
              <p:tags r:id="rId17"/>
            </p:custDataLst>
          </p:nvPr>
        </p:nvSpPr>
        <p:spPr>
          <a:xfrm>
            <a:off x="10771639" y="191552"/>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fr-CA" sz="2800" noProof="0" dirty="0">
                <a:solidFill>
                  <a:srgbClr val="FFFFFF"/>
                </a:solidFill>
                <a:latin typeface="Century Gothic" panose="020B0502020202020204"/>
              </a:rPr>
              <a:t>7</a:t>
            </a:r>
            <a:endParaRPr kumimoji="0" lang="fr-CA" sz="2800" b="0" i="0" u="none" strike="noStrike" kern="1200" cap="none" spc="0" normalizeH="0" baseline="0" noProof="0" dirty="0">
              <a:ln>
                <a:noFill/>
              </a:ln>
              <a:solidFill>
                <a:srgbClr val="FFFFFF"/>
              </a:solidFill>
              <a:effectLst/>
              <a:uLnTx/>
              <a:uFillTx/>
              <a:latin typeface="Century Gothic" panose="020B0502020202020204"/>
            </a:endParaRPr>
          </a:p>
        </p:txBody>
      </p:sp>
      <p:pic>
        <p:nvPicPr>
          <p:cNvPr id="23" name="Audio 22">
            <a:hlinkClick r:id="" action="ppaction://media"/>
            <a:extLst>
              <a:ext uri="{FF2B5EF4-FFF2-40B4-BE49-F238E27FC236}">
                <a16:creationId xmlns:a16="http://schemas.microsoft.com/office/drawing/2014/main" id="{52ADF19A-379C-415D-BE9C-78C4D0A40717}"/>
              </a:ext>
            </a:extLst>
          </p:cNvPr>
          <p:cNvPicPr>
            <a:picLocks noChangeAspect="1"/>
          </p:cNvPicPr>
          <p:nvPr>
            <a:audioFile r:link="rId19"/>
            <p:custDataLst>
              <p:tags r:id="rId20"/>
            </p:custDataLst>
            <p:extLst>
              <p:ext uri="{DAA4B4D4-6D71-4841-9C94-3DE7FCFB9230}">
                <p14:media xmlns:p14="http://schemas.microsoft.com/office/powerpoint/2010/main" r:embed="rId18"/>
              </p:ext>
            </p:extLst>
          </p:nvPr>
        </p:nvPicPr>
        <p:blipFill>
          <a:blip r:embed="rId26"/>
          <a:stretch>
            <a:fillRect/>
          </a:stretch>
        </p:blipFill>
        <p:spPr>
          <a:xfrm>
            <a:off x="11430000" y="6096000"/>
            <a:ext cx="609600" cy="609600"/>
          </a:xfrm>
          <a:prstGeom prst="rect">
            <a:avLst/>
          </a:prstGeom>
        </p:spPr>
      </p:pic>
      <p:sp>
        <p:nvSpPr>
          <p:cNvPr id="20" name="Action Button: Go Back or Previous 19">
            <a:hlinkClick r:id="" action="ppaction://hlinkshowjump?jump=previousslide" highlightClick="1"/>
            <a:extLst>
              <a:ext uri="{FF2B5EF4-FFF2-40B4-BE49-F238E27FC236}">
                <a16:creationId xmlns:a16="http://schemas.microsoft.com/office/drawing/2014/main" id="{D1DB8742-05A8-4F14-8B5E-5526D49D4B6B}"/>
              </a:ext>
            </a:extLst>
          </p:cNvPr>
          <p:cNvSpPr/>
          <p:nvPr>
            <p:custDataLst>
              <p:tags r:id="rId21"/>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21" name="Action Button: Go Forward or Next 20">
            <a:hlinkClick r:id="" action="ppaction://hlinkshowjump?jump=nextslide" highlightClick="1"/>
            <a:extLst>
              <a:ext uri="{FF2B5EF4-FFF2-40B4-BE49-F238E27FC236}">
                <a16:creationId xmlns:a16="http://schemas.microsoft.com/office/drawing/2014/main" id="{5F3AD58F-F2F8-4F0B-8859-2FA2B3466FE4}"/>
              </a:ext>
            </a:extLst>
          </p:cNvPr>
          <p:cNvSpPr/>
          <p:nvPr>
            <p:custDataLst>
              <p:tags r:id="rId22"/>
            </p:custDataLst>
          </p:nvPr>
        </p:nvSpPr>
        <p:spPr>
          <a:xfrm>
            <a:off x="4468588"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extLst>
      <p:ext uri="{BB962C8B-B14F-4D97-AF65-F5344CB8AC3E}">
        <p14:creationId xmlns:p14="http://schemas.microsoft.com/office/powerpoint/2010/main" val="2609333985"/>
      </p:ext>
    </p:extLst>
  </p:cSld>
  <p:clrMapOvr>
    <a:masterClrMapping/>
  </p:clrMapOvr>
  <p:transition spd="med" advTm="819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1"/>
                            </p:stCondLst>
                            <p:childTnLst>
                              <p:par>
                                <p:cTn id="8" presetID="1" presetClass="entr" presetSubtype="0" fill="hold" grpId="0" nodeType="afterEffect">
                                  <p:stCondLst>
                                    <p:cond delay="120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2001"/>
                            </p:stCondLst>
                            <p:childTnLst>
                              <p:par>
                                <p:cTn id="11" presetID="1" presetClass="entr" presetSubtype="0" fill="hold" grpId="0" nodeType="afterEffect">
                                  <p:stCondLst>
                                    <p:cond delay="4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3"/>
                </p:tgtEl>
              </p:cMediaNode>
            </p:audio>
          </p:childTnLst>
        </p:cTn>
      </p:par>
    </p:tnLst>
    <p:bldLst>
      <p:bldP spid="2" grpId="0"/>
      <p:bldGraphic spid="1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757941" y="1481592"/>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dirty="0">
                <a:ln>
                  <a:noFill/>
                </a:ln>
                <a:solidFill>
                  <a:srgbClr val="171717"/>
                </a:solidFill>
                <a:effectLst/>
                <a:uLnTx/>
                <a:uFillTx/>
                <a:ea typeface="+mn-ea"/>
                <a:cs typeface="+mn-cs"/>
              </a:rPr>
              <a:t>Fraude au travail</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820563" y="2106932"/>
            <a:ext cx="8197016" cy="352774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800" b="0" i="0" u="none" strike="noStrike" kern="1200" cap="none" spc="0" normalizeH="0" baseline="0" dirty="0">
              <a:ln>
                <a:noFill/>
              </a:ln>
              <a:solidFill>
                <a:srgbClr val="000000"/>
              </a:solidFill>
              <a:effectLst/>
              <a:uLnTx/>
              <a:uFillTx/>
              <a:latin typeface="Lato"/>
              <a:ea typeface="Roboto" panose="02000000000000000000" pitchFamily="2" charset="0"/>
              <a:cs typeface="+mn-cs"/>
            </a:endParaRP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fr-CA" sz="2400" b="0" i="0" u="none" strike="noStrike" kern="1200" cap="none" spc="0" normalizeH="0" baseline="0" dirty="0">
                <a:ln>
                  <a:noFill/>
                </a:ln>
                <a:solidFill>
                  <a:srgbClr val="000000"/>
                </a:solidFill>
                <a:effectLst/>
                <a:uLnTx/>
                <a:uFillTx/>
                <a:ea typeface="Roboto" panose="02000000000000000000" pitchFamily="2" charset="0"/>
                <a:cs typeface="+mn-cs"/>
              </a:rPr>
              <a:t>Fraude interne – Fraude au travail – fraude commise à l’endroit d’un employeur par</a:t>
            </a:r>
            <a:r>
              <a:rPr kumimoji="0" lang="fr-CA" sz="2400" b="0" i="0" u="none" strike="noStrike" kern="1200" cap="none" spc="0" normalizeH="0" dirty="0">
                <a:ln>
                  <a:noFill/>
                </a:ln>
                <a:solidFill>
                  <a:srgbClr val="000000"/>
                </a:solidFill>
                <a:effectLst/>
                <a:uLnTx/>
                <a:uFillTx/>
                <a:ea typeface="Roboto" panose="02000000000000000000" pitchFamily="2" charset="0"/>
                <a:cs typeface="+mn-cs"/>
              </a:rPr>
              <a:t> un employé ou un membre de la direction</a:t>
            </a:r>
            <a:endParaRPr kumimoji="0" lang="fr-CA" sz="2400" b="0" i="0" u="none" strike="noStrike" kern="1200" cap="none" spc="0" normalizeH="0" baseline="0" dirty="0">
              <a:ln>
                <a:noFill/>
              </a:ln>
              <a:solidFill>
                <a:srgbClr val="000000"/>
              </a:solidFill>
              <a:effectLst/>
              <a:uLnTx/>
              <a:uFillTx/>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dirty="0">
              <a:ln>
                <a:noFill/>
              </a:ln>
              <a:solidFill>
                <a:srgbClr val="171717"/>
              </a:solidFill>
              <a:effectLst/>
              <a:uLnTx/>
              <a:uFillTx/>
              <a:latin typeface="Lato"/>
              <a:cs typeface="+mn-cs"/>
            </a:endParaRPr>
          </a:p>
          <a:p>
            <a:pPr marR="0" lvl="0" algn="l" defTabSz="801688" rtl="0" eaLnBrk="1" fontAlgn="auto" latinLnBrk="0" hangingPunct="1">
              <a:lnSpc>
                <a:spcPct val="100000"/>
              </a:lnSpc>
              <a:spcBef>
                <a:spcPts val="0"/>
              </a:spcBef>
              <a:spcAft>
                <a:spcPts val="0"/>
              </a:spcAft>
              <a:buClrTx/>
              <a:buSzTx/>
              <a:tabLst/>
              <a:defRPr/>
            </a:pPr>
            <a:endParaRPr kumimoji="0" lang="fr-CA" sz="1200" b="0" i="0" u="none" strike="noStrike" kern="1200" cap="none" spc="0" normalizeH="0" baseline="0" dirty="0">
              <a:ln>
                <a:noFill/>
              </a:ln>
              <a:solidFill>
                <a:srgbClr val="171717"/>
              </a:solidFill>
              <a:effectLst/>
              <a:uLnTx/>
              <a:uFillTx/>
              <a:latin typeface="Century Gothic" panose="020B0502020202020204"/>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dirty="0">
                <a:ln>
                  <a:noFill/>
                </a:ln>
                <a:solidFill>
                  <a:srgbClr val="171717"/>
                </a:solidFill>
                <a:effectLst/>
                <a:uLnTx/>
                <a:uFillTx/>
                <a:latin typeface="Century Gothic" panose="020B0502020202020204"/>
                <a:cs typeface="+mn-cs"/>
              </a:rPr>
              <a:t>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8</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5" name="Audio 4">
            <a:hlinkClick r:id="" action="ppaction://media"/>
            <a:extLst>
              <a:ext uri="{FF2B5EF4-FFF2-40B4-BE49-F238E27FC236}">
                <a16:creationId xmlns:a16="http://schemas.microsoft.com/office/drawing/2014/main" id="{315DB3F1-EC8A-4F68-A53C-168C56997B06}"/>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A6BCF26-6984-43DD-8BAD-976DA46E00DF}"/>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254C8C7D-1EAB-4995-B80E-F0F1D20D8880}"/>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custDataLst>
      <p:tags r:id="rId1"/>
    </p:custDataLst>
    <p:extLst>
      <p:ext uri="{BB962C8B-B14F-4D97-AF65-F5344CB8AC3E}">
        <p14:creationId xmlns:p14="http://schemas.microsoft.com/office/powerpoint/2010/main" val="2837681591"/>
      </p:ext>
    </p:extLst>
  </p:cSld>
  <p:clrMapOvr>
    <a:masterClrMapping/>
  </p:clrMapOvr>
  <mc:AlternateContent xmlns:mc="http://schemas.openxmlformats.org/markup-compatibility/2006" xmlns:p14="http://schemas.microsoft.com/office/powerpoint/2010/main">
    <mc:Choice Requires="p14">
      <p:transition spd="slow" p14:dur="2000" advTm="37988"/>
    </mc:Choice>
    <mc:Fallback xmlns="">
      <p:transition spd="slow" advTm="3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35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NUM" val="7"/>
</p:tagLst>
</file>

<file path=ppt/tags/tag104.xml><?xml version="1.0" encoding="utf-8"?>
<p:tagLst xmlns:a="http://schemas.openxmlformats.org/drawingml/2006/main" xmlns:r="http://schemas.openxmlformats.org/officeDocument/2006/relationships" xmlns:p="http://schemas.openxmlformats.org/presentationml/2006/main">
  <p:tag name="NUM" val="8"/>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6"/>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2.xml><?xml version="1.0" encoding="utf-8"?>
<p:tagLst xmlns:a="http://schemas.openxmlformats.org/drawingml/2006/main" xmlns:r="http://schemas.openxmlformats.org/officeDocument/2006/relationships" xmlns:p="http://schemas.openxmlformats.org/presentationml/2006/main">
  <p:tag name="NUM" val="8"/>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5"/>
</p:tagLst>
</file>

<file path=ppt/tags/tag118.xml><?xml version="1.0" encoding="utf-8"?>
<p:tagLst xmlns:a="http://schemas.openxmlformats.org/drawingml/2006/main" xmlns:r="http://schemas.openxmlformats.org/officeDocument/2006/relationships" xmlns:p="http://schemas.openxmlformats.org/presentationml/2006/main">
  <p:tag name="NUM" val="6"/>
</p:tagLst>
</file>

<file path=ppt/tags/tag119.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20.xml><?xml version="1.0" encoding="utf-8"?>
<p:tagLst xmlns:a="http://schemas.openxmlformats.org/drawingml/2006/main" xmlns:r="http://schemas.openxmlformats.org/officeDocument/2006/relationships" xmlns:p="http://schemas.openxmlformats.org/presentationml/2006/main">
  <p:tag name="NUM" val="8"/>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7"/>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5"/>
</p:tagLst>
</file>

<file path=ppt/tags/tag132.xml><?xml version="1.0" encoding="utf-8"?>
<p:tagLst xmlns:a="http://schemas.openxmlformats.org/drawingml/2006/main" xmlns:r="http://schemas.openxmlformats.org/officeDocument/2006/relationships" xmlns:p="http://schemas.openxmlformats.org/presentationml/2006/main">
  <p:tag name="NUM" val="6"/>
</p:tagLst>
</file>

<file path=ppt/tags/tag133.xml><?xml version="1.0" encoding="utf-8"?>
<p:tagLst xmlns:a="http://schemas.openxmlformats.org/drawingml/2006/main" xmlns:r="http://schemas.openxmlformats.org/officeDocument/2006/relationships" xmlns:p="http://schemas.openxmlformats.org/presentationml/2006/main">
  <p:tag name="NUM" val="7"/>
</p:tagLst>
</file>

<file path=ppt/tags/tag134.xml><?xml version="1.0" encoding="utf-8"?>
<p:tagLst xmlns:a="http://schemas.openxmlformats.org/drawingml/2006/main" xmlns:r="http://schemas.openxmlformats.org/officeDocument/2006/relationships" xmlns:p="http://schemas.openxmlformats.org/presentationml/2006/main">
  <p:tag name="TIMING" val="|4.8|1.8|2.7|2.8|5.1|10.6|4"/>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4"/>
</p:tagLst>
</file>

<file path=ppt/tags/tag139.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8"/>
</p:tagLst>
</file>

<file path=ppt/tags/tag140.xml><?xml version="1.0" encoding="utf-8"?>
<p:tagLst xmlns:a="http://schemas.openxmlformats.org/drawingml/2006/main" xmlns:r="http://schemas.openxmlformats.org/officeDocument/2006/relationships" xmlns:p="http://schemas.openxmlformats.org/presentationml/2006/main">
  <p:tag name="NUM" val="6"/>
</p:tagLst>
</file>

<file path=ppt/tags/tag141.xml><?xml version="1.0" encoding="utf-8"?>
<p:tagLst xmlns:a="http://schemas.openxmlformats.org/drawingml/2006/main" xmlns:r="http://schemas.openxmlformats.org/officeDocument/2006/relationships" xmlns:p="http://schemas.openxmlformats.org/presentationml/2006/main">
  <p:tag name="NUM" val="7"/>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5"/>
</p:tagLst>
</file>

<file path=ppt/tags/tag147.xml><?xml version="1.0" encoding="utf-8"?>
<p:tagLst xmlns:a="http://schemas.openxmlformats.org/drawingml/2006/main" xmlns:r="http://schemas.openxmlformats.org/officeDocument/2006/relationships" xmlns:p="http://schemas.openxmlformats.org/presentationml/2006/main">
  <p:tag name="TIMING" val="|49.8"/>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9"/>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5"/>
</p:tagLst>
</file>

<file path=ppt/tags/tag153.xml><?xml version="1.0" encoding="utf-8"?>
<p:tagLst xmlns:a="http://schemas.openxmlformats.org/drawingml/2006/main" xmlns:r="http://schemas.openxmlformats.org/officeDocument/2006/relationships" xmlns:p="http://schemas.openxmlformats.org/presentationml/2006/main">
  <p:tag name="NUM" val="6"/>
</p:tagLst>
</file>

<file path=ppt/tags/tag154.xml><?xml version="1.0" encoding="utf-8"?>
<p:tagLst xmlns:a="http://schemas.openxmlformats.org/drawingml/2006/main" xmlns:r="http://schemas.openxmlformats.org/officeDocument/2006/relationships" xmlns:p="http://schemas.openxmlformats.org/presentationml/2006/main">
  <p:tag name="NUM" val="7"/>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4"/>
</p:tagLst>
</file>

<file path=ppt/tags/tag159.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6"/>
</p:tagLst>
</file>

<file path=ppt/tags/tag161.xml><?xml version="1.0" encoding="utf-8"?>
<p:tagLst xmlns:a="http://schemas.openxmlformats.org/drawingml/2006/main" xmlns:r="http://schemas.openxmlformats.org/officeDocument/2006/relationships" xmlns:p="http://schemas.openxmlformats.org/presentationml/2006/main">
  <p:tag name="NUM" val="7"/>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6"/>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6"/>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2"/>
</p:tagLst>
</file>

<file path=ppt/tags/tag176.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4"/>
</p:tagLst>
</file>

<file path=ppt/tags/tag178.xml><?xml version="1.0" encoding="utf-8"?>
<p:tagLst xmlns:a="http://schemas.openxmlformats.org/drawingml/2006/main" xmlns:r="http://schemas.openxmlformats.org/officeDocument/2006/relationships" xmlns:p="http://schemas.openxmlformats.org/presentationml/2006/main">
  <p:tag name="NUM" val="5"/>
</p:tagLst>
</file>

<file path=ppt/tags/tag179.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5"/>
</p:tagLst>
</file>

<file path=ppt/tags/tag185.xml><?xml version="1.0" encoding="utf-8"?>
<p:tagLst xmlns:a="http://schemas.openxmlformats.org/drawingml/2006/main" xmlns:r="http://schemas.openxmlformats.org/officeDocument/2006/relationships" xmlns:p="http://schemas.openxmlformats.org/presentationml/2006/main">
  <p:tag name="NUM" val="6"/>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190.xml><?xml version="1.0" encoding="utf-8"?>
<p:tagLst xmlns:a="http://schemas.openxmlformats.org/drawingml/2006/main" xmlns:r="http://schemas.openxmlformats.org/officeDocument/2006/relationships" xmlns:p="http://schemas.openxmlformats.org/presentationml/2006/main">
  <p:tag name="NUM" val="5"/>
</p:tagLst>
</file>

<file path=ppt/tags/tag191.xml><?xml version="1.0" encoding="utf-8"?>
<p:tagLst xmlns:a="http://schemas.openxmlformats.org/drawingml/2006/main" xmlns:r="http://schemas.openxmlformats.org/officeDocument/2006/relationships" xmlns:p="http://schemas.openxmlformats.org/presentationml/2006/main">
  <p:tag name="NUM" val="6"/>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3"/>
</p:tagLst>
</file>

<file path=ppt/tags/tag195.xml><?xml version="1.0" encoding="utf-8"?>
<p:tagLst xmlns:a="http://schemas.openxmlformats.org/drawingml/2006/main" xmlns:r="http://schemas.openxmlformats.org/officeDocument/2006/relationships" xmlns:p="http://schemas.openxmlformats.org/presentationml/2006/main">
  <p:tag name="NUM" val="4"/>
</p:tagLst>
</file>

<file path=ppt/tags/tag196.xml><?xml version="1.0" encoding="utf-8"?>
<p:tagLst xmlns:a="http://schemas.openxmlformats.org/drawingml/2006/main" xmlns:r="http://schemas.openxmlformats.org/officeDocument/2006/relationships" xmlns:p="http://schemas.openxmlformats.org/presentationml/2006/main">
  <p:tag name="NUM" val="5"/>
</p:tagLst>
</file>

<file path=ppt/tags/tag197.xml><?xml version="1.0" encoding="utf-8"?>
<p:tagLst xmlns:a="http://schemas.openxmlformats.org/drawingml/2006/main" xmlns:r="http://schemas.openxmlformats.org/officeDocument/2006/relationships" xmlns:p="http://schemas.openxmlformats.org/presentationml/2006/main">
  <p:tag name="NUM" val="6"/>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4"/>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6"/>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3"/>
</p:tagLst>
</file>

<file path=ppt/tags/tag207.xml><?xml version="1.0" encoding="utf-8"?>
<p:tagLst xmlns:a="http://schemas.openxmlformats.org/drawingml/2006/main" xmlns:r="http://schemas.openxmlformats.org/officeDocument/2006/relationships" xmlns:p="http://schemas.openxmlformats.org/presentationml/2006/main">
  <p:tag name="NUM" val="4"/>
</p:tagLst>
</file>

<file path=ppt/tags/tag208.xml><?xml version="1.0" encoding="utf-8"?>
<p:tagLst xmlns:a="http://schemas.openxmlformats.org/drawingml/2006/main" xmlns:r="http://schemas.openxmlformats.org/officeDocument/2006/relationships" xmlns:p="http://schemas.openxmlformats.org/presentationml/2006/main">
  <p:tag name="NUM" val="5"/>
</p:tagLst>
</file>

<file path=ppt/tags/tag209.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10.xml><?xml version="1.0" encoding="utf-8"?>
<p:tagLst xmlns:a="http://schemas.openxmlformats.org/drawingml/2006/main" xmlns:r="http://schemas.openxmlformats.org/officeDocument/2006/relationships" xmlns:p="http://schemas.openxmlformats.org/presentationml/2006/main">
  <p:tag name="NUM" val="1"/>
</p:tagLst>
</file>

<file path=ppt/tags/tag211.xml><?xml version="1.0" encoding="utf-8"?>
<p:tagLst xmlns:a="http://schemas.openxmlformats.org/drawingml/2006/main" xmlns:r="http://schemas.openxmlformats.org/officeDocument/2006/relationships" xmlns:p="http://schemas.openxmlformats.org/presentationml/2006/main">
  <p:tag name="NUM" val="2"/>
</p:tagLst>
</file>

<file path=ppt/tags/tag212.xml><?xml version="1.0" encoding="utf-8"?>
<p:tagLst xmlns:a="http://schemas.openxmlformats.org/drawingml/2006/main" xmlns:r="http://schemas.openxmlformats.org/officeDocument/2006/relationships" xmlns:p="http://schemas.openxmlformats.org/presentationml/2006/main">
  <p:tag name="NUM" val="3"/>
</p:tagLst>
</file>

<file path=ppt/tags/tag213.xml><?xml version="1.0" encoding="utf-8"?>
<p:tagLst xmlns:a="http://schemas.openxmlformats.org/drawingml/2006/main" xmlns:r="http://schemas.openxmlformats.org/officeDocument/2006/relationships" xmlns:p="http://schemas.openxmlformats.org/presentationml/2006/main">
  <p:tag name="NUM" val="4"/>
</p:tagLst>
</file>

<file path=ppt/tags/tag214.xml><?xml version="1.0" encoding="utf-8"?>
<p:tagLst xmlns:a="http://schemas.openxmlformats.org/drawingml/2006/main" xmlns:r="http://schemas.openxmlformats.org/officeDocument/2006/relationships" xmlns:p="http://schemas.openxmlformats.org/presentationml/2006/main">
  <p:tag name="NUM" val="5"/>
</p:tagLst>
</file>

<file path=ppt/tags/tag215.xml><?xml version="1.0" encoding="utf-8"?>
<p:tagLst xmlns:a="http://schemas.openxmlformats.org/drawingml/2006/main" xmlns:r="http://schemas.openxmlformats.org/officeDocument/2006/relationships" xmlns:p="http://schemas.openxmlformats.org/presentationml/2006/main">
  <p:tag name="NUM" val="6"/>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2"/>
</p:tagLst>
</file>

<file path=ppt/tags/tag218.xml><?xml version="1.0" encoding="utf-8"?>
<p:tagLst xmlns:a="http://schemas.openxmlformats.org/drawingml/2006/main" xmlns:r="http://schemas.openxmlformats.org/officeDocument/2006/relationships" xmlns:p="http://schemas.openxmlformats.org/presentationml/2006/main">
  <p:tag name="NUM" val="3"/>
</p:tagLst>
</file>

<file path=ppt/tags/tag219.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20.xml><?xml version="1.0" encoding="utf-8"?>
<p:tagLst xmlns:a="http://schemas.openxmlformats.org/drawingml/2006/main" xmlns:r="http://schemas.openxmlformats.org/officeDocument/2006/relationships" xmlns:p="http://schemas.openxmlformats.org/presentationml/2006/main">
  <p:tag name="NUM" val="5"/>
</p:tagLst>
</file>

<file path=ppt/tags/tag221.xml><?xml version="1.0" encoding="utf-8"?>
<p:tagLst xmlns:a="http://schemas.openxmlformats.org/drawingml/2006/main" xmlns:r="http://schemas.openxmlformats.org/officeDocument/2006/relationships" xmlns:p="http://schemas.openxmlformats.org/presentationml/2006/main">
  <p:tag name="NUM" val="6"/>
</p:tagLst>
</file>

<file path=ppt/tags/tag222.xml><?xml version="1.0" encoding="utf-8"?>
<p:tagLst xmlns:a="http://schemas.openxmlformats.org/drawingml/2006/main" xmlns:r="http://schemas.openxmlformats.org/officeDocument/2006/relationships" xmlns:p="http://schemas.openxmlformats.org/presentationml/2006/main">
  <p:tag name="NUM" val="1"/>
</p:tagLst>
</file>

<file path=ppt/tags/tag223.xml><?xml version="1.0" encoding="utf-8"?>
<p:tagLst xmlns:a="http://schemas.openxmlformats.org/drawingml/2006/main" xmlns:r="http://schemas.openxmlformats.org/officeDocument/2006/relationships" xmlns:p="http://schemas.openxmlformats.org/presentationml/2006/main">
  <p:tag name="NUM" val="2"/>
</p:tagLst>
</file>

<file path=ppt/tags/tag224.xml><?xml version="1.0" encoding="utf-8"?>
<p:tagLst xmlns:a="http://schemas.openxmlformats.org/drawingml/2006/main" xmlns:r="http://schemas.openxmlformats.org/officeDocument/2006/relationships" xmlns:p="http://schemas.openxmlformats.org/presentationml/2006/main">
  <p:tag name="NUM" val="3"/>
</p:tagLst>
</file>

<file path=ppt/tags/tag225.xml><?xml version="1.0" encoding="utf-8"?>
<p:tagLst xmlns:a="http://schemas.openxmlformats.org/drawingml/2006/main" xmlns:r="http://schemas.openxmlformats.org/officeDocument/2006/relationships" xmlns:p="http://schemas.openxmlformats.org/presentationml/2006/main">
  <p:tag name="NUM" val="4"/>
</p:tagLst>
</file>

<file path=ppt/tags/tag226.xml><?xml version="1.0" encoding="utf-8"?>
<p:tagLst xmlns:a="http://schemas.openxmlformats.org/drawingml/2006/main" xmlns:r="http://schemas.openxmlformats.org/officeDocument/2006/relationships" xmlns:p="http://schemas.openxmlformats.org/presentationml/2006/main">
  <p:tag name="NUM" val="5"/>
</p:tagLst>
</file>

<file path=ppt/tags/tag227.xml><?xml version="1.0" encoding="utf-8"?>
<p:tagLst xmlns:a="http://schemas.openxmlformats.org/drawingml/2006/main" xmlns:r="http://schemas.openxmlformats.org/officeDocument/2006/relationships" xmlns:p="http://schemas.openxmlformats.org/presentationml/2006/main">
  <p:tag name="NUM" val="6"/>
</p:tagLst>
</file>

<file path=ppt/tags/tag228.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TIMING" val="|2.3|5.4|1.1"/>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TIMING" val="|2.9"/>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TIMING" val="|5|12.2|9.2"/>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7"/>
</p:tagLst>
</file>

<file path=ppt/tags/tag52.xml><?xml version="1.0" encoding="utf-8"?>
<p:tagLst xmlns:a="http://schemas.openxmlformats.org/drawingml/2006/main" xmlns:r="http://schemas.openxmlformats.org/officeDocument/2006/relationships" xmlns:p="http://schemas.openxmlformats.org/presentationml/2006/main">
  <p:tag name="NUM" val="8"/>
</p:tagLst>
</file>

<file path=ppt/tags/tag53.xml><?xml version="1.0" encoding="utf-8"?>
<p:tagLst xmlns:a="http://schemas.openxmlformats.org/drawingml/2006/main" xmlns:r="http://schemas.openxmlformats.org/officeDocument/2006/relationships" xmlns:p="http://schemas.openxmlformats.org/presentationml/2006/main">
  <p:tag name="NUM" val="9"/>
</p:tagLst>
</file>

<file path=ppt/tags/tag54.xml><?xml version="1.0" encoding="utf-8"?>
<p:tagLst xmlns:a="http://schemas.openxmlformats.org/drawingml/2006/main" xmlns:r="http://schemas.openxmlformats.org/officeDocument/2006/relationships" xmlns:p="http://schemas.openxmlformats.org/presentationml/2006/main">
  <p:tag name="NUM" val="10"/>
</p:tagLst>
</file>

<file path=ppt/tags/tag55.xml><?xml version="1.0" encoding="utf-8"?>
<p:tagLst xmlns:a="http://schemas.openxmlformats.org/drawingml/2006/main" xmlns:r="http://schemas.openxmlformats.org/officeDocument/2006/relationships" xmlns:p="http://schemas.openxmlformats.org/presentationml/2006/main">
  <p:tag name="NUM" val="11"/>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7"/>
</p:tagLst>
</file>

<file path=ppt/tags/tag63.xml><?xml version="1.0" encoding="utf-8"?>
<p:tagLst xmlns:a="http://schemas.openxmlformats.org/drawingml/2006/main" xmlns:r="http://schemas.openxmlformats.org/officeDocument/2006/relationships" xmlns:p="http://schemas.openxmlformats.org/presentationml/2006/main">
  <p:tag name="NUM" val="8"/>
</p:tagLst>
</file>

<file path=ppt/tags/tag64.xml><?xml version="1.0" encoding="utf-8"?>
<p:tagLst xmlns:a="http://schemas.openxmlformats.org/drawingml/2006/main" xmlns:r="http://schemas.openxmlformats.org/officeDocument/2006/relationships" xmlns:p="http://schemas.openxmlformats.org/presentationml/2006/main">
  <p:tag name="NUM" val="9"/>
</p:tagLst>
</file>

<file path=ppt/tags/tag65.xml><?xml version="1.0" encoding="utf-8"?>
<p:tagLst xmlns:a="http://schemas.openxmlformats.org/drawingml/2006/main" xmlns:r="http://schemas.openxmlformats.org/officeDocument/2006/relationships" xmlns:p="http://schemas.openxmlformats.org/presentationml/2006/main">
  <p:tag name="NUM" val="10"/>
</p:tagLst>
</file>

<file path=ppt/tags/tag66.xml><?xml version="1.0" encoding="utf-8"?>
<p:tagLst xmlns:a="http://schemas.openxmlformats.org/drawingml/2006/main" xmlns:r="http://schemas.openxmlformats.org/officeDocument/2006/relationships" xmlns:p="http://schemas.openxmlformats.org/presentationml/2006/main">
  <p:tag name="NUM" val="11"/>
</p:tagLst>
</file>

<file path=ppt/tags/tag67.xml><?xml version="1.0" encoding="utf-8"?>
<p:tagLst xmlns:a="http://schemas.openxmlformats.org/drawingml/2006/main" xmlns:r="http://schemas.openxmlformats.org/officeDocument/2006/relationships" xmlns:p="http://schemas.openxmlformats.org/presentationml/2006/main">
  <p:tag name="NUM" val="12"/>
</p:tagLst>
</file>

<file path=ppt/tags/tag68.xml><?xml version="1.0" encoding="utf-8"?>
<p:tagLst xmlns:a="http://schemas.openxmlformats.org/drawingml/2006/main" xmlns:r="http://schemas.openxmlformats.org/officeDocument/2006/relationships" xmlns:p="http://schemas.openxmlformats.org/presentationml/2006/main">
  <p:tag name="NUM" val="13"/>
</p:tagLst>
</file>

<file path=ppt/tags/tag69.xml><?xml version="1.0" encoding="utf-8"?>
<p:tagLst xmlns:a="http://schemas.openxmlformats.org/drawingml/2006/main" xmlns:r="http://schemas.openxmlformats.org/officeDocument/2006/relationships" xmlns:p="http://schemas.openxmlformats.org/presentationml/2006/main">
  <p:tag name="NUM" val="14"/>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5"/>
</p:tagLst>
</file>

<file path=ppt/tags/tag71.xml><?xml version="1.0" encoding="utf-8"?>
<p:tagLst xmlns:a="http://schemas.openxmlformats.org/drawingml/2006/main" xmlns:r="http://schemas.openxmlformats.org/officeDocument/2006/relationships" xmlns:p="http://schemas.openxmlformats.org/presentationml/2006/main">
  <p:tag name="NUM" val="16"/>
</p:tagLst>
</file>

<file path=ppt/tags/tag72.xml><?xml version="1.0" encoding="utf-8"?>
<p:tagLst xmlns:a="http://schemas.openxmlformats.org/drawingml/2006/main" xmlns:r="http://schemas.openxmlformats.org/officeDocument/2006/relationships" xmlns:p="http://schemas.openxmlformats.org/presentationml/2006/main">
  <p:tag name="NUM" val="17"/>
</p:tagLst>
</file>

<file path=ppt/tags/tag73.xml><?xml version="1.0" encoding="utf-8"?>
<p:tagLst xmlns:a="http://schemas.openxmlformats.org/drawingml/2006/main" xmlns:r="http://schemas.openxmlformats.org/officeDocument/2006/relationships" xmlns:p="http://schemas.openxmlformats.org/presentationml/2006/main">
  <p:tag name="NUM" val="18"/>
</p:tagLst>
</file>

<file path=ppt/tags/tag74.xml><?xml version="1.0" encoding="utf-8"?>
<p:tagLst xmlns:a="http://schemas.openxmlformats.org/drawingml/2006/main" xmlns:r="http://schemas.openxmlformats.org/officeDocument/2006/relationships" xmlns:p="http://schemas.openxmlformats.org/presentationml/2006/main">
  <p:tag name="NUM" val="19"/>
</p:tagLst>
</file>

<file path=ppt/tags/tag75.xml><?xml version="1.0" encoding="utf-8"?>
<p:tagLst xmlns:a="http://schemas.openxmlformats.org/drawingml/2006/main" xmlns:r="http://schemas.openxmlformats.org/officeDocument/2006/relationships" xmlns:p="http://schemas.openxmlformats.org/presentationml/2006/main">
  <p:tag name="NUM" val="20"/>
</p:tagLst>
</file>

<file path=ppt/tags/tag76.xml><?xml version="1.0" encoding="utf-8"?>
<p:tagLst xmlns:a="http://schemas.openxmlformats.org/drawingml/2006/main" xmlns:r="http://schemas.openxmlformats.org/officeDocument/2006/relationships" xmlns:p="http://schemas.openxmlformats.org/presentationml/2006/main">
  <p:tag name="TIMING" val="|1.8|1.9"/>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5"/>
</p:tagLst>
</file>

<file path=ppt/tags/tag82.xml><?xml version="1.0" encoding="utf-8"?>
<p:tagLst xmlns:a="http://schemas.openxmlformats.org/drawingml/2006/main" xmlns:r="http://schemas.openxmlformats.org/officeDocument/2006/relationships" xmlns:p="http://schemas.openxmlformats.org/presentationml/2006/main">
  <p:tag name="NUM" val="6"/>
</p:tagLst>
</file>

<file path=ppt/tags/tag83.xml><?xml version="1.0" encoding="utf-8"?>
<p:tagLst xmlns:a="http://schemas.openxmlformats.org/drawingml/2006/main" xmlns:r="http://schemas.openxmlformats.org/officeDocument/2006/relationships" xmlns:p="http://schemas.openxmlformats.org/presentationml/2006/main">
  <p:tag name="TIMING" val="|9.3|2.2|1.3"/>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7"/>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336454BF99514E8C03708DAC14BDD9" ma:contentTypeVersion="12" ma:contentTypeDescription="Create a new document." ma:contentTypeScope="" ma:versionID="4f5dd7c01510408273d4872e96f6a083">
  <xsd:schema xmlns:xsd="http://www.w3.org/2001/XMLSchema" xmlns:xs="http://www.w3.org/2001/XMLSchema" xmlns:p="http://schemas.microsoft.com/office/2006/metadata/properties" xmlns:ns2="a0da13fd-4eb8-43bb-9865-de8ff67147fc" xmlns:ns3="b0e909a0-2375-4d20-b54e-33337e77bca3" targetNamespace="http://schemas.microsoft.com/office/2006/metadata/properties" ma:root="true" ma:fieldsID="80d1a1314f61f463c1717cd74945bc63" ns2:_="" ns3:_="">
    <xsd:import namespace="a0da13fd-4eb8-43bb-9865-de8ff67147fc"/>
    <xsd:import namespace="b0e909a0-2375-4d20-b54e-33337e77bc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a13fd-4eb8-43bb-9865-de8ff67147f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0aa6bcd-90a9-42ad-8298-8ca5358a4f4d}" ma:internalName="TaxCatchAll" ma:showField="CatchAllData" ma:web="a0da13fd-4eb8-43bb-9865-de8ff67147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e909a0-2375-4d20-b54e-33337e77bca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cc3ec6-88af-47af-a068-6d7a8d914ef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e909a0-2375-4d20-b54e-33337e77bca3">
      <Terms xmlns="http://schemas.microsoft.com/office/infopath/2007/PartnerControls"/>
    </lcf76f155ced4ddcb4097134ff3c332f>
    <TaxCatchAll xmlns="a0da13fd-4eb8-43bb-9865-de8ff67147fc" xsi:nil="true"/>
  </documentManagement>
</p:properties>
</file>

<file path=customXml/itemProps1.xml><?xml version="1.0" encoding="utf-8"?>
<ds:datastoreItem xmlns:ds="http://schemas.openxmlformats.org/officeDocument/2006/customXml" ds:itemID="{60D41655-19A2-4331-AD1C-E2919B0A62C5}">
  <ds:schemaRefs>
    <ds:schemaRef ds:uri="http://schemas.microsoft.com/sharepoint/v3/contenttype/forms"/>
  </ds:schemaRefs>
</ds:datastoreItem>
</file>

<file path=customXml/itemProps2.xml><?xml version="1.0" encoding="utf-8"?>
<ds:datastoreItem xmlns:ds="http://schemas.openxmlformats.org/officeDocument/2006/customXml" ds:itemID="{9785C0FC-33BD-43AD-9060-15E17AEE8F40}"/>
</file>

<file path=customXml/itemProps3.xml><?xml version="1.0" encoding="utf-8"?>
<ds:datastoreItem xmlns:ds="http://schemas.openxmlformats.org/officeDocument/2006/customXml" ds:itemID="{5648537E-EF26-41A2-8F0F-623CFD0B8EB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c0c28fa-4398-41b6-b67e-341eac09410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2110</TotalTime>
  <Words>2750</Words>
  <Application>Microsoft Office PowerPoint</Application>
  <PresentationFormat>Widescreen</PresentationFormat>
  <Paragraphs>389</Paragraphs>
  <Slides>33</Slides>
  <Notes>33</Notes>
  <HiddenSlides>0</HiddenSlides>
  <MMClips>33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Arial</vt:lpstr>
      <vt:lpstr>Arial Black</vt:lpstr>
      <vt:lpstr>Calibri</vt:lpstr>
      <vt:lpstr>Century Gothic</vt:lpstr>
      <vt:lpstr>Courier New</vt:lpstr>
      <vt:lpstr>Lato</vt:lpstr>
      <vt:lpstr>Roboto</vt:lpstr>
      <vt:lpstr>Roboto Condensed Light</vt:lpstr>
      <vt:lpstr>Times New Roman</vt:lpstr>
      <vt:lpstr>Wingdings</vt:lpstr>
      <vt:lpstr>Wingdings 3</vt:lpstr>
      <vt:lpstr>Ion Boardroom</vt:lpstr>
      <vt:lpstr>Module 4</vt:lpstr>
      <vt:lpstr>Cinq modules</vt:lpstr>
      <vt:lpstr>Fraude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de fraude au travail</vt:lpstr>
      <vt:lpstr>Types de fraude au travail</vt:lpstr>
      <vt:lpstr>Types de fraude au travail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Garry Mullins</cp:lastModifiedBy>
  <cp:revision>156</cp:revision>
  <cp:lastPrinted>2019-10-08T14:00:06Z</cp:lastPrinted>
  <dcterms:created xsi:type="dcterms:W3CDTF">2019-07-03T17:48:24Z</dcterms:created>
  <dcterms:modified xsi:type="dcterms:W3CDTF">2020-11-04T17:44:33Z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0x010100E4336454BF99514E8C03708DAC14BDD9</vt:lpwstr>
  </property>
</Properties>
</file>