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8.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9.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0.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2.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3.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4.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5.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16.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17.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18.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19.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20.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21.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2.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23.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24.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25.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26.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27.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28.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29.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30.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31.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32.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33.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34.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35.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36.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37.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38.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39.xml" ContentType="application/vnd.openxmlformats-officedocument.presentationml.notesSlid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40.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41.xml" ContentType="application/vnd.openxmlformats-officedocument.presentationml.notesSlid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notesSlides/notesSlide42.xml" ContentType="application/vnd.openxmlformats-officedocument.presentationml.notesSlide+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notesSlides/notesSlide43.xml" ContentType="application/vnd.openxmlformats-officedocument.presentationml.notesSlide+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44.xml" ContentType="application/vnd.openxmlformats-officedocument.presentationml.notesSlid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45.xml" ContentType="application/vnd.openxmlformats-officedocument.presentationml.notesSlid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46.xml" ContentType="application/vnd.openxmlformats-officedocument.presentationml.notesSlid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47.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48.xml" ContentType="application/vnd.openxmlformats-officedocument.presentationml.notesSlide+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49.xml" ContentType="application/vnd.openxmlformats-officedocument.presentationml.notesSlid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notesSlides/notesSlide50.xml" ContentType="application/vnd.openxmlformats-officedocument.presentationml.notesSlide+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51.xml" ContentType="application/vnd.openxmlformats-officedocument.presentationml.notesSlid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52.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53.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notesSlides/notesSlide54.xml" ContentType="application/vnd.openxmlformats-officedocument.presentationml.notesSlide+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55.xml" ContentType="application/vnd.openxmlformats-officedocument.presentationml.notesSlid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notesSlides/notesSlide56.xml" ContentType="application/vnd.openxmlformats-officedocument.presentationml.notesSlide+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notesSlides/notesSlide57.xml" ContentType="application/vnd.openxmlformats-officedocument.presentationml.notesSlide+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notesSlides/notesSlide58.xml" ContentType="application/vnd.openxmlformats-officedocument.presentationml.notesSlide+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4"/>
  </p:notesMasterIdLst>
  <p:sldIdLst>
    <p:sldId id="283" r:id="rId5"/>
    <p:sldId id="470" r:id="rId6"/>
    <p:sldId id="445" r:id="rId7"/>
    <p:sldId id="471" r:id="rId8"/>
    <p:sldId id="505" r:id="rId9"/>
    <p:sldId id="501" r:id="rId10"/>
    <p:sldId id="537" r:id="rId11"/>
    <p:sldId id="417" r:id="rId12"/>
    <p:sldId id="500" r:id="rId13"/>
    <p:sldId id="529" r:id="rId14"/>
    <p:sldId id="484" r:id="rId15"/>
    <p:sldId id="535" r:id="rId16"/>
    <p:sldId id="496" r:id="rId17"/>
    <p:sldId id="479" r:id="rId18"/>
    <p:sldId id="419" r:id="rId19"/>
    <p:sldId id="508" r:id="rId20"/>
    <p:sldId id="420" r:id="rId21"/>
    <p:sldId id="538" r:id="rId22"/>
    <p:sldId id="421" r:id="rId23"/>
    <p:sldId id="525" r:id="rId24"/>
    <p:sldId id="422" r:id="rId25"/>
    <p:sldId id="437" r:id="rId26"/>
    <p:sldId id="497" r:id="rId27"/>
    <p:sldId id="392" r:id="rId28"/>
    <p:sldId id="526" r:id="rId29"/>
    <p:sldId id="425" r:id="rId30"/>
    <p:sldId id="426" r:id="rId31"/>
    <p:sldId id="527" r:id="rId32"/>
    <p:sldId id="499" r:id="rId33"/>
    <p:sldId id="433" r:id="rId34"/>
    <p:sldId id="517" r:id="rId35"/>
    <p:sldId id="498" r:id="rId36"/>
    <p:sldId id="480" r:id="rId37"/>
    <p:sldId id="518" r:id="rId38"/>
    <p:sldId id="528" r:id="rId39"/>
    <p:sldId id="516" r:id="rId40"/>
    <p:sldId id="521" r:id="rId41"/>
    <p:sldId id="519" r:id="rId42"/>
    <p:sldId id="520" r:id="rId43"/>
    <p:sldId id="502" r:id="rId44"/>
    <p:sldId id="446" r:id="rId45"/>
    <p:sldId id="495" r:id="rId46"/>
    <p:sldId id="322" r:id="rId47"/>
    <p:sldId id="507" r:id="rId48"/>
    <p:sldId id="320" r:id="rId49"/>
    <p:sldId id="321" r:id="rId50"/>
    <p:sldId id="317" r:id="rId51"/>
    <p:sldId id="395" r:id="rId52"/>
    <p:sldId id="477" r:id="rId53"/>
    <p:sldId id="531" r:id="rId54"/>
    <p:sldId id="532" r:id="rId55"/>
    <p:sldId id="473" r:id="rId56"/>
    <p:sldId id="489" r:id="rId57"/>
    <p:sldId id="490" r:id="rId58"/>
    <p:sldId id="533" r:id="rId59"/>
    <p:sldId id="534" r:id="rId60"/>
    <p:sldId id="530" r:id="rId61"/>
    <p:sldId id="472" r:id="rId62"/>
    <p:sldId id="381" r:id="rId6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neviève Laurier" initials="GL" lastIdx="6" clrIdx="0"/>
  <p:cmAuthor id="1" name="Patricia Drapeau" initials="PD"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20000" autoAdjust="0"/>
    <p:restoredTop sz="88538" autoAdjust="0"/>
  </p:normalViewPr>
  <p:slideViewPr>
    <p:cSldViewPr snapToGrid="0">
      <p:cViewPr varScale="1">
        <p:scale>
          <a:sx n="101" d="100"/>
          <a:sy n="101" d="100"/>
        </p:scale>
        <p:origin x="1584" y="102"/>
      </p:cViewPr>
      <p:guideLst>
        <p:guide orient="horz" pos="2160"/>
        <p:guide pos="3840"/>
      </p:guideLst>
    </p:cSldViewPr>
  </p:slideViewPr>
  <p:notesTextViewPr>
    <p:cViewPr>
      <p:scale>
        <a:sx n="3" d="2"/>
        <a:sy n="3" d="2"/>
      </p:scale>
      <p:origin x="0" y="0"/>
    </p:cViewPr>
  </p:notesTextViewPr>
  <p:notesViewPr>
    <p:cSldViewPr snapToGrid="0">
      <p:cViewPr>
        <p:scale>
          <a:sx n="125" d="100"/>
          <a:sy n="125" d="100"/>
        </p:scale>
        <p:origin x="-1718" y="1714"/>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DE83F62-1CEA-4272-96E6-B99C4A3A0D93}" type="datetimeFigureOut">
              <a:rPr lang="en-US" smtClean="0"/>
              <a:t>11/4/2020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11DFBAE-D2FB-4994-B033-E07222B53DC8}" type="slidenum">
              <a:rPr lang="en-US" smtClean="0"/>
              <a:t>‹#›</a:t>
            </a:fld>
            <a:endParaRPr lang="en-US"/>
          </a:p>
        </p:txBody>
      </p:sp>
    </p:spTree>
    <p:extLst>
      <p:ext uri="{BB962C8B-B14F-4D97-AF65-F5344CB8AC3E}">
        <p14:creationId xmlns:p14="http://schemas.microsoft.com/office/powerpoint/2010/main" val="307368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1.svg"/></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1DFBAE-D2FB-4994-B033-E07222B53DC8}" type="slidenum">
              <a:rPr lang="en-US" smtClean="0"/>
              <a:t>1</a:t>
            </a:fld>
            <a:endParaRPr lang="en-US"/>
          </a:p>
        </p:txBody>
      </p:sp>
    </p:spTree>
    <p:extLst>
      <p:ext uri="{BB962C8B-B14F-4D97-AF65-F5344CB8AC3E}">
        <p14:creationId xmlns:p14="http://schemas.microsoft.com/office/powerpoint/2010/main" val="1853560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10</a:t>
            </a:fld>
            <a:endParaRPr lang="en-US" dirty="0"/>
          </a:p>
        </p:txBody>
      </p:sp>
    </p:spTree>
    <p:extLst>
      <p:ext uri="{BB962C8B-B14F-4D97-AF65-F5344CB8AC3E}">
        <p14:creationId xmlns:p14="http://schemas.microsoft.com/office/powerpoint/2010/main" val="486952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283081"/>
          </a:xfrm>
        </p:spPr>
        <p:txBody>
          <a:bodyPr/>
          <a:lstStyle/>
          <a:p>
            <a:endParaRPr lang="en-US" dirty="0"/>
          </a:p>
        </p:txBody>
      </p:sp>
      <p:sp>
        <p:nvSpPr>
          <p:cNvPr id="4" name="Slide Number Placeholder 3"/>
          <p:cNvSpPr>
            <a:spLocks noGrp="1"/>
          </p:cNvSpPr>
          <p:nvPr>
            <p:ph type="sldNum" sz="quarter" idx="10"/>
          </p:nvPr>
        </p:nvSpPr>
        <p:spPr/>
        <p:txBody>
          <a:bodyPr/>
          <a:lstStyle/>
          <a:p>
            <a:fld id="{B1FC4A91-6E84-4A09-896D-9CED54C83BE0}" type="slidenum">
              <a:rPr lang="en-US" smtClean="0"/>
              <a:t>11</a:t>
            </a:fld>
            <a:endParaRPr lang="en-US" dirty="0"/>
          </a:p>
        </p:txBody>
      </p:sp>
    </p:spTree>
    <p:extLst>
      <p:ext uri="{BB962C8B-B14F-4D97-AF65-F5344CB8AC3E}">
        <p14:creationId xmlns:p14="http://schemas.microsoft.com/office/powerpoint/2010/main" val="2707948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283081"/>
          </a:xfrm>
        </p:spPr>
        <p:txBody>
          <a:bodyPr/>
          <a:lstStyle/>
          <a:p>
            <a:endParaRPr lang="en-US" dirty="0"/>
          </a:p>
        </p:txBody>
      </p:sp>
      <p:sp>
        <p:nvSpPr>
          <p:cNvPr id="4" name="Slide Number Placeholder 3"/>
          <p:cNvSpPr>
            <a:spLocks noGrp="1"/>
          </p:cNvSpPr>
          <p:nvPr>
            <p:ph type="sldNum" sz="quarter" idx="10"/>
          </p:nvPr>
        </p:nvSpPr>
        <p:spPr/>
        <p:txBody>
          <a:bodyPr/>
          <a:lstStyle/>
          <a:p>
            <a:fld id="{B1FC4A91-6E84-4A09-896D-9CED54C83BE0}" type="slidenum">
              <a:rPr lang="en-US" smtClean="0"/>
              <a:t>12</a:t>
            </a:fld>
            <a:endParaRPr lang="en-US" dirty="0"/>
          </a:p>
        </p:txBody>
      </p:sp>
    </p:spTree>
    <p:extLst>
      <p:ext uri="{BB962C8B-B14F-4D97-AF65-F5344CB8AC3E}">
        <p14:creationId xmlns:p14="http://schemas.microsoft.com/office/powerpoint/2010/main" val="4275894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defTabSz="952462">
              <a:spcBef>
                <a:spcPts val="625"/>
              </a:spcBef>
              <a:spcAft>
                <a:spcPts val="625"/>
              </a:spcAft>
              <a:defRPr/>
            </a:pPr>
            <a:r>
              <a:rPr lang="en-US" dirty="0"/>
              <a:t>Statement of financial position describes the municipality’s financial position in terms of assets and liabilities at the end of the fiscal year.  The difference between the assets and liabilities is referred to as net debt or accumulated surplus.</a:t>
            </a:r>
          </a:p>
          <a:p>
            <a:pPr defTabSz="933237">
              <a:defRPr/>
            </a:pPr>
            <a:r>
              <a:rPr lang="en-US" dirty="0">
                <a:latin typeface="Lato" panose="020F0502020204030203"/>
              </a:rPr>
              <a:t>Payable (Money owed); Accruals (the obligation has occurred); Deferred revenue (received money but have not fulfill the obligations) Employee Pension Obligations</a:t>
            </a:r>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61842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overarching statement that summarizes an entity’s financial position at a point in time. Changes in the financial position of the entity are summarized in the following four statements.</a:t>
            </a:r>
          </a:p>
        </p:txBody>
      </p:sp>
      <p:sp>
        <p:nvSpPr>
          <p:cNvPr id="4" name="Slide Number Placeholder 3"/>
          <p:cNvSpPr>
            <a:spLocks noGrp="1"/>
          </p:cNvSpPr>
          <p:nvPr>
            <p:ph type="sldNum" sz="quarter" idx="10"/>
          </p:nvPr>
        </p:nvSpPr>
        <p:spPr/>
        <p:txBody>
          <a:bodyPr/>
          <a:lstStyle/>
          <a:p>
            <a:fld id="{5EA4B952-DAF1-5E4E-93F1-8F986E329F0C}" type="slidenum">
              <a:rPr lang="en-US" smtClean="0"/>
              <a:t>14</a:t>
            </a:fld>
            <a:endParaRPr lang="en-US" dirty="0"/>
          </a:p>
        </p:txBody>
      </p:sp>
    </p:spTree>
    <p:extLst>
      <p:ext uri="{BB962C8B-B14F-4D97-AF65-F5344CB8AC3E}">
        <p14:creationId xmlns:p14="http://schemas.microsoft.com/office/powerpoint/2010/main" val="1224242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Financial assets </a:t>
            </a:r>
            <a:r>
              <a:rPr lang="en-US" dirty="0"/>
              <a:t>are the financial resources an entity controls and can use to pay what it</a:t>
            </a:r>
          </a:p>
          <a:p>
            <a:r>
              <a:rPr lang="en-US" dirty="0"/>
              <a:t>owes to others. These assets include cash, accounts receivable, investments, and assets</a:t>
            </a:r>
          </a:p>
          <a:p>
            <a:r>
              <a:rPr lang="en-US" dirty="0"/>
              <a:t>that are convertible to cash or that generate cash so that the entity can pay its liabilities</a:t>
            </a:r>
          </a:p>
          <a:p>
            <a:r>
              <a:rPr lang="en-US" dirty="0"/>
              <a:t>as they come due.</a:t>
            </a:r>
          </a:p>
          <a:p>
            <a:r>
              <a:rPr lang="en-US" dirty="0"/>
              <a:t>Information about the liquidity of an entity’s financial assets is not presented on the</a:t>
            </a:r>
          </a:p>
          <a:p>
            <a:r>
              <a:rPr lang="en-US" dirty="0"/>
              <a:t>Statement of Financial Position. (</a:t>
            </a:r>
            <a:r>
              <a:rPr lang="en-US" i="1" dirty="0"/>
              <a:t>Liquidity </a:t>
            </a:r>
            <a:r>
              <a:rPr lang="en-US" dirty="0"/>
              <a:t>means how quickly assets can be used to</a:t>
            </a:r>
          </a:p>
          <a:p>
            <a:r>
              <a:rPr lang="en-US" dirty="0"/>
              <a:t>pay bills.) However, the notes to the financial statements include disclosures on the</a:t>
            </a:r>
          </a:p>
          <a:p>
            <a:r>
              <a:rPr lang="en-US" dirty="0"/>
              <a:t>liquidity of an entity’s financial assets.</a:t>
            </a:r>
          </a:p>
        </p:txBody>
      </p:sp>
      <p:sp>
        <p:nvSpPr>
          <p:cNvPr id="4" name="Slide Number Placeholder 3"/>
          <p:cNvSpPr>
            <a:spLocks noGrp="1"/>
          </p:cNvSpPr>
          <p:nvPr>
            <p:ph type="sldNum" sz="quarter" idx="10"/>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89968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365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Liabilities are by main classification: payable, accruals or deferred revenue for example</a:t>
            </a:r>
          </a:p>
          <a:p>
            <a:r>
              <a:rPr lang="en-US" i="1" dirty="0"/>
              <a:t>Liabilities </a:t>
            </a:r>
            <a:r>
              <a:rPr lang="en-US" dirty="0"/>
              <a:t>are existing financial obligations to outside parties at the date of the financial</a:t>
            </a:r>
          </a:p>
          <a:p>
            <a:r>
              <a:rPr lang="en-US" dirty="0"/>
              <a:t>statements. They result from past transactions and events and will lead to the future</a:t>
            </a:r>
          </a:p>
          <a:p>
            <a:r>
              <a:rPr lang="en-US" dirty="0"/>
              <a:t>sacrifice of economic benefits (e.g., financial assets).</a:t>
            </a:r>
          </a:p>
          <a:p>
            <a:r>
              <a:rPr lang="en-US" dirty="0"/>
              <a:t>Common liabilities are accounts payable, debt, employee pension obligations, and</a:t>
            </a:r>
          </a:p>
          <a:p>
            <a:r>
              <a:rPr lang="en-US" dirty="0"/>
              <a:t>unearned revenue. Users should also read the notes to the financial statements to better</a:t>
            </a:r>
          </a:p>
          <a:p>
            <a:r>
              <a:rPr lang="en-US" dirty="0"/>
              <a:t>understand the nature of an entity’s liabilities and when liabilities are due.</a:t>
            </a:r>
          </a:p>
        </p:txBody>
      </p:sp>
      <p:sp>
        <p:nvSpPr>
          <p:cNvPr id="4" name="Slide Number Placeholder 3"/>
          <p:cNvSpPr>
            <a:spLocks noGrp="1"/>
          </p:cNvSpPr>
          <p:nvPr>
            <p:ph type="sldNum" sz="quarter" idx="10"/>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43207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008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 financial assets are divided by main classification categories – prepaid expenses, inventories (held for consumption) and tangible capital assets.</a:t>
            </a:r>
          </a:p>
          <a:p>
            <a:r>
              <a:rPr lang="en-US" i="1" dirty="0"/>
              <a:t>Non-financial assets </a:t>
            </a:r>
            <a:r>
              <a:rPr lang="en-US" dirty="0"/>
              <a:t>are assets that an entity will use up when providing future services to the</a:t>
            </a:r>
          </a:p>
          <a:p>
            <a:r>
              <a:rPr lang="en-US" dirty="0"/>
              <a:t>public. These assets are not normally used by an entity to settle its liabilities with external</a:t>
            </a:r>
          </a:p>
          <a:p>
            <a:r>
              <a:rPr lang="en-US" dirty="0"/>
              <a:t>parties. As a result, they are shown separately in the Statement of Financial Position.</a:t>
            </a:r>
          </a:p>
          <a:p>
            <a:r>
              <a:rPr lang="en-US" dirty="0"/>
              <a:t>Often, the most significant group of assets within this category are tangible capital</a:t>
            </a:r>
          </a:p>
          <a:p>
            <a:r>
              <a:rPr lang="en-US" dirty="0"/>
              <a:t>assets, like buildings or roads, which are acquired to provide services over many years.</a:t>
            </a:r>
          </a:p>
          <a:p>
            <a:r>
              <a:rPr lang="en-US" dirty="0"/>
              <a:t>As entities deliver services, the estimated portion of the assets used is recorded as</a:t>
            </a:r>
          </a:p>
          <a:p>
            <a:r>
              <a:rPr lang="en-US" dirty="0"/>
              <a:t>an expense in the Statement of Operations. The balance presented represents the</a:t>
            </a:r>
          </a:p>
          <a:p>
            <a:r>
              <a:rPr lang="en-US" dirty="0"/>
              <a:t>remaining service potential of the non-financial assets.</a:t>
            </a:r>
          </a:p>
          <a:p>
            <a:r>
              <a:rPr lang="en-US" dirty="0"/>
              <a:t>Crown lands and natural resources inherited in right of crown and all intangible</a:t>
            </a:r>
          </a:p>
          <a:p>
            <a:r>
              <a:rPr lang="en-US" dirty="0"/>
              <a:t>assets are not recognized as assets in public sector financial statements. When these</a:t>
            </a:r>
          </a:p>
          <a:p>
            <a:r>
              <a:rPr lang="en-US" dirty="0"/>
              <a:t>assets are important to an entity’s ability to generate revenues or deliver services,</a:t>
            </a:r>
          </a:p>
          <a:p>
            <a:r>
              <a:rPr lang="en-US" dirty="0"/>
              <a:t>additional information should be included in either the notes to the financial</a:t>
            </a:r>
          </a:p>
          <a:p>
            <a:r>
              <a:rPr lang="en-US" dirty="0"/>
              <a:t>statements or in the financial statement discussion and analysis accompanying the</a:t>
            </a:r>
          </a:p>
          <a:p>
            <a:r>
              <a:rPr lang="en-US" dirty="0"/>
              <a:t>financial statements.</a:t>
            </a:r>
          </a:p>
        </p:txBody>
      </p:sp>
      <p:sp>
        <p:nvSpPr>
          <p:cNvPr id="4" name="Slide Number Placeholder 3"/>
          <p:cNvSpPr>
            <a:spLocks noGrp="1"/>
          </p:cNvSpPr>
          <p:nvPr>
            <p:ph type="sldNum" sz="quarter" idx="10"/>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857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handout – agenda</a:t>
            </a:r>
          </a:p>
          <a:p>
            <a:pPr defTabSz="933237" eaLnBrk="0" fontAlgn="base" hangingPunct="0">
              <a:spcBef>
                <a:spcPct val="0"/>
              </a:spcBef>
              <a:spcAft>
                <a:spcPct val="0"/>
              </a:spcAft>
            </a:pPr>
            <a:r>
              <a:rPr lang="en-US" altLang="en-US" b="1" dirty="0">
                <a:solidFill>
                  <a:srgbClr val="000000"/>
                </a:solidFill>
                <a:latin typeface="Roboto" panose="02000000000000000000" pitchFamily="2" charset="0"/>
                <a:ea typeface="Times New Roman" panose="02020603050405020304" pitchFamily="18" charset="0"/>
                <a:cs typeface="Arial" panose="020B0604020202020204" pitchFamily="34" charset="0"/>
              </a:rPr>
              <a:t>What defines an audit committee?</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Importance of an audit committee</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What is an audit committee?</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Audit committee terms of reference/policy</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Audit committee composition</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General audit meeting requirements</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Highlight audit committee</a:t>
            </a:r>
            <a:r>
              <a:rPr lang="en-US" altLang="en-US"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a:t>
            </a: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s responsibilities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b="1" dirty="0">
                <a:solidFill>
                  <a:srgbClr val="000000"/>
                </a:solidFill>
                <a:latin typeface="Roboto" panose="02000000000000000000" pitchFamily="2" charset="0"/>
                <a:ea typeface="Times New Roman" panose="02020603050405020304" pitchFamily="18" charset="0"/>
                <a:cs typeface="Arial" panose="020B0604020202020204" pitchFamily="34" charset="0"/>
              </a:rPr>
              <a:t>Audit Committee Challenges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Dependence on expertise and integrity</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Quality of auditor services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Compliance programs and communication</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b="1" dirty="0">
                <a:solidFill>
                  <a:srgbClr val="000000"/>
                </a:solidFill>
                <a:latin typeface="Roboto" panose="02000000000000000000" pitchFamily="2" charset="0"/>
                <a:ea typeface="Times New Roman" panose="02020603050405020304" pitchFamily="18" charset="0"/>
                <a:cs typeface="Arial" panose="020B0604020202020204" pitchFamily="34" charset="0"/>
              </a:rPr>
              <a:t>Role and Relationship with External Auditor</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Know the legislative audit deadlines and requirements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Identify items to consider when recommending an external auditor and plan</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Gain an awareness of what the external auditor will provide</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Evaluating auditor services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b="1" dirty="0">
                <a:solidFill>
                  <a:srgbClr val="000000"/>
                </a:solidFill>
                <a:latin typeface="Roboto" panose="02000000000000000000" pitchFamily="2" charset="0"/>
                <a:ea typeface="Times New Roman" panose="02020603050405020304" pitchFamily="18" charset="0"/>
                <a:cs typeface="Arial" panose="020B0604020202020204" pitchFamily="34" charset="0"/>
              </a:rPr>
              <a:t>Financial Statement Review</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Building knowledge of financial statements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Importance of analysis and questions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Potential red flags</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Financial analyses linkage to Financial Condition Indicators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b="1" dirty="0">
                <a:solidFill>
                  <a:srgbClr val="000000"/>
                </a:solidFill>
                <a:latin typeface="Roboto" panose="02000000000000000000" pitchFamily="2" charset="0"/>
                <a:ea typeface="Times New Roman" panose="02020603050405020304" pitchFamily="18" charset="0"/>
                <a:cs typeface="Arial" panose="020B0604020202020204" pitchFamily="34" charset="0"/>
              </a:rPr>
              <a:t>Risk, Fraud and Internal Control</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What is fraud?</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What is the impact on an organization?</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Does the organization have weak controls?</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How does the audit committee obtain assurance?</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What is an effective internal control system?</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Tone at the top</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What is internal control?</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What is risk?</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What is the audit committee</a:t>
            </a:r>
            <a:r>
              <a:rPr lang="en-US" altLang="en-US"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a:t>
            </a: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s role regarding internal control letters?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 </a:t>
            </a:r>
            <a:r>
              <a:rPr lang="en-US" altLang="en-US" b="1" dirty="0">
                <a:solidFill>
                  <a:srgbClr val="000000"/>
                </a:solidFill>
                <a:latin typeface="Roboto" panose="02000000000000000000" pitchFamily="2" charset="0"/>
                <a:ea typeface="Times New Roman" panose="02020603050405020304" pitchFamily="18" charset="0"/>
                <a:cs typeface="Arial" panose="020B0604020202020204" pitchFamily="34" charset="0"/>
              </a:rPr>
              <a:t>Compliance and Ethics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Responsibilities for ethical behavior</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Culture of Compliance</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Other legislative compliance requirements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b="1" dirty="0">
                <a:solidFill>
                  <a:srgbClr val="000000"/>
                </a:solidFill>
                <a:latin typeface="Roboto" panose="02000000000000000000" pitchFamily="2" charset="0"/>
                <a:ea typeface="Times New Roman" panose="02020603050405020304" pitchFamily="18" charset="0"/>
                <a:cs typeface="Arial" panose="020B0604020202020204" pitchFamily="34" charset="0"/>
              </a:rPr>
              <a:t>Audit Committee Reports and Assessments</a:t>
            </a:r>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What are audit committee</a:t>
            </a:r>
            <a:r>
              <a:rPr lang="en-US" altLang="en-US"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a:t>
            </a: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s reporting requirements?</a:t>
            </a:r>
            <a:endParaRPr lang="en-US" altLang="en-US" sz="1100" dirty="0"/>
          </a:p>
          <a:p>
            <a:pPr defTabSz="933237" eaLnBrk="0" fontAlgn="base" hangingPunct="0">
              <a:spcBef>
                <a:spcPct val="0"/>
              </a:spcBef>
              <a:spcAft>
                <a:spcPct val="0"/>
              </a:spcAft>
            </a:pPr>
            <a: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t>Why do an audit committee self-assessment?</a:t>
            </a:r>
            <a:endParaRPr lang="en-US" altLang="en-US" sz="1100" dirty="0"/>
          </a:p>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66823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202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net‐debt position does not necessarily mean the local government is in financial difficulty. It</a:t>
            </a:r>
          </a:p>
          <a:p>
            <a:r>
              <a:rPr lang="en-US" i="1" dirty="0"/>
              <a:t>simply means the local government has more liabilities than financial assets. However, a viable debt</a:t>
            </a:r>
          </a:p>
          <a:p>
            <a:r>
              <a:rPr lang="en-US" i="1" dirty="0"/>
              <a:t>management plan needs to be in place to ensure that debt is sufficiently funded and that municipal</a:t>
            </a:r>
          </a:p>
          <a:p>
            <a:r>
              <a:rPr lang="en-US" i="1" dirty="0"/>
              <a:t>Services are not jeopardized.</a:t>
            </a:r>
            <a:endParaRPr lang="en-US" dirty="0"/>
          </a:p>
        </p:txBody>
      </p:sp>
      <p:sp>
        <p:nvSpPr>
          <p:cNvPr id="4" name="Slide Number Placeholder 3"/>
          <p:cNvSpPr>
            <a:spLocks noGrp="1"/>
          </p:cNvSpPr>
          <p:nvPr>
            <p:ph type="sldNum" sz="quarter" idx="10"/>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2316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22</a:t>
            </a:fld>
            <a:endParaRPr lang="en-US" dirty="0"/>
          </a:p>
        </p:txBody>
      </p:sp>
    </p:spTree>
    <p:extLst>
      <p:ext uri="{BB962C8B-B14F-4D97-AF65-F5344CB8AC3E}">
        <p14:creationId xmlns:p14="http://schemas.microsoft.com/office/powerpoint/2010/main" val="814181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defTabSz="952462">
              <a:spcBef>
                <a:spcPts val="625"/>
              </a:spcBef>
              <a:spcAft>
                <a:spcPts val="625"/>
              </a:spcAft>
              <a:defRPr/>
            </a:pPr>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205371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Revenue – </a:t>
            </a:r>
            <a:r>
              <a:rPr lang="en-US" dirty="0"/>
              <a:t>is an accounting of all local government earnings in a given year. The main sources of local</a:t>
            </a:r>
          </a:p>
          <a:p>
            <a:r>
              <a:rPr lang="en-US" dirty="0"/>
              <a:t>government revenue are property taxation and user fees collected for services such as garbage</a:t>
            </a:r>
          </a:p>
          <a:p>
            <a:r>
              <a:rPr lang="en-US" dirty="0"/>
              <a:t>collection or recreation facilities. Government transfers are another revenue source – in the revenue</a:t>
            </a:r>
          </a:p>
          <a:p>
            <a:r>
              <a:rPr lang="en-US" dirty="0"/>
              <a:t>section they include line items for federal, provincial or other regional government grants provided to a</a:t>
            </a:r>
          </a:p>
          <a:p>
            <a:r>
              <a:rPr lang="en-US" dirty="0"/>
              <a:t>local government for operating and /or capital purposes.</a:t>
            </a:r>
          </a:p>
          <a:p>
            <a:r>
              <a:rPr lang="en-US" dirty="0"/>
              <a:t>Most revenue listings include a line item specifically for other revenues. This generally includes such</a:t>
            </a:r>
          </a:p>
          <a:p>
            <a:r>
              <a:rPr lang="en-US" dirty="0"/>
              <a:t>revenues as contributed assets, which are normally tangible capital assets that have been donated or</a:t>
            </a:r>
          </a:p>
          <a:p>
            <a:r>
              <a:rPr lang="en-US" dirty="0"/>
              <a:t>transferred to a local government from a developer or outside organization. Contributed assets are</a:t>
            </a:r>
          </a:p>
          <a:p>
            <a:r>
              <a:rPr lang="en-US" dirty="0"/>
              <a:t>reported as revenue on the Statement of Operations because they create an expected future economic</a:t>
            </a:r>
          </a:p>
          <a:p>
            <a:r>
              <a:rPr lang="en-US" dirty="0"/>
              <a:t>benefit, and result in an increase in a local government’s year‐end accumulated surplus. Although</a:t>
            </a:r>
          </a:p>
          <a:p>
            <a:r>
              <a:rPr lang="en-US" dirty="0"/>
              <a:t>contributed assets are reported as revenue, they do not represent cash received by a local government.</a:t>
            </a:r>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67602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551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73688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76575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216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commonly called changes in net debt or accumulated surplus.</a:t>
            </a:r>
          </a:p>
          <a:p>
            <a:r>
              <a:rPr lang="en-US" dirty="0"/>
              <a:t>The statement tracks municipality’s expenditures used to acquire tangible capital assets (e.g. new</a:t>
            </a:r>
          </a:p>
          <a:p>
            <a:r>
              <a:rPr lang="en-US" dirty="0"/>
              <a:t>vehicles) and pay for its inventories of supplies during the reporting period. The disposal of tangible</a:t>
            </a:r>
          </a:p>
          <a:p>
            <a:r>
              <a:rPr lang="en-US" dirty="0"/>
              <a:t>capital assets, and the use of inventory and prepaid expenses (such as insurance paid at the beginning of</a:t>
            </a:r>
          </a:p>
          <a:p>
            <a:r>
              <a:rPr lang="en-US" dirty="0"/>
              <a:t>the year and used during the year) are also captured in the statement of changes in net debt.</a:t>
            </a:r>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306515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FRAM outlines the following specific responsibilities related to the work of the external auditor:</a:t>
            </a:r>
          </a:p>
          <a:p>
            <a:endParaRPr lang="en-US" b="1" dirty="0"/>
          </a:p>
          <a:p>
            <a:r>
              <a:rPr lang="en-US" dirty="0">
                <a:latin typeface="Lato" panose="020F0502020204030203"/>
              </a:rPr>
              <a:t>The Committee shall:</a:t>
            </a:r>
          </a:p>
          <a:p>
            <a:endParaRPr lang="en-US" dirty="0">
              <a:latin typeface="Lato" panose="020F0502020204030203"/>
            </a:endParaRPr>
          </a:p>
          <a:p>
            <a:pPr marL="291636" indent="-291636">
              <a:lnSpc>
                <a:spcPct val="114000"/>
              </a:lnSpc>
              <a:spcBef>
                <a:spcPts val="612"/>
              </a:spcBef>
              <a:spcAft>
                <a:spcPts val="612"/>
              </a:spcAft>
              <a:buBlip>
                <a:blip r:embed="rId3"/>
              </a:buBlip>
            </a:pPr>
            <a:r>
              <a:rPr lang="en-US" dirty="0">
                <a:latin typeface="Lato" panose="020F0502020204030203"/>
              </a:rPr>
              <a:t>discuss the extent, timing and completion of the audit including the level of materiality to be used;</a:t>
            </a:r>
          </a:p>
          <a:p>
            <a:pPr marL="291636" indent="-291636">
              <a:lnSpc>
                <a:spcPct val="114000"/>
              </a:lnSpc>
              <a:spcBef>
                <a:spcPts val="612"/>
              </a:spcBef>
              <a:spcAft>
                <a:spcPts val="612"/>
              </a:spcAft>
              <a:buBlip>
                <a:blip r:embed="rId3"/>
              </a:buBlip>
            </a:pPr>
            <a:r>
              <a:rPr lang="en-US" dirty="0">
                <a:latin typeface="Lato" panose="020F0502020204030203"/>
              </a:rPr>
              <a:t>review estimated and final audit fee;</a:t>
            </a:r>
          </a:p>
          <a:p>
            <a:pPr marL="291636" indent="-291636">
              <a:lnSpc>
                <a:spcPct val="114000"/>
              </a:lnSpc>
              <a:spcBef>
                <a:spcPts val="612"/>
              </a:spcBef>
              <a:spcAft>
                <a:spcPts val="612"/>
              </a:spcAft>
              <a:buBlip>
                <a:blip r:embed="rId3"/>
              </a:buBlip>
            </a:pPr>
            <a:r>
              <a:rPr lang="en-US" dirty="0">
                <a:latin typeface="Lato" panose="020F0502020204030203"/>
              </a:rPr>
              <a:t>discuss whether the terms of the letter of engagement were met;</a:t>
            </a:r>
          </a:p>
          <a:p>
            <a:pPr marL="291636" indent="-291636">
              <a:lnSpc>
                <a:spcPct val="114000"/>
              </a:lnSpc>
              <a:spcBef>
                <a:spcPts val="612"/>
              </a:spcBef>
              <a:spcAft>
                <a:spcPts val="612"/>
              </a:spcAft>
              <a:buBlip>
                <a:blip r:embed="rId3"/>
              </a:buBlip>
            </a:pPr>
            <a:r>
              <a:rPr lang="en-US" dirty="0">
                <a:latin typeface="Lato" panose="020F0502020204030203"/>
              </a:rPr>
              <a:t>recommend to council or village commission the change of the municipal auditor if management questions the competence of the incumbent auditor and the committee confirms the view; the recommendation to appoint a new auditor would follow an adequate inquiry into the auditor's competence and reputation;</a:t>
            </a:r>
          </a:p>
          <a:p>
            <a:pPr marL="291636" indent="-291636">
              <a:lnSpc>
                <a:spcPct val="114000"/>
              </a:lnSpc>
              <a:spcBef>
                <a:spcPts val="612"/>
              </a:spcBef>
              <a:spcAft>
                <a:spcPts val="612"/>
              </a:spcAft>
              <a:buBlip>
                <a:blip r:embed="rId3"/>
              </a:buBlip>
            </a:pPr>
            <a:r>
              <a:rPr lang="en-US" dirty="0">
                <a:latin typeface="Lato" panose="020F0502020204030203"/>
              </a:rPr>
              <a:t>review the problems and restrictions encountered by the auditor and degree of cooperation received; and</a:t>
            </a:r>
          </a:p>
          <a:p>
            <a:pPr marL="291636" indent="-291636">
              <a:lnSpc>
                <a:spcPct val="114000"/>
              </a:lnSpc>
              <a:spcBef>
                <a:spcPts val="612"/>
              </a:spcBef>
              <a:spcAft>
                <a:spcPts val="612"/>
              </a:spcAft>
              <a:buBlip>
                <a:blip r:embed="rId3"/>
              </a:buBlip>
            </a:pPr>
            <a:r>
              <a:rPr lang="en-US" dirty="0">
                <a:latin typeface="Lato" panose="020F0502020204030203"/>
              </a:rPr>
              <a:t>promote cooperation between the management and the auditor. </a:t>
            </a:r>
          </a:p>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3</a:t>
            </a:fld>
            <a:endParaRPr lang="en-US" dirty="0"/>
          </a:p>
        </p:txBody>
      </p:sp>
    </p:spTree>
    <p:extLst>
      <p:ext uri="{BB962C8B-B14F-4D97-AF65-F5344CB8AC3E}">
        <p14:creationId xmlns:p14="http://schemas.microsoft.com/office/powerpoint/2010/main" val="3923658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17881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31</a:t>
            </a:fld>
            <a:endParaRPr lang="en-US" dirty="0"/>
          </a:p>
        </p:txBody>
      </p:sp>
    </p:spTree>
    <p:extLst>
      <p:ext uri="{BB962C8B-B14F-4D97-AF65-F5344CB8AC3E}">
        <p14:creationId xmlns:p14="http://schemas.microsoft.com/office/powerpoint/2010/main" val="1272709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defTabSz="952462">
              <a:spcBef>
                <a:spcPts val="625"/>
              </a:spcBef>
              <a:spcAft>
                <a:spcPts val="625"/>
              </a:spcAft>
              <a:defRPr/>
            </a:pPr>
            <a:r>
              <a:rPr lang="en-US" dirty="0"/>
              <a:t>Statement of financial position describes the municipality’s financial position in terms of assets and liabilities at the end of the fiscal year.  The difference between the assets and liabilities is referred to as net debt or accumulated surplus.</a:t>
            </a:r>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3160690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commonly called changes in net debt or accumulated surplus.</a:t>
            </a:r>
          </a:p>
          <a:p>
            <a:r>
              <a:rPr lang="en-US" dirty="0"/>
              <a:t>The statement tracks municipality’s expenditures used to acquire tangible capital assets (e.g. new</a:t>
            </a:r>
          </a:p>
          <a:p>
            <a:r>
              <a:rPr lang="en-US" dirty="0"/>
              <a:t>vehicles) and pay for its inventories of supplies during the reporting period. The disposal of tangible</a:t>
            </a:r>
          </a:p>
          <a:p>
            <a:r>
              <a:rPr lang="en-US" dirty="0"/>
              <a:t>capital assets, and the use of inventory and prepaid expenses (such as insurance paid at the beginning of</a:t>
            </a:r>
          </a:p>
          <a:p>
            <a:r>
              <a:rPr lang="en-US" dirty="0"/>
              <a:t>the year and used during the year) are also captured in the statement of changes in net debt.</a:t>
            </a:r>
          </a:p>
          <a:p>
            <a:endParaRPr lang="en-US" i="1" dirty="0"/>
          </a:p>
          <a:p>
            <a:r>
              <a:rPr lang="en-US" i="1" dirty="0"/>
              <a:t>To assess the impact of a net debt position on the financial health of a local government, consider the</a:t>
            </a:r>
          </a:p>
          <a:p>
            <a:r>
              <a:rPr lang="en-US" i="1" dirty="0"/>
              <a:t>following:</a:t>
            </a:r>
          </a:p>
          <a:p>
            <a:r>
              <a:rPr lang="en-US" dirty="0"/>
              <a:t> </a:t>
            </a:r>
            <a:r>
              <a:rPr lang="en-US" i="1" dirty="0"/>
              <a:t>Is there a debt management plan in place?</a:t>
            </a:r>
          </a:p>
          <a:p>
            <a:r>
              <a:rPr lang="en-US" dirty="0"/>
              <a:t> </a:t>
            </a:r>
            <a:r>
              <a:rPr lang="en-US" i="1" dirty="0"/>
              <a:t>What is the term of the debt?</a:t>
            </a:r>
          </a:p>
          <a:p>
            <a:r>
              <a:rPr lang="en-US" dirty="0"/>
              <a:t> </a:t>
            </a:r>
            <a:r>
              <a:rPr lang="en-US" i="1" dirty="0"/>
              <a:t>What portion of the local government’s liability servicing limit does the net debt represent?</a:t>
            </a:r>
          </a:p>
          <a:p>
            <a:r>
              <a:rPr lang="en-US" dirty="0"/>
              <a:t> </a:t>
            </a:r>
            <a:r>
              <a:rPr lang="en-US" i="1" dirty="0"/>
              <a:t>Are the local government’s financial assets liquid and current?</a:t>
            </a:r>
          </a:p>
          <a:p>
            <a:r>
              <a:rPr lang="en-US" dirty="0"/>
              <a:t> </a:t>
            </a:r>
            <a:r>
              <a:rPr lang="en-US" i="1" dirty="0"/>
              <a:t>What portion, if any, of the local government’s financial assets are restricted?</a:t>
            </a:r>
          </a:p>
          <a:p>
            <a:r>
              <a:rPr lang="en-US" dirty="0"/>
              <a:t> </a:t>
            </a:r>
            <a:r>
              <a:rPr lang="en-US" i="1" dirty="0"/>
              <a:t>What portion of the net debt is funded by the annual tax levy? By user fees?</a:t>
            </a:r>
          </a:p>
          <a:p>
            <a:r>
              <a:rPr lang="en-US" dirty="0"/>
              <a:t> </a:t>
            </a:r>
            <a:r>
              <a:rPr lang="en-US" i="1" dirty="0"/>
              <a:t>Will projected future revenues be sufficient to pay the net debt?</a:t>
            </a:r>
          </a:p>
          <a:p>
            <a:r>
              <a:rPr lang="en-US" dirty="0"/>
              <a:t>If the answers to these questions are favorable, a local government is not likely</a:t>
            </a:r>
          </a:p>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37554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34</a:t>
            </a:fld>
            <a:endParaRPr lang="en-US" dirty="0"/>
          </a:p>
        </p:txBody>
      </p:sp>
    </p:spTree>
    <p:extLst>
      <p:ext uri="{BB962C8B-B14F-4D97-AF65-F5344CB8AC3E}">
        <p14:creationId xmlns:p14="http://schemas.microsoft.com/office/powerpoint/2010/main" val="4288982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defTabSz="952462">
              <a:spcBef>
                <a:spcPts val="625"/>
              </a:spcBef>
              <a:spcAft>
                <a:spcPts val="625"/>
              </a:spcAft>
              <a:defRPr/>
            </a:pPr>
            <a:r>
              <a:rPr lang="en-US" dirty="0"/>
              <a:t>Statement of financial position describes the municipality’s financial position in terms of assets and liabilities at the end of the fiscal year.  The difference between the assets and liabilities is referred to as net debt or accumulated surplus.</a:t>
            </a:r>
          </a:p>
          <a:p>
            <a:pPr defTabSz="933237">
              <a:defRPr/>
            </a:pPr>
            <a:r>
              <a:rPr lang="en-US" dirty="0">
                <a:latin typeface="Lato" panose="020F0502020204030203"/>
              </a:rPr>
              <a:t>Payable (Money owed); Accruals (the obligation has occurred); Deferred revenue (received money but have not fulfill the obligations) Employee Pension Obligations</a:t>
            </a:r>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475829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36</a:t>
            </a:fld>
            <a:endParaRPr lang="en-US" dirty="0"/>
          </a:p>
        </p:txBody>
      </p:sp>
    </p:spTree>
    <p:extLst>
      <p:ext uri="{BB962C8B-B14F-4D97-AF65-F5344CB8AC3E}">
        <p14:creationId xmlns:p14="http://schemas.microsoft.com/office/powerpoint/2010/main" val="1530176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commonly called changes in net debt or accumulated surplus.</a:t>
            </a:r>
          </a:p>
          <a:p>
            <a:r>
              <a:rPr lang="en-US" dirty="0"/>
              <a:t>The statement tracks municipality’s expenditures used to acquire tangible capital assets (e.g. new</a:t>
            </a:r>
          </a:p>
          <a:p>
            <a:r>
              <a:rPr lang="en-US" dirty="0"/>
              <a:t>vehicles) and pay for its inventories of supplies during the reporting period. The disposal of tangible</a:t>
            </a:r>
          </a:p>
          <a:p>
            <a:r>
              <a:rPr lang="en-US" dirty="0"/>
              <a:t>capital assets, and the use of inventory and prepaid expenses (such as insurance paid at the beginning of</a:t>
            </a:r>
          </a:p>
          <a:p>
            <a:r>
              <a:rPr lang="en-US" dirty="0"/>
              <a:t>the year and used during the year) are also captured in the statement of changes in net debt.</a:t>
            </a:r>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3089206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38</a:t>
            </a:fld>
            <a:endParaRPr lang="en-US" dirty="0"/>
          </a:p>
        </p:txBody>
      </p:sp>
    </p:spTree>
    <p:extLst>
      <p:ext uri="{BB962C8B-B14F-4D97-AF65-F5344CB8AC3E}">
        <p14:creationId xmlns:p14="http://schemas.microsoft.com/office/powerpoint/2010/main" val="4270682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39</a:t>
            </a:fld>
            <a:endParaRPr lang="en-US" dirty="0"/>
          </a:p>
        </p:txBody>
      </p:sp>
    </p:spTree>
    <p:extLst>
      <p:ext uri="{BB962C8B-B14F-4D97-AF65-F5344CB8AC3E}">
        <p14:creationId xmlns:p14="http://schemas.microsoft.com/office/powerpoint/2010/main" val="1475986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836638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40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966612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203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DFE3E5">
                    <a:lumMod val="25000"/>
                  </a:srgbClr>
                </a:solidFill>
                <a:effectLst/>
                <a:uLnTx/>
                <a:uFillTx/>
                <a:latin typeface="Calibri" panose="020F0502020204030204" pitchFamily="34" charset="0"/>
                <a:ea typeface="+mn-ea"/>
                <a:cs typeface="Segoe UI" panose="020B0502040204020203" pitchFamily="34" charset="0"/>
              </a:rPr>
              <a:t>The key performance indicators are located at the roof or top of the house. Four indicators measure the achievement of the overall objectives for assessing financial sustainability. The Indicators answer the question - Is the municipality </a:t>
            </a:r>
            <a:r>
              <a:rPr kumimoji="0" lang="en-US" sz="1200" b="0" i="0" u="none" strike="noStrike" kern="1200" cap="none" spc="30" normalizeH="0" baseline="0" noProof="1">
                <a:ln>
                  <a:noFill/>
                </a:ln>
                <a:solidFill>
                  <a:srgbClr val="1CADE4">
                    <a:lumMod val="10000"/>
                  </a:srgbClr>
                </a:solidFill>
                <a:effectLst/>
                <a:uLnTx/>
                <a:uFillTx/>
                <a:latin typeface="Calibri" panose="020F0502020204030204" pitchFamily="34" charset="0"/>
                <a:ea typeface="+mn-ea"/>
                <a:cs typeface="Segoe UI" panose="020B0502040204020203" pitchFamily="34" charset="0"/>
              </a:rPr>
              <a:t>able to meet current and future needs in a balance and independent manner.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595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43</a:t>
            </a:fld>
            <a:endParaRPr lang="en-US" dirty="0"/>
          </a:p>
        </p:txBody>
      </p:sp>
    </p:spTree>
    <p:extLst>
      <p:ext uri="{BB962C8B-B14F-4D97-AF65-F5344CB8AC3E}">
        <p14:creationId xmlns:p14="http://schemas.microsoft.com/office/powerpoint/2010/main" val="33936942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baseline="0" dirty="0"/>
          </a:p>
          <a:p>
            <a:r>
              <a:rPr lang="en-US" sz="1100" spc="-4" dirty="0">
                <a:latin typeface="Lato"/>
              </a:rPr>
              <a:t>Each Indicator’s results are compared to a threshold range.  Thresholds are based on jurisdictional best practice and municipal reviews.  The threshold range is unique for each Indicator.  </a:t>
            </a:r>
            <a:r>
              <a:rPr lang="en-US" sz="1100" spc="-4" dirty="0">
                <a:solidFill>
                  <a:srgbClr val="231F20"/>
                </a:solidFill>
                <a:latin typeface="Lato"/>
              </a:rPr>
              <a:t>Indicator’s range denotes a risk level:</a:t>
            </a:r>
            <a:endParaRPr lang="en-US" sz="1100" b="1" spc="-4" dirty="0">
              <a:solidFill>
                <a:srgbClr val="FF0000"/>
              </a:solidFill>
              <a:latin typeface="Lato"/>
            </a:endParaRPr>
          </a:p>
          <a:p>
            <a:pPr marL="408291" lvl="1"/>
            <a:r>
              <a:rPr lang="en-US" sz="1100" b="1" spc="-4" dirty="0">
                <a:solidFill>
                  <a:srgbClr val="00B050"/>
                </a:solidFill>
                <a:latin typeface="Lato"/>
              </a:rPr>
              <a:t>Low risk - green;</a:t>
            </a:r>
            <a:endParaRPr lang="en-US" sz="1100" b="1" spc="-4" dirty="0">
              <a:solidFill>
                <a:srgbClr val="231F20"/>
              </a:solidFill>
              <a:latin typeface="Lato"/>
            </a:endParaRPr>
          </a:p>
          <a:p>
            <a:pPr marL="408291" lvl="1"/>
            <a:r>
              <a:rPr lang="en-US" sz="1100" b="1" spc="-4" dirty="0">
                <a:solidFill>
                  <a:srgbClr val="FFC000"/>
                </a:solidFill>
                <a:latin typeface="Lato"/>
              </a:rPr>
              <a:t>Moderate risk- yellow</a:t>
            </a:r>
            <a:r>
              <a:rPr lang="en-US" sz="1100" b="1" spc="-4" dirty="0">
                <a:solidFill>
                  <a:srgbClr val="231F20"/>
                </a:solidFill>
                <a:latin typeface="Lato"/>
              </a:rPr>
              <a:t>; or</a:t>
            </a:r>
            <a:endParaRPr lang="en-US" sz="1100" spc="-4" dirty="0">
              <a:solidFill>
                <a:srgbClr val="231F20"/>
              </a:solidFill>
              <a:latin typeface="Lato"/>
            </a:endParaRPr>
          </a:p>
          <a:p>
            <a:pPr marL="408291" lvl="1"/>
            <a:r>
              <a:rPr lang="en-US" sz="1100" b="1" spc="-4" dirty="0">
                <a:solidFill>
                  <a:srgbClr val="FF0000"/>
                </a:solidFill>
                <a:latin typeface="Lato"/>
              </a:rPr>
              <a:t> High risk- red.</a:t>
            </a:r>
            <a:endParaRPr lang="en-US" sz="1100" spc="-4" dirty="0">
              <a:solidFill>
                <a:srgbClr val="231F20"/>
              </a:solidFill>
              <a:latin typeface="Lato"/>
            </a:endParaRPr>
          </a:p>
          <a:p>
            <a:endParaRPr lang="en-US" sz="1100" spc="-4" dirty="0">
              <a:latin typeface="Lato"/>
            </a:endParaRPr>
          </a:p>
          <a:p>
            <a:r>
              <a:rPr lang="en-US" sz="1100" spc="-4" dirty="0">
                <a:latin typeface="Lato"/>
              </a:rPr>
              <a:t>A municipality’s  Indicator’s placement within the threshold range, will determine the risk level (colour) assigned to that Indicator</a:t>
            </a:r>
          </a:p>
          <a:p>
            <a:r>
              <a:rPr lang="en-US" sz="1100" spc="-4" dirty="0">
                <a:latin typeface="Lato"/>
              </a:rPr>
              <a:t>For example, t</a:t>
            </a:r>
            <a:r>
              <a:rPr lang="en-US" sz="1100" dirty="0">
                <a:latin typeface="Lato"/>
              </a:rPr>
              <a:t>he range for uncollected taxes is:</a:t>
            </a:r>
          </a:p>
          <a:p>
            <a:pPr lvl="1"/>
            <a:r>
              <a:rPr lang="en-US" sz="1100" dirty="0">
                <a:latin typeface="Lato"/>
              </a:rPr>
              <a:t>Less than 10% is low risk,</a:t>
            </a:r>
          </a:p>
          <a:p>
            <a:pPr lvl="1"/>
            <a:r>
              <a:rPr lang="en-US" sz="1100" dirty="0">
                <a:latin typeface="Lato"/>
              </a:rPr>
              <a:t>10% to 15% is moderate risk</a:t>
            </a:r>
          </a:p>
          <a:p>
            <a:pPr lvl="1"/>
            <a:r>
              <a:rPr lang="en-US" sz="1100" dirty="0">
                <a:latin typeface="Lato"/>
              </a:rPr>
              <a:t>Greater than 15% is high risk</a:t>
            </a:r>
          </a:p>
          <a:p>
            <a:r>
              <a:rPr lang="en-US" sz="1100" dirty="0">
                <a:latin typeface="Lato"/>
                <a:ea typeface="Roboto" panose="02000000000000000000" pitchFamily="2" charset="0"/>
              </a:rPr>
              <a:t>For the results shown on the left, this municipality’s uncollected taxes was 4.1%, which is in the low risk range.  As a result the Indicator’s box is green.</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44</a:t>
            </a:fld>
            <a:endParaRPr lang="en-US" dirty="0"/>
          </a:p>
        </p:txBody>
      </p:sp>
    </p:spTree>
    <p:extLst>
      <p:ext uri="{BB962C8B-B14F-4D97-AF65-F5344CB8AC3E}">
        <p14:creationId xmlns:p14="http://schemas.microsoft.com/office/powerpoint/2010/main" val="28935897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45</a:t>
            </a:fld>
            <a:endParaRPr lang="en-US" dirty="0"/>
          </a:p>
        </p:txBody>
      </p:sp>
    </p:spTree>
    <p:extLst>
      <p:ext uri="{BB962C8B-B14F-4D97-AF65-F5344CB8AC3E}">
        <p14:creationId xmlns:p14="http://schemas.microsoft.com/office/powerpoint/2010/main" val="8265486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46</a:t>
            </a:fld>
            <a:endParaRPr lang="en-US" dirty="0"/>
          </a:p>
        </p:txBody>
      </p:sp>
    </p:spTree>
    <p:extLst>
      <p:ext uri="{BB962C8B-B14F-4D97-AF65-F5344CB8AC3E}">
        <p14:creationId xmlns:p14="http://schemas.microsoft.com/office/powerpoint/2010/main" val="11962014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47</a:t>
            </a:fld>
            <a:endParaRPr lang="en-US" dirty="0"/>
          </a:p>
        </p:txBody>
      </p:sp>
    </p:spTree>
    <p:extLst>
      <p:ext uri="{BB962C8B-B14F-4D97-AF65-F5344CB8AC3E}">
        <p14:creationId xmlns:p14="http://schemas.microsoft.com/office/powerpoint/2010/main" val="39531833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latin typeface="Lato" panose="020F0502020204030203" pitchFamily="34" charset="0"/>
              </a:rPr>
              <a:t>What happens if there is a disagreement between the auditor and management?</a:t>
            </a:r>
          </a:p>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13878379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49</a:t>
            </a:fld>
            <a:endParaRPr lang="en-US" dirty="0"/>
          </a:p>
        </p:txBody>
      </p:sp>
    </p:spTree>
    <p:extLst>
      <p:ext uri="{BB962C8B-B14F-4D97-AF65-F5344CB8AC3E}">
        <p14:creationId xmlns:p14="http://schemas.microsoft.com/office/powerpoint/2010/main" val="1952836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B952-DAF1-5E4E-93F1-8F986E329F0C}" type="slidenum">
              <a:rPr lang="en-US" smtClean="0"/>
              <a:t>5</a:t>
            </a:fld>
            <a:endParaRPr lang="en-US" dirty="0"/>
          </a:p>
        </p:txBody>
      </p:sp>
    </p:spTree>
    <p:extLst>
      <p:ext uri="{BB962C8B-B14F-4D97-AF65-F5344CB8AC3E}">
        <p14:creationId xmlns:p14="http://schemas.microsoft.com/office/powerpoint/2010/main" val="1879394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50</a:t>
            </a:fld>
            <a:endParaRPr lang="en-US" dirty="0"/>
          </a:p>
        </p:txBody>
      </p:sp>
    </p:spTree>
    <p:extLst>
      <p:ext uri="{BB962C8B-B14F-4D97-AF65-F5344CB8AC3E}">
        <p14:creationId xmlns:p14="http://schemas.microsoft.com/office/powerpoint/2010/main" val="532815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51</a:t>
            </a:fld>
            <a:endParaRPr lang="en-US" dirty="0"/>
          </a:p>
        </p:txBody>
      </p:sp>
    </p:spTree>
    <p:extLst>
      <p:ext uri="{BB962C8B-B14F-4D97-AF65-F5344CB8AC3E}">
        <p14:creationId xmlns:p14="http://schemas.microsoft.com/office/powerpoint/2010/main" val="11750592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52</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53</a:t>
            </a:fld>
            <a:endParaRPr lang="en-US" dirty="0"/>
          </a:p>
        </p:txBody>
      </p:sp>
    </p:spTree>
    <p:extLst>
      <p:ext uri="{BB962C8B-B14F-4D97-AF65-F5344CB8AC3E}">
        <p14:creationId xmlns:p14="http://schemas.microsoft.com/office/powerpoint/2010/main" val="27931984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54</a:t>
            </a:fld>
            <a:endParaRPr lang="en-US" dirty="0"/>
          </a:p>
        </p:txBody>
      </p:sp>
    </p:spTree>
    <p:extLst>
      <p:ext uri="{BB962C8B-B14F-4D97-AF65-F5344CB8AC3E}">
        <p14:creationId xmlns:p14="http://schemas.microsoft.com/office/powerpoint/2010/main" val="1251276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55</a:t>
            </a:fld>
            <a:endParaRPr lang="en-US" dirty="0"/>
          </a:p>
        </p:txBody>
      </p:sp>
    </p:spTree>
    <p:extLst>
      <p:ext uri="{BB962C8B-B14F-4D97-AF65-F5344CB8AC3E}">
        <p14:creationId xmlns:p14="http://schemas.microsoft.com/office/powerpoint/2010/main" val="36466962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56</a:t>
            </a:fld>
            <a:endParaRPr lang="en-US" dirty="0"/>
          </a:p>
        </p:txBody>
      </p:sp>
    </p:spTree>
    <p:extLst>
      <p:ext uri="{BB962C8B-B14F-4D97-AF65-F5344CB8AC3E}">
        <p14:creationId xmlns:p14="http://schemas.microsoft.com/office/powerpoint/2010/main" val="5297058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57</a:t>
            </a:fld>
            <a:endParaRPr lang="en-US" dirty="0"/>
          </a:p>
        </p:txBody>
      </p:sp>
    </p:spTree>
    <p:extLst>
      <p:ext uri="{BB962C8B-B14F-4D97-AF65-F5344CB8AC3E}">
        <p14:creationId xmlns:p14="http://schemas.microsoft.com/office/powerpoint/2010/main" val="41258539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58</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59</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612"/>
              </a:spcBef>
              <a:spcAft>
                <a:spcPts val="612"/>
              </a:spcAft>
              <a:buFontTx/>
              <a:buChar char="›"/>
            </a:pPr>
            <a:r>
              <a:rPr lang="en-US" sz="2000" dirty="0">
                <a:latin typeface="Lato" panose="020F0502020204030203" pitchFamily="34" charset="0"/>
              </a:rPr>
              <a:t>Set of Audited Financial Statements </a:t>
            </a:r>
          </a:p>
          <a:p>
            <a:pPr lvl="1">
              <a:lnSpc>
                <a:spcPct val="114000"/>
              </a:lnSpc>
              <a:spcBef>
                <a:spcPts val="612"/>
              </a:spcBef>
              <a:spcAft>
                <a:spcPts val="612"/>
              </a:spcAft>
              <a:buFontTx/>
              <a:buChar char="›"/>
            </a:pPr>
            <a:r>
              <a:rPr lang="en-US" sz="2000" dirty="0">
                <a:latin typeface="Lato" panose="020F0502020204030203" pitchFamily="34" charset="0"/>
              </a:rPr>
              <a:t> complaint with Chartered Professional Accountants of Canada’s Public Sector Accounting Standards; and</a:t>
            </a:r>
          </a:p>
          <a:p>
            <a:pPr lvl="1">
              <a:lnSpc>
                <a:spcPct val="114000"/>
              </a:lnSpc>
              <a:spcBef>
                <a:spcPts val="612"/>
              </a:spcBef>
              <a:spcAft>
                <a:spcPts val="612"/>
              </a:spcAft>
              <a:buFontTx/>
              <a:buChar char="›"/>
            </a:pPr>
            <a:r>
              <a:rPr lang="en-US" sz="2000" dirty="0">
                <a:latin typeface="Lato" panose="020F0502020204030203" pitchFamily="34" charset="0"/>
              </a:rPr>
              <a:t> include any additional notes required per </a:t>
            </a:r>
            <a:r>
              <a:rPr lang="en-US" sz="2000" i="1" dirty="0">
                <a:latin typeface="Lato" panose="020F0502020204030203" pitchFamily="34" charset="0"/>
              </a:rPr>
              <a:t>Municipal Government Act </a:t>
            </a:r>
            <a:r>
              <a:rPr lang="en-US" sz="2000" dirty="0">
                <a:latin typeface="Lato" panose="020F0502020204030203" pitchFamily="34" charset="0"/>
              </a:rPr>
              <a:t>and regulations</a:t>
            </a:r>
          </a:p>
          <a:p>
            <a:pPr>
              <a:lnSpc>
                <a:spcPct val="114000"/>
              </a:lnSpc>
              <a:spcBef>
                <a:spcPts val="612"/>
              </a:spcBef>
              <a:spcAft>
                <a:spcPts val="612"/>
              </a:spcAft>
              <a:buFontTx/>
              <a:buChar char="›"/>
            </a:pPr>
            <a:r>
              <a:rPr lang="en-US" sz="2000" dirty="0">
                <a:latin typeface="Lato" panose="020F0502020204030203" pitchFamily="34" charset="0"/>
              </a:rPr>
              <a:t>Management/Internal Control Letter in the format per Municipal Government Act‘s regulations.</a:t>
            </a:r>
          </a:p>
          <a:p>
            <a:r>
              <a:rPr lang="en-US" sz="1600" dirty="0">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2422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7</a:t>
            </a:fld>
            <a:endParaRPr lang="en-US" dirty="0"/>
          </a:p>
        </p:txBody>
      </p:sp>
    </p:spTree>
    <p:extLst>
      <p:ext uri="{BB962C8B-B14F-4D97-AF65-F5344CB8AC3E}">
        <p14:creationId xmlns:p14="http://schemas.microsoft.com/office/powerpoint/2010/main" val="236210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636" indent="-291636">
              <a:buBlip>
                <a:blip r:embed="rId3">
                  <a:extLst>
                    <a:ext uri="{96DAC541-7B7A-43D3-8B79-37D633B846F1}">
                      <asvg:svgBlip xmlns:asvg="http://schemas.microsoft.com/office/drawing/2016/SVG/main" r:embed="rId4"/>
                    </a:ext>
                  </a:extLst>
                </a:blip>
              </a:buBlip>
            </a:pPr>
            <a:r>
              <a:rPr lang="en-US" b="1" dirty="0">
                <a:latin typeface="Lato" panose="020F0502020204030203"/>
              </a:rPr>
              <a:t>Outlines the Standards</a:t>
            </a:r>
            <a:r>
              <a:rPr lang="en-US" sz="1400" dirty="0">
                <a:latin typeface="Lato" panose="020F0502020204030203"/>
              </a:rPr>
              <a:t>– </a:t>
            </a:r>
          </a:p>
          <a:p>
            <a:r>
              <a:rPr lang="en-US" sz="1400" dirty="0"/>
              <a:t>statements, what information those financial statements should report, when it should be reported and how as well as the required notes.</a:t>
            </a:r>
          </a:p>
          <a:p>
            <a:r>
              <a:rPr lang="en-US" sz="1400" dirty="0"/>
              <a:t>It dictates the basis of the accounting used in compiling a government’s accounting records because the accounting system must be able to generate the financial information needed to meet the requirements of the model.</a:t>
            </a:r>
          </a:p>
          <a:p>
            <a:r>
              <a:rPr lang="en-US" sz="1400" dirty="0"/>
              <a:t>The basis of accounting can prescribe method of accounting such as cash or accrual that specifies when revenues expenses assets and liabilities should be recognized in the financial statements.</a:t>
            </a:r>
          </a:p>
          <a:p>
            <a:endParaRPr lang="en-US" sz="1400" dirty="0"/>
          </a:p>
          <a:p>
            <a:r>
              <a:rPr lang="en-US" sz="1400" dirty="0"/>
              <a:t>The MGA act an…..</a:t>
            </a:r>
          </a:p>
          <a:p>
            <a:endParaRPr lang="en-US" sz="1400" dirty="0"/>
          </a:p>
          <a:p>
            <a:r>
              <a:rPr lang="en-US" sz="1400" dirty="0"/>
              <a:t>PSAB is short for Public Sector Accounting Board of the CPA which has the authority to set accounting standards for public sector  (As GAAP is for the private sector)</a:t>
            </a:r>
          </a:p>
          <a:p>
            <a:r>
              <a:rPr lang="en-US" sz="1400" dirty="0"/>
              <a:t>FRAM – Financial Reporting and Accounting Manual is a regulation of MGA, this regulation provides the system of accounting that is to be used by municipalities and village, the manual financial statements be prepared in accordance to PSAB standards</a:t>
            </a:r>
          </a:p>
          <a:p>
            <a:pPr marL="291636" indent="-291636">
              <a:buBlip>
                <a:blip r:embed="rId3">
                  <a:extLst>
                    <a:ext uri="{96DAC541-7B7A-43D3-8B79-37D633B846F1}">
                      <asvg:svgBlip xmlns:asvg="http://schemas.microsoft.com/office/drawing/2016/SVG/main" r:embed="rId4"/>
                    </a:ext>
                  </a:extLst>
                </a:blip>
              </a:buBlip>
            </a:pPr>
            <a:endParaRPr lang="en-US" sz="1400" dirty="0">
              <a:latin typeface="Lato" panose="020F0502020204030203"/>
            </a:endParaRPr>
          </a:p>
          <a:p>
            <a:pPr marL="758255" lvl="1" indent="-291636">
              <a:buBlip>
                <a:blip r:embed="rId5">
                  <a:extLst>
                    <a:ext uri="{96DAC541-7B7A-43D3-8B79-37D633B846F1}">
                      <asvg:svgBlip xmlns:asvg="http://schemas.microsoft.com/office/drawing/2016/SVG/main" r:embed="rId6"/>
                    </a:ext>
                  </a:extLst>
                </a:blip>
              </a:buBlip>
            </a:pPr>
            <a:r>
              <a:rPr lang="en-US" sz="1400" dirty="0">
                <a:latin typeface="Lato" panose="020F0502020204030203"/>
              </a:rPr>
              <a:t>Statements –Canadian Public Sector Accounting Standards (PSAB)</a:t>
            </a:r>
          </a:p>
          <a:p>
            <a:pPr marL="758255" lvl="1" indent="-291636">
              <a:buBlip>
                <a:blip r:embed="rId5">
                  <a:extLst>
                    <a:ext uri="{96DAC541-7B7A-43D3-8B79-37D633B846F1}">
                      <asvg:svgBlip xmlns:asvg="http://schemas.microsoft.com/office/drawing/2016/SVG/main" r:embed="rId6"/>
                    </a:ext>
                  </a:extLst>
                </a:blip>
              </a:buBlip>
            </a:pPr>
            <a:r>
              <a:rPr lang="en-US" sz="1400" dirty="0">
                <a:latin typeface="Lato" panose="020F0502020204030203"/>
              </a:rPr>
              <a:t>Auditor – Canadian generally accepted auditing standards</a:t>
            </a:r>
          </a:p>
          <a:p>
            <a:endParaRPr lang="en-US" sz="1400" dirty="0">
              <a:latin typeface="Lato" panose="020F0502020204030203"/>
            </a:endParaRPr>
          </a:p>
          <a:p>
            <a:pPr marL="291636" indent="-291636">
              <a:buBlip>
                <a:blip r:embed="rId3">
                  <a:extLst>
                    <a:ext uri="{96DAC541-7B7A-43D3-8B79-37D633B846F1}">
                      <asvg:svgBlip xmlns:asvg="http://schemas.microsoft.com/office/drawing/2016/SVG/main" r:embed="rId4"/>
                    </a:ext>
                  </a:extLst>
                </a:blip>
              </a:buBlip>
            </a:pPr>
            <a:r>
              <a:rPr lang="en-US" b="1" dirty="0">
                <a:latin typeface="Lato" panose="020F0502020204030203"/>
              </a:rPr>
              <a:t>Management’s Responsibility</a:t>
            </a:r>
            <a:r>
              <a:rPr lang="en-US" sz="1400" dirty="0">
                <a:latin typeface="Lato" panose="020F0502020204030203"/>
              </a:rPr>
              <a:t>– the statements are the product of the Commission </a:t>
            </a:r>
          </a:p>
          <a:p>
            <a:pPr marL="291636" indent="-291636">
              <a:buBlip>
                <a:blip r:embed="rId3">
                  <a:extLst>
                    <a:ext uri="{96DAC541-7B7A-43D3-8B79-37D633B846F1}">
                      <asvg:svgBlip xmlns:asvg="http://schemas.microsoft.com/office/drawing/2016/SVG/main" r:embed="rId4"/>
                    </a:ext>
                  </a:extLst>
                </a:blip>
              </a:buBlip>
            </a:pPr>
            <a:endParaRPr lang="en-US" sz="1400" dirty="0">
              <a:latin typeface="Lato" panose="020F0502020204030203"/>
            </a:endParaRPr>
          </a:p>
          <a:p>
            <a:pPr marL="291636" indent="-291636">
              <a:buBlip>
                <a:blip r:embed="rId3">
                  <a:extLst>
                    <a:ext uri="{96DAC541-7B7A-43D3-8B79-37D633B846F1}">
                      <asvg:svgBlip xmlns:asvg="http://schemas.microsoft.com/office/drawing/2016/SVG/main" r:embed="rId4"/>
                    </a:ext>
                  </a:extLst>
                </a:blip>
              </a:buBlip>
            </a:pPr>
            <a:r>
              <a:rPr lang="en-US" b="1" dirty="0">
                <a:latin typeface="Lato" panose="020F0502020204030203"/>
              </a:rPr>
              <a:t>Level of Assurance</a:t>
            </a:r>
          </a:p>
          <a:p>
            <a:endParaRPr lang="en-US" dirty="0">
              <a:latin typeface="Lato" panose="020F0502020204030203"/>
            </a:endParaRPr>
          </a:p>
          <a:p>
            <a:pPr marL="291636" indent="-291636">
              <a:buBlip>
                <a:blip r:embed="rId3">
                  <a:extLst>
                    <a:ext uri="{96DAC541-7B7A-43D3-8B79-37D633B846F1}">
                      <asvg:svgBlip xmlns:asvg="http://schemas.microsoft.com/office/drawing/2016/SVG/main" r:embed="rId4"/>
                    </a:ext>
                  </a:extLst>
                </a:blip>
              </a:buBlip>
            </a:pPr>
            <a:r>
              <a:rPr lang="en-US" b="1" dirty="0">
                <a:latin typeface="Lato" panose="020F0502020204030203"/>
              </a:rPr>
              <a:t>Audit Opinion on the fairness of the presentation of the financial statements</a:t>
            </a:r>
            <a:endParaRPr lang="en-US" dirty="0">
              <a:latin typeface="Lato" panose="020F0502020204030203"/>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8</a:t>
            </a:fld>
            <a:endParaRPr lang="en-US" dirty="0"/>
          </a:p>
        </p:txBody>
      </p:sp>
    </p:spTree>
    <p:extLst>
      <p:ext uri="{BB962C8B-B14F-4D97-AF65-F5344CB8AC3E}">
        <p14:creationId xmlns:p14="http://schemas.microsoft.com/office/powerpoint/2010/main" val="3890946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31364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3200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vert="horz"/>
          <a:lstStyle>
            <a:lvl1pPr algn="l">
              <a:defRPr sz="6000" kern="1200" baseline="0">
                <a:solidFill>
                  <a:srgbClr val="00AEEF"/>
                </a:solidFill>
                <a:latin typeface="Calibri Light"/>
              </a:defRPr>
            </a:lvl1pPr>
          </a:lstStyle>
          <a:p>
            <a:r>
              <a:rPr lang="en-US"/>
              <a:t>Finance 101</a:t>
            </a:r>
            <a:endParaRPr lang="en-US" dirty="0"/>
          </a:p>
        </p:txBody>
      </p:sp>
      <p:sp>
        <p:nvSpPr>
          <p:cNvPr id="5" name="Text Placeholder 4"/>
          <p:cNvSpPr>
            <a:spLocks noGrp="1"/>
          </p:cNvSpPr>
          <p:nvPr>
            <p:ph type="body" sz="quarter" idx="10" hasCustomPrompt="1"/>
          </p:nvPr>
        </p:nvSpPr>
        <p:spPr>
          <a:xfrm>
            <a:off x="609600" y="1609101"/>
            <a:ext cx="10972800" cy="423227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0" i="0" normalizeH="0" baseline="0">
                <a:solidFill>
                  <a:srgbClr val="006BB6"/>
                </a:solidFill>
                <a:latin typeface="Calibri"/>
                <a:cs typeface="Calibri"/>
              </a:defRPr>
            </a:lvl1pPr>
          </a:lstStyle>
          <a:p>
            <a:pPr lvl="0"/>
            <a:r>
              <a:rPr lang="en-US" dirty="0"/>
              <a:t>Subtitle in Calibri Regular, dark blue.</a:t>
            </a:r>
          </a:p>
          <a:p>
            <a:pPr lvl="0"/>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Body text in Calibri Light, black.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Lorem</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ipsum</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qui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consectas</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est</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voles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ventibus</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volore</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nestrumqui</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dolore</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nam</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es</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sitio</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volupta</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pel</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etur</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ut</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dolluptae</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Nequam</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qui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totatem</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posapictur</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aut</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utas</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dicae</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volorer</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sperovi</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 </a:t>
            </a:r>
            <a:r>
              <a:rPr kumimoji="0" lang="en-US" sz="2400" b="0" i="0" u="none" strike="noStrike" kern="1200" cap="none" spc="0" normalizeH="0" baseline="0" noProof="0" dirty="0" err="1">
                <a:ln>
                  <a:noFill/>
                </a:ln>
                <a:solidFill>
                  <a:prstClr val="black"/>
                </a:solidFill>
                <a:effectLst/>
                <a:uLnTx/>
                <a:uFillTx/>
                <a:latin typeface="Calibri Light"/>
                <a:ea typeface="+mn-ea"/>
                <a:cs typeface="Calibri Light"/>
              </a:rPr>
              <a:t>ducius</a:t>
            </a: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a:t>
            </a:r>
            <a:endParaRPr lang="en-US" dirty="0"/>
          </a:p>
          <a:p>
            <a:pPr lvl="0"/>
            <a:endParaRPr kumimoji="0" lang="en-US" sz="2400" b="0" i="0" u="none" strike="noStrike" kern="1200" cap="none" spc="0" normalizeH="0" baseline="0" noProof="0" dirty="0">
              <a:ln>
                <a:noFill/>
              </a:ln>
              <a:solidFill>
                <a:prstClr val="black"/>
              </a:solidFill>
              <a:effectLst/>
              <a:uLnTx/>
              <a:uFillTx/>
              <a:latin typeface="Calibri Light"/>
              <a:ea typeface="+mn-ea"/>
              <a:cs typeface="Calibri Ligh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2487768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496761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851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459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95066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644306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164204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DD2693C-57C3-4914-8E69-D777D6AA2CC8}" type="datetimeFigureOut">
              <a:rPr lang="en-US" smtClean="0"/>
              <a:t>11/4/2020</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259C21E-1789-4DE4-A292-CBB5A0C2C9F9}" type="slidenum">
              <a:rPr lang="en-US" smtClean="0"/>
              <a:t>‹#›</a:t>
            </a:fld>
            <a:endParaRPr lang="en-US" dirty="0"/>
          </a:p>
        </p:txBody>
      </p:sp>
    </p:spTree>
    <p:extLst>
      <p:ext uri="{BB962C8B-B14F-4D97-AF65-F5344CB8AC3E}">
        <p14:creationId xmlns:p14="http://schemas.microsoft.com/office/powerpoint/2010/main" val="178079885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317981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154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6317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9" r:id="rId7"/>
    <p:sldLayoutId id="2147483674" r:id="rId8"/>
    <p:sldLayoutId id="2147483675" r:id="rId9"/>
    <p:sldLayoutId id="2147483676" r:id="rId10"/>
    <p:sldLayoutId id="2147483677" r:id="rId11"/>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tags" Target="../tags/tag3.xml"/><Relationship Id="rId7" Type="http://schemas.openxmlformats.org/officeDocument/2006/relationships/tags" Target="../tags/tag5.xml"/><Relationship Id="rId12"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media1.m4a"/><Relationship Id="rId11" Type="http://schemas.openxmlformats.org/officeDocument/2006/relationships/image" Target="../media/image4.jpg"/><Relationship Id="rId5" Type="http://schemas.microsoft.com/office/2007/relationships/media" Target="../media/media1.m4a"/><Relationship Id="rId10" Type="http://schemas.openxmlformats.org/officeDocument/2006/relationships/notesSlide" Target="../notesSlides/notesSlide1.xml"/><Relationship Id="rId4" Type="http://schemas.openxmlformats.org/officeDocument/2006/relationships/tags" Target="../tags/tag4.xml"/><Relationship Id="rId9"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tags" Target="../tags/tag75.xml"/><Relationship Id="rId3" Type="http://schemas.openxmlformats.org/officeDocument/2006/relationships/tags" Target="../tags/tag72.xml"/><Relationship Id="rId7" Type="http://schemas.openxmlformats.org/officeDocument/2006/relationships/tags" Target="../tags/tag74.xml"/><Relationship Id="rId12" Type="http://schemas.openxmlformats.org/officeDocument/2006/relationships/image" Target="../media/image5.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audio" Target="../media/media10.m4a"/><Relationship Id="rId11" Type="http://schemas.openxmlformats.org/officeDocument/2006/relationships/notesSlide" Target="../notesSlides/notesSlide10.xml"/><Relationship Id="rId5" Type="http://schemas.microsoft.com/office/2007/relationships/media" Target="../media/media10.m4a"/><Relationship Id="rId10" Type="http://schemas.openxmlformats.org/officeDocument/2006/relationships/slideLayout" Target="../slideLayouts/slideLayout9.xml"/><Relationship Id="rId4" Type="http://schemas.openxmlformats.org/officeDocument/2006/relationships/tags" Target="../tags/tag73.xml"/><Relationship Id="rId9" Type="http://schemas.openxmlformats.org/officeDocument/2006/relationships/tags" Target="../tags/tag76.xml"/></Relationships>
</file>

<file path=ppt/slides/_rels/slide11.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tags" Target="../tags/tag79.xml"/><Relationship Id="rId7" Type="http://schemas.openxmlformats.org/officeDocument/2006/relationships/tags" Target="../tags/tag81.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0.xml"/><Relationship Id="rId11" Type="http://schemas.openxmlformats.org/officeDocument/2006/relationships/image" Target="../media/image5.png"/><Relationship Id="rId5" Type="http://schemas.openxmlformats.org/officeDocument/2006/relationships/audio" Target="../media/media11.m4a"/><Relationship Id="rId10" Type="http://schemas.openxmlformats.org/officeDocument/2006/relationships/notesSlide" Target="../notesSlides/notesSlide11.xml"/><Relationship Id="rId4" Type="http://schemas.microsoft.com/office/2007/relationships/media" Target="../media/media11.m4a"/><Relationship Id="rId9"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microsoft.com/office/2007/relationships/media" Target="../media/media12.m4a"/><Relationship Id="rId13" Type="http://schemas.openxmlformats.org/officeDocument/2006/relationships/slideLayout" Target="../slideLayouts/slideLayout10.xml"/><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tags" Target="../tags/tag92.xml"/><Relationship Id="rId17" Type="http://schemas.openxmlformats.org/officeDocument/2006/relationships/image" Target="../media/image5.png"/><Relationship Id="rId2" Type="http://schemas.openxmlformats.org/officeDocument/2006/relationships/tags" Target="../tags/tag84.xml"/><Relationship Id="rId16" Type="http://schemas.openxmlformats.org/officeDocument/2006/relationships/image" Target="../media/image17.png"/><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1.xml"/><Relationship Id="rId5" Type="http://schemas.openxmlformats.org/officeDocument/2006/relationships/tags" Target="../tags/tag87.xml"/><Relationship Id="rId15" Type="http://schemas.openxmlformats.org/officeDocument/2006/relationships/image" Target="../media/image16.jpg"/><Relationship Id="rId10" Type="http://schemas.openxmlformats.org/officeDocument/2006/relationships/tags" Target="../tags/tag90.xml"/><Relationship Id="rId4" Type="http://schemas.openxmlformats.org/officeDocument/2006/relationships/tags" Target="../tags/tag86.xml"/><Relationship Id="rId9" Type="http://schemas.openxmlformats.org/officeDocument/2006/relationships/audio" Target="../media/media12.m4a"/><Relationship Id="rId1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image" Target="../media/image18.jpg"/><Relationship Id="rId3" Type="http://schemas.openxmlformats.org/officeDocument/2006/relationships/tags" Target="../tags/tag95.xml"/><Relationship Id="rId7" Type="http://schemas.openxmlformats.org/officeDocument/2006/relationships/audio" Target="../media/media13.m4a"/><Relationship Id="rId12" Type="http://schemas.openxmlformats.org/officeDocument/2006/relationships/notesSlide" Target="../notesSlides/notesSlide13.xml"/><Relationship Id="rId2" Type="http://schemas.openxmlformats.org/officeDocument/2006/relationships/tags" Target="../tags/tag94.xml"/><Relationship Id="rId1" Type="http://schemas.openxmlformats.org/officeDocument/2006/relationships/tags" Target="../tags/tag93.xml"/><Relationship Id="rId6" Type="http://schemas.microsoft.com/office/2007/relationships/media" Target="../media/media13.m4a"/><Relationship Id="rId11" Type="http://schemas.openxmlformats.org/officeDocument/2006/relationships/slideLayout" Target="../slideLayouts/slideLayout6.xml"/><Relationship Id="rId5" Type="http://schemas.openxmlformats.org/officeDocument/2006/relationships/tags" Target="../tags/tag97.xml"/><Relationship Id="rId10" Type="http://schemas.openxmlformats.org/officeDocument/2006/relationships/tags" Target="../tags/tag100.xml"/><Relationship Id="rId4" Type="http://schemas.openxmlformats.org/officeDocument/2006/relationships/tags" Target="../tags/tag96.xml"/><Relationship Id="rId9" Type="http://schemas.openxmlformats.org/officeDocument/2006/relationships/tags" Target="../tags/tag99.xml"/><Relationship Id="rId1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image" Target="../media/image19.emf"/><Relationship Id="rId3" Type="http://schemas.openxmlformats.org/officeDocument/2006/relationships/tags" Target="../tags/tag103.xml"/><Relationship Id="rId7" Type="http://schemas.openxmlformats.org/officeDocument/2006/relationships/audio" Target="../media/media14.m4a"/><Relationship Id="rId12" Type="http://schemas.openxmlformats.org/officeDocument/2006/relationships/notesSlide" Target="../notesSlides/notesSlide14.xml"/><Relationship Id="rId2" Type="http://schemas.openxmlformats.org/officeDocument/2006/relationships/tags" Target="../tags/tag102.xml"/><Relationship Id="rId1" Type="http://schemas.openxmlformats.org/officeDocument/2006/relationships/tags" Target="../tags/tag101.xml"/><Relationship Id="rId6" Type="http://schemas.microsoft.com/office/2007/relationships/media" Target="../media/media14.m4a"/><Relationship Id="rId11" Type="http://schemas.openxmlformats.org/officeDocument/2006/relationships/slideLayout" Target="../slideLayouts/slideLayout7.xml"/><Relationship Id="rId5" Type="http://schemas.openxmlformats.org/officeDocument/2006/relationships/tags" Target="../tags/tag105.xml"/><Relationship Id="rId10" Type="http://schemas.openxmlformats.org/officeDocument/2006/relationships/tags" Target="../tags/tag108.xml"/><Relationship Id="rId4" Type="http://schemas.openxmlformats.org/officeDocument/2006/relationships/tags" Target="../tags/tag104.xml"/><Relationship Id="rId9" Type="http://schemas.openxmlformats.org/officeDocument/2006/relationships/tags" Target="../tags/tag107.xml"/><Relationship Id="rId1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audio" Target="../media/media15.m4a"/><Relationship Id="rId13" Type="http://schemas.openxmlformats.org/officeDocument/2006/relationships/notesSlide" Target="../notesSlides/notesSlide15.xml"/><Relationship Id="rId3" Type="http://schemas.openxmlformats.org/officeDocument/2006/relationships/tags" Target="../tags/tag111.xml"/><Relationship Id="rId7" Type="http://schemas.microsoft.com/office/2007/relationships/media" Target="../media/media15.m4a"/><Relationship Id="rId12"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tags" Target="../tags/tag117.xml"/><Relationship Id="rId5" Type="http://schemas.openxmlformats.org/officeDocument/2006/relationships/tags" Target="../tags/tag113.xml"/><Relationship Id="rId15" Type="http://schemas.openxmlformats.org/officeDocument/2006/relationships/image" Target="../media/image5.png"/><Relationship Id="rId10" Type="http://schemas.openxmlformats.org/officeDocument/2006/relationships/tags" Target="../tags/tag116.xml"/><Relationship Id="rId4" Type="http://schemas.openxmlformats.org/officeDocument/2006/relationships/tags" Target="../tags/tag112.xml"/><Relationship Id="rId9" Type="http://schemas.openxmlformats.org/officeDocument/2006/relationships/tags" Target="../tags/tag115.xml"/><Relationship Id="rId14" Type="http://schemas.openxmlformats.org/officeDocument/2006/relationships/image" Target="../media/image20.emf"/></Relationships>
</file>

<file path=ppt/slides/_rels/slide16.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audio" Target="../media/media16.m4a"/><Relationship Id="rId18" Type="http://schemas.openxmlformats.org/officeDocument/2006/relationships/notesSlide" Target="../notesSlides/notesSlide16.xml"/><Relationship Id="rId3" Type="http://schemas.openxmlformats.org/officeDocument/2006/relationships/tags" Target="../tags/tag120.xml"/><Relationship Id="rId7" Type="http://schemas.openxmlformats.org/officeDocument/2006/relationships/tags" Target="../tags/tag124.xml"/><Relationship Id="rId12" Type="http://schemas.microsoft.com/office/2007/relationships/media" Target="../media/media16.m4a"/><Relationship Id="rId17" Type="http://schemas.openxmlformats.org/officeDocument/2006/relationships/slideLayout" Target="../slideLayouts/slideLayout6.xml"/><Relationship Id="rId2" Type="http://schemas.openxmlformats.org/officeDocument/2006/relationships/tags" Target="../tags/tag119.xml"/><Relationship Id="rId16" Type="http://schemas.openxmlformats.org/officeDocument/2006/relationships/tags" Target="../tags/tag131.xml"/><Relationship Id="rId20" Type="http://schemas.openxmlformats.org/officeDocument/2006/relationships/image" Target="../media/image5.png"/><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5" Type="http://schemas.openxmlformats.org/officeDocument/2006/relationships/tags" Target="../tags/tag122.xml"/><Relationship Id="rId15" Type="http://schemas.openxmlformats.org/officeDocument/2006/relationships/tags" Target="../tags/tag130.xml"/><Relationship Id="rId10" Type="http://schemas.openxmlformats.org/officeDocument/2006/relationships/tags" Target="../tags/tag127.xml"/><Relationship Id="rId19" Type="http://schemas.openxmlformats.org/officeDocument/2006/relationships/image" Target="../media/image17.png"/><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29.xml"/></Relationships>
</file>

<file path=ppt/slides/_rels/slide17.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image" Target="../media/image13.png"/><Relationship Id="rId3" Type="http://schemas.openxmlformats.org/officeDocument/2006/relationships/tags" Target="../tags/tag134.xml"/><Relationship Id="rId7" Type="http://schemas.openxmlformats.org/officeDocument/2006/relationships/audio" Target="../media/media17.m4a"/><Relationship Id="rId12" Type="http://schemas.openxmlformats.org/officeDocument/2006/relationships/notesSlide" Target="../notesSlides/notesSlide17.xml"/><Relationship Id="rId2" Type="http://schemas.openxmlformats.org/officeDocument/2006/relationships/tags" Target="../tags/tag133.xml"/><Relationship Id="rId16" Type="http://schemas.openxmlformats.org/officeDocument/2006/relationships/image" Target="../media/image5.png"/><Relationship Id="rId1" Type="http://schemas.openxmlformats.org/officeDocument/2006/relationships/tags" Target="../tags/tag132.xml"/><Relationship Id="rId6" Type="http://schemas.microsoft.com/office/2007/relationships/media" Target="../media/media17.m4a"/><Relationship Id="rId11" Type="http://schemas.openxmlformats.org/officeDocument/2006/relationships/slideLayout" Target="../slideLayouts/slideLayout2.xml"/><Relationship Id="rId5" Type="http://schemas.openxmlformats.org/officeDocument/2006/relationships/tags" Target="../tags/tag136.xml"/><Relationship Id="rId15" Type="http://schemas.openxmlformats.org/officeDocument/2006/relationships/image" Target="../media/image21.emf"/><Relationship Id="rId10" Type="http://schemas.openxmlformats.org/officeDocument/2006/relationships/tags" Target="../tags/tag139.xml"/><Relationship Id="rId4" Type="http://schemas.openxmlformats.org/officeDocument/2006/relationships/tags" Target="../tags/tag135.xml"/><Relationship Id="rId9" Type="http://schemas.openxmlformats.org/officeDocument/2006/relationships/tags" Target="../tags/tag138.xml"/><Relationship Id="rId14"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tags" Target="../tags/tag150.xml"/><Relationship Id="rId18" Type="http://schemas.openxmlformats.org/officeDocument/2006/relationships/image" Target="../media/image5.png"/><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tags" Target="../tags/tag149.xml"/><Relationship Id="rId17" Type="http://schemas.openxmlformats.org/officeDocument/2006/relationships/image" Target="../media/image17.png"/><Relationship Id="rId2" Type="http://schemas.openxmlformats.org/officeDocument/2006/relationships/tags" Target="../tags/tag141.xml"/><Relationship Id="rId16" Type="http://schemas.openxmlformats.org/officeDocument/2006/relationships/notesSlide" Target="../notesSlides/notesSlide18.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audio" Target="../media/media18.m4a"/><Relationship Id="rId5" Type="http://schemas.openxmlformats.org/officeDocument/2006/relationships/tags" Target="../tags/tag144.xml"/><Relationship Id="rId15" Type="http://schemas.openxmlformats.org/officeDocument/2006/relationships/slideLayout" Target="../slideLayouts/slideLayout6.xml"/><Relationship Id="rId10" Type="http://schemas.microsoft.com/office/2007/relationships/media" Target="../media/media18.m4a"/><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tags" Target="../tags/tag151.xml"/></Relationships>
</file>

<file path=ppt/slides/_rels/slide19.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image" Target="../media/image13.png"/><Relationship Id="rId3" Type="http://schemas.openxmlformats.org/officeDocument/2006/relationships/tags" Target="../tags/tag154.xml"/><Relationship Id="rId7" Type="http://schemas.openxmlformats.org/officeDocument/2006/relationships/audio" Target="../media/media19.m4a"/><Relationship Id="rId12" Type="http://schemas.openxmlformats.org/officeDocument/2006/relationships/notesSlide" Target="../notesSlides/notesSlide19.xml"/><Relationship Id="rId2" Type="http://schemas.openxmlformats.org/officeDocument/2006/relationships/tags" Target="../tags/tag153.xml"/><Relationship Id="rId16" Type="http://schemas.openxmlformats.org/officeDocument/2006/relationships/image" Target="../media/image5.png"/><Relationship Id="rId1" Type="http://schemas.openxmlformats.org/officeDocument/2006/relationships/tags" Target="../tags/tag152.xml"/><Relationship Id="rId6" Type="http://schemas.microsoft.com/office/2007/relationships/media" Target="../media/media19.m4a"/><Relationship Id="rId11" Type="http://schemas.openxmlformats.org/officeDocument/2006/relationships/slideLayout" Target="../slideLayouts/slideLayout2.xml"/><Relationship Id="rId5" Type="http://schemas.openxmlformats.org/officeDocument/2006/relationships/tags" Target="../tags/tag156.xml"/><Relationship Id="rId15" Type="http://schemas.openxmlformats.org/officeDocument/2006/relationships/image" Target="../media/image22.emf"/><Relationship Id="rId10" Type="http://schemas.openxmlformats.org/officeDocument/2006/relationships/tags" Target="../tags/tag159.xml"/><Relationship Id="rId4" Type="http://schemas.openxmlformats.org/officeDocument/2006/relationships/tags" Target="../tags/tag155.xml"/><Relationship Id="rId9" Type="http://schemas.openxmlformats.org/officeDocument/2006/relationships/tags" Target="../tags/tag158.xml"/><Relationship Id="rId14"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notesSlide" Target="../notesSlides/notesSlide2.xml"/><Relationship Id="rId3" Type="http://schemas.openxmlformats.org/officeDocument/2006/relationships/tags" Target="../tags/tag9.xml"/><Relationship Id="rId7" Type="http://schemas.microsoft.com/office/2007/relationships/media" Target="../media/media2.m4a"/><Relationship Id="rId12" Type="http://schemas.openxmlformats.org/officeDocument/2006/relationships/slideLayout" Target="../slideLayouts/slideLayout4.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5.xml"/><Relationship Id="rId5" Type="http://schemas.openxmlformats.org/officeDocument/2006/relationships/tags" Target="../tags/tag11.xml"/><Relationship Id="rId15" Type="http://schemas.openxmlformats.org/officeDocument/2006/relationships/image" Target="../media/image5.png"/><Relationship Id="rId10" Type="http://schemas.openxmlformats.org/officeDocument/2006/relationships/tags" Target="../tags/tag14.xml"/><Relationship Id="rId4" Type="http://schemas.openxmlformats.org/officeDocument/2006/relationships/tags" Target="../tags/tag10.xml"/><Relationship Id="rId9" Type="http://schemas.openxmlformats.org/officeDocument/2006/relationships/tags" Target="../tags/tag13.xml"/><Relationship Id="rId1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tags" Target="../tags/tag167.xml"/><Relationship Id="rId13" Type="http://schemas.openxmlformats.org/officeDocument/2006/relationships/tags" Target="../tags/tag170.xml"/><Relationship Id="rId3" Type="http://schemas.openxmlformats.org/officeDocument/2006/relationships/tags" Target="../tags/tag162.xml"/><Relationship Id="rId7" Type="http://schemas.openxmlformats.org/officeDocument/2006/relationships/tags" Target="../tags/tag166.xml"/><Relationship Id="rId12" Type="http://schemas.openxmlformats.org/officeDocument/2006/relationships/tags" Target="../tags/tag169.xml"/><Relationship Id="rId17" Type="http://schemas.openxmlformats.org/officeDocument/2006/relationships/image" Target="../media/image5.png"/><Relationship Id="rId2" Type="http://schemas.openxmlformats.org/officeDocument/2006/relationships/tags" Target="../tags/tag161.xml"/><Relationship Id="rId16" Type="http://schemas.openxmlformats.org/officeDocument/2006/relationships/image" Target="../media/image17.png"/><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tags" Target="../tags/tag168.xml"/><Relationship Id="rId5" Type="http://schemas.openxmlformats.org/officeDocument/2006/relationships/tags" Target="../tags/tag164.xml"/><Relationship Id="rId15" Type="http://schemas.openxmlformats.org/officeDocument/2006/relationships/notesSlide" Target="../notesSlides/notesSlide20.xml"/><Relationship Id="rId10" Type="http://schemas.openxmlformats.org/officeDocument/2006/relationships/audio" Target="../media/media20.m4a"/><Relationship Id="rId4" Type="http://schemas.openxmlformats.org/officeDocument/2006/relationships/tags" Target="../tags/tag163.xml"/><Relationship Id="rId9" Type="http://schemas.microsoft.com/office/2007/relationships/media" Target="../media/media20.m4a"/><Relationship Id="rId14"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tags" Target="../tags/tag176.xml"/><Relationship Id="rId13" Type="http://schemas.openxmlformats.org/officeDocument/2006/relationships/image" Target="../media/image23.png"/><Relationship Id="rId18" Type="http://schemas.openxmlformats.org/officeDocument/2006/relationships/image" Target="../media/image5.png"/><Relationship Id="rId3" Type="http://schemas.openxmlformats.org/officeDocument/2006/relationships/tags" Target="../tags/tag173.xml"/><Relationship Id="rId7" Type="http://schemas.openxmlformats.org/officeDocument/2006/relationships/audio" Target="../media/media21.m4a"/><Relationship Id="rId12" Type="http://schemas.openxmlformats.org/officeDocument/2006/relationships/notesSlide" Target="../notesSlides/notesSlide21.xml"/><Relationship Id="rId17" Type="http://schemas.openxmlformats.org/officeDocument/2006/relationships/image" Target="../media/image25.emf"/><Relationship Id="rId2" Type="http://schemas.openxmlformats.org/officeDocument/2006/relationships/tags" Target="../tags/tag172.xml"/><Relationship Id="rId16" Type="http://schemas.openxmlformats.org/officeDocument/2006/relationships/image" Target="../media/image14.svg"/><Relationship Id="rId1" Type="http://schemas.openxmlformats.org/officeDocument/2006/relationships/tags" Target="../tags/tag171.xml"/><Relationship Id="rId6" Type="http://schemas.microsoft.com/office/2007/relationships/media" Target="../media/media21.m4a"/><Relationship Id="rId11" Type="http://schemas.openxmlformats.org/officeDocument/2006/relationships/slideLayout" Target="../slideLayouts/slideLayout2.xml"/><Relationship Id="rId5" Type="http://schemas.openxmlformats.org/officeDocument/2006/relationships/tags" Target="../tags/tag175.xml"/><Relationship Id="rId15" Type="http://schemas.openxmlformats.org/officeDocument/2006/relationships/image" Target="../media/image13.png"/><Relationship Id="rId10" Type="http://schemas.openxmlformats.org/officeDocument/2006/relationships/tags" Target="../tags/tag178.xml"/><Relationship Id="rId4" Type="http://schemas.openxmlformats.org/officeDocument/2006/relationships/tags" Target="../tags/tag174.xml"/><Relationship Id="rId9" Type="http://schemas.openxmlformats.org/officeDocument/2006/relationships/tags" Target="../tags/tag177.xml"/><Relationship Id="rId14" Type="http://schemas.openxmlformats.org/officeDocument/2006/relationships/image" Target="../media/image24.svg"/></Relationships>
</file>

<file path=ppt/slides/_rels/slide22.xml.rels><?xml version="1.0" encoding="UTF-8" standalone="yes"?>
<Relationships xmlns="http://schemas.openxmlformats.org/package/2006/relationships"><Relationship Id="rId8" Type="http://schemas.openxmlformats.org/officeDocument/2006/relationships/tags" Target="../tags/tag184.xml"/><Relationship Id="rId3" Type="http://schemas.openxmlformats.org/officeDocument/2006/relationships/tags" Target="../tags/tag181.xml"/><Relationship Id="rId7" Type="http://schemas.openxmlformats.org/officeDocument/2006/relationships/tags" Target="../tags/tag183.xml"/><Relationship Id="rId12" Type="http://schemas.openxmlformats.org/officeDocument/2006/relationships/image" Target="../media/image5.png"/><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audio" Target="../media/media22.m4a"/><Relationship Id="rId11" Type="http://schemas.openxmlformats.org/officeDocument/2006/relationships/notesSlide" Target="../notesSlides/notesSlide22.xml"/><Relationship Id="rId5" Type="http://schemas.microsoft.com/office/2007/relationships/media" Target="../media/media22.m4a"/><Relationship Id="rId10" Type="http://schemas.openxmlformats.org/officeDocument/2006/relationships/slideLayout" Target="../slideLayouts/slideLayout9.xml"/><Relationship Id="rId4" Type="http://schemas.openxmlformats.org/officeDocument/2006/relationships/tags" Target="../tags/tag182.xml"/><Relationship Id="rId9" Type="http://schemas.openxmlformats.org/officeDocument/2006/relationships/tags" Target="../tags/tag185.xml"/></Relationships>
</file>

<file path=ppt/slides/_rels/slide23.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image" Target="../media/image8.jpg"/><Relationship Id="rId3" Type="http://schemas.openxmlformats.org/officeDocument/2006/relationships/tags" Target="../tags/tag188.xml"/><Relationship Id="rId7" Type="http://schemas.openxmlformats.org/officeDocument/2006/relationships/audio" Target="../media/media23.m4a"/><Relationship Id="rId12" Type="http://schemas.openxmlformats.org/officeDocument/2006/relationships/notesSlide" Target="../notesSlides/notesSlide23.xml"/><Relationship Id="rId2" Type="http://schemas.openxmlformats.org/officeDocument/2006/relationships/tags" Target="../tags/tag187.xml"/><Relationship Id="rId1" Type="http://schemas.openxmlformats.org/officeDocument/2006/relationships/tags" Target="../tags/tag186.xml"/><Relationship Id="rId6" Type="http://schemas.microsoft.com/office/2007/relationships/media" Target="../media/media23.m4a"/><Relationship Id="rId11" Type="http://schemas.openxmlformats.org/officeDocument/2006/relationships/slideLayout" Target="../slideLayouts/slideLayout6.xml"/><Relationship Id="rId5" Type="http://schemas.openxmlformats.org/officeDocument/2006/relationships/tags" Target="../tags/tag190.xml"/><Relationship Id="rId10" Type="http://schemas.openxmlformats.org/officeDocument/2006/relationships/tags" Target="../tags/tag193.xml"/><Relationship Id="rId4" Type="http://schemas.openxmlformats.org/officeDocument/2006/relationships/tags" Target="../tags/tag189.xml"/><Relationship Id="rId9" Type="http://schemas.openxmlformats.org/officeDocument/2006/relationships/tags" Target="../tags/tag192.xml"/><Relationship Id="rId1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tags" Target="../tags/tag199.xml"/><Relationship Id="rId13" Type="http://schemas.openxmlformats.org/officeDocument/2006/relationships/image" Target="../media/image13.png"/><Relationship Id="rId3" Type="http://schemas.openxmlformats.org/officeDocument/2006/relationships/tags" Target="../tags/tag196.xml"/><Relationship Id="rId7" Type="http://schemas.openxmlformats.org/officeDocument/2006/relationships/audio" Target="../media/media24.m4a"/><Relationship Id="rId12" Type="http://schemas.openxmlformats.org/officeDocument/2006/relationships/notesSlide" Target="../notesSlides/notesSlide24.xml"/><Relationship Id="rId2" Type="http://schemas.openxmlformats.org/officeDocument/2006/relationships/tags" Target="../tags/tag195.xml"/><Relationship Id="rId16" Type="http://schemas.openxmlformats.org/officeDocument/2006/relationships/image" Target="../media/image5.png"/><Relationship Id="rId1" Type="http://schemas.openxmlformats.org/officeDocument/2006/relationships/tags" Target="../tags/tag194.xml"/><Relationship Id="rId6" Type="http://schemas.microsoft.com/office/2007/relationships/media" Target="../media/media24.m4a"/><Relationship Id="rId11" Type="http://schemas.openxmlformats.org/officeDocument/2006/relationships/slideLayout" Target="../slideLayouts/slideLayout7.xml"/><Relationship Id="rId5" Type="http://schemas.openxmlformats.org/officeDocument/2006/relationships/tags" Target="../tags/tag198.xml"/><Relationship Id="rId15" Type="http://schemas.openxmlformats.org/officeDocument/2006/relationships/image" Target="../media/image26.emf"/><Relationship Id="rId10" Type="http://schemas.openxmlformats.org/officeDocument/2006/relationships/tags" Target="../tags/tag201.xml"/><Relationship Id="rId4" Type="http://schemas.openxmlformats.org/officeDocument/2006/relationships/tags" Target="../tags/tag197.xml"/><Relationship Id="rId9" Type="http://schemas.openxmlformats.org/officeDocument/2006/relationships/tags" Target="../tags/tag200.xml"/><Relationship Id="rId14" Type="http://schemas.openxmlformats.org/officeDocument/2006/relationships/image" Target="../media/image14.svg"/></Relationships>
</file>

<file path=ppt/slides/_rels/slide25.xml.rels><?xml version="1.0" encoding="UTF-8" standalone="yes"?>
<Relationships xmlns="http://schemas.openxmlformats.org/package/2006/relationships"><Relationship Id="rId8" Type="http://schemas.openxmlformats.org/officeDocument/2006/relationships/tags" Target="../tags/tag209.xml"/><Relationship Id="rId13" Type="http://schemas.openxmlformats.org/officeDocument/2006/relationships/tags" Target="../tags/tag214.xml"/><Relationship Id="rId18" Type="http://schemas.openxmlformats.org/officeDocument/2006/relationships/tags" Target="../tags/tag217.xml"/><Relationship Id="rId3" Type="http://schemas.openxmlformats.org/officeDocument/2006/relationships/tags" Target="../tags/tag204.xml"/><Relationship Id="rId21" Type="http://schemas.openxmlformats.org/officeDocument/2006/relationships/notesSlide" Target="../notesSlides/notesSlide25.xml"/><Relationship Id="rId7" Type="http://schemas.openxmlformats.org/officeDocument/2006/relationships/tags" Target="../tags/tag208.xml"/><Relationship Id="rId12" Type="http://schemas.openxmlformats.org/officeDocument/2006/relationships/tags" Target="../tags/tag213.xml"/><Relationship Id="rId17" Type="http://schemas.openxmlformats.org/officeDocument/2006/relationships/tags" Target="../tags/tag216.xml"/><Relationship Id="rId2" Type="http://schemas.openxmlformats.org/officeDocument/2006/relationships/tags" Target="../tags/tag203.xml"/><Relationship Id="rId16" Type="http://schemas.openxmlformats.org/officeDocument/2006/relationships/audio" Target="../media/media25.m4a"/><Relationship Id="rId20" Type="http://schemas.openxmlformats.org/officeDocument/2006/relationships/slideLayout" Target="../slideLayouts/slideLayout6.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tags" Target="../tags/tag212.xml"/><Relationship Id="rId5" Type="http://schemas.openxmlformats.org/officeDocument/2006/relationships/tags" Target="../tags/tag206.xml"/><Relationship Id="rId15" Type="http://schemas.microsoft.com/office/2007/relationships/media" Target="../media/media25.m4a"/><Relationship Id="rId23" Type="http://schemas.openxmlformats.org/officeDocument/2006/relationships/image" Target="../media/image5.png"/><Relationship Id="rId10" Type="http://schemas.openxmlformats.org/officeDocument/2006/relationships/tags" Target="../tags/tag211.xml"/><Relationship Id="rId19" Type="http://schemas.openxmlformats.org/officeDocument/2006/relationships/tags" Target="../tags/tag218.xml"/><Relationship Id="rId4" Type="http://schemas.openxmlformats.org/officeDocument/2006/relationships/tags" Target="../tags/tag205.xml"/><Relationship Id="rId9" Type="http://schemas.openxmlformats.org/officeDocument/2006/relationships/tags" Target="../tags/tag210.xml"/><Relationship Id="rId14" Type="http://schemas.openxmlformats.org/officeDocument/2006/relationships/tags" Target="../tags/tag215.xml"/><Relationship Id="rId22"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tags" Target="../tags/tag224.xml"/><Relationship Id="rId13" Type="http://schemas.openxmlformats.org/officeDocument/2006/relationships/image" Target="../media/image13.png"/><Relationship Id="rId3" Type="http://schemas.openxmlformats.org/officeDocument/2006/relationships/tags" Target="../tags/tag221.xml"/><Relationship Id="rId7" Type="http://schemas.openxmlformats.org/officeDocument/2006/relationships/audio" Target="../media/media26.m4a"/><Relationship Id="rId12" Type="http://schemas.openxmlformats.org/officeDocument/2006/relationships/notesSlide" Target="../notesSlides/notesSlide26.xml"/><Relationship Id="rId2" Type="http://schemas.openxmlformats.org/officeDocument/2006/relationships/tags" Target="../tags/tag220.xml"/><Relationship Id="rId16" Type="http://schemas.openxmlformats.org/officeDocument/2006/relationships/image" Target="../media/image5.png"/><Relationship Id="rId1" Type="http://schemas.openxmlformats.org/officeDocument/2006/relationships/tags" Target="../tags/tag219.xml"/><Relationship Id="rId6" Type="http://schemas.microsoft.com/office/2007/relationships/media" Target="../media/media26.m4a"/><Relationship Id="rId11" Type="http://schemas.openxmlformats.org/officeDocument/2006/relationships/slideLayout" Target="../slideLayouts/slideLayout7.xml"/><Relationship Id="rId5" Type="http://schemas.openxmlformats.org/officeDocument/2006/relationships/tags" Target="../tags/tag223.xml"/><Relationship Id="rId15" Type="http://schemas.openxmlformats.org/officeDocument/2006/relationships/image" Target="../media/image26.emf"/><Relationship Id="rId10" Type="http://schemas.openxmlformats.org/officeDocument/2006/relationships/tags" Target="../tags/tag226.xml"/><Relationship Id="rId4" Type="http://schemas.openxmlformats.org/officeDocument/2006/relationships/tags" Target="../tags/tag222.xml"/><Relationship Id="rId9" Type="http://schemas.openxmlformats.org/officeDocument/2006/relationships/tags" Target="../tags/tag225.xml"/><Relationship Id="rId14" Type="http://schemas.openxmlformats.org/officeDocument/2006/relationships/image" Target="../media/image14.svg"/></Relationships>
</file>

<file path=ppt/slides/_rels/slide27.xml.rels><?xml version="1.0" encoding="UTF-8" standalone="yes"?>
<Relationships xmlns="http://schemas.openxmlformats.org/package/2006/relationships"><Relationship Id="rId8" Type="http://schemas.openxmlformats.org/officeDocument/2006/relationships/tags" Target="../tags/tag232.xml"/><Relationship Id="rId13" Type="http://schemas.openxmlformats.org/officeDocument/2006/relationships/image" Target="../media/image13.png"/><Relationship Id="rId3" Type="http://schemas.openxmlformats.org/officeDocument/2006/relationships/tags" Target="../tags/tag229.xml"/><Relationship Id="rId7" Type="http://schemas.openxmlformats.org/officeDocument/2006/relationships/audio" Target="../media/media27.m4a"/><Relationship Id="rId12" Type="http://schemas.openxmlformats.org/officeDocument/2006/relationships/notesSlide" Target="../notesSlides/notesSlide27.xml"/><Relationship Id="rId2" Type="http://schemas.openxmlformats.org/officeDocument/2006/relationships/tags" Target="../tags/tag228.xml"/><Relationship Id="rId16" Type="http://schemas.openxmlformats.org/officeDocument/2006/relationships/image" Target="../media/image5.png"/><Relationship Id="rId1" Type="http://schemas.openxmlformats.org/officeDocument/2006/relationships/tags" Target="../tags/tag227.xml"/><Relationship Id="rId6" Type="http://schemas.microsoft.com/office/2007/relationships/media" Target="../media/media27.m4a"/><Relationship Id="rId11" Type="http://schemas.openxmlformats.org/officeDocument/2006/relationships/slideLayout" Target="../slideLayouts/slideLayout7.xml"/><Relationship Id="rId5" Type="http://schemas.openxmlformats.org/officeDocument/2006/relationships/tags" Target="../tags/tag231.xml"/><Relationship Id="rId15" Type="http://schemas.openxmlformats.org/officeDocument/2006/relationships/image" Target="../media/image26.emf"/><Relationship Id="rId10" Type="http://schemas.openxmlformats.org/officeDocument/2006/relationships/tags" Target="../tags/tag234.xml"/><Relationship Id="rId4" Type="http://schemas.openxmlformats.org/officeDocument/2006/relationships/tags" Target="../tags/tag230.xml"/><Relationship Id="rId9" Type="http://schemas.openxmlformats.org/officeDocument/2006/relationships/tags" Target="../tags/tag233.xml"/><Relationship Id="rId14" Type="http://schemas.openxmlformats.org/officeDocument/2006/relationships/image" Target="../media/image14.svg"/></Relationships>
</file>

<file path=ppt/slides/_rels/slide28.xml.rels><?xml version="1.0" encoding="UTF-8" standalone="yes"?>
<Relationships xmlns="http://schemas.openxmlformats.org/package/2006/relationships"><Relationship Id="rId8" Type="http://schemas.openxmlformats.org/officeDocument/2006/relationships/tags" Target="../tags/tag242.xml"/><Relationship Id="rId13" Type="http://schemas.openxmlformats.org/officeDocument/2006/relationships/tags" Target="../tags/tag245.xml"/><Relationship Id="rId18" Type="http://schemas.openxmlformats.org/officeDocument/2006/relationships/image" Target="../media/image17.png"/><Relationship Id="rId3" Type="http://schemas.openxmlformats.org/officeDocument/2006/relationships/tags" Target="../tags/tag237.xml"/><Relationship Id="rId7" Type="http://schemas.openxmlformats.org/officeDocument/2006/relationships/tags" Target="../tags/tag241.xml"/><Relationship Id="rId12" Type="http://schemas.openxmlformats.org/officeDocument/2006/relationships/audio" Target="../media/media28.m4a"/><Relationship Id="rId17" Type="http://schemas.openxmlformats.org/officeDocument/2006/relationships/notesSlide" Target="../notesSlides/notesSlide28.xml"/><Relationship Id="rId2" Type="http://schemas.openxmlformats.org/officeDocument/2006/relationships/tags" Target="../tags/tag236.xml"/><Relationship Id="rId16" Type="http://schemas.openxmlformats.org/officeDocument/2006/relationships/slideLayout" Target="../slideLayouts/slideLayout6.xml"/><Relationship Id="rId1" Type="http://schemas.openxmlformats.org/officeDocument/2006/relationships/tags" Target="../tags/tag235.xml"/><Relationship Id="rId6" Type="http://schemas.openxmlformats.org/officeDocument/2006/relationships/tags" Target="../tags/tag240.xml"/><Relationship Id="rId11" Type="http://schemas.microsoft.com/office/2007/relationships/media" Target="../media/media28.m4a"/><Relationship Id="rId5" Type="http://schemas.openxmlformats.org/officeDocument/2006/relationships/tags" Target="../tags/tag239.xml"/><Relationship Id="rId15" Type="http://schemas.openxmlformats.org/officeDocument/2006/relationships/tags" Target="../tags/tag247.xml"/><Relationship Id="rId10" Type="http://schemas.openxmlformats.org/officeDocument/2006/relationships/tags" Target="../tags/tag244.xml"/><Relationship Id="rId19" Type="http://schemas.openxmlformats.org/officeDocument/2006/relationships/image" Target="../media/image5.png"/><Relationship Id="rId4" Type="http://schemas.openxmlformats.org/officeDocument/2006/relationships/tags" Target="../tags/tag238.xml"/><Relationship Id="rId9" Type="http://schemas.openxmlformats.org/officeDocument/2006/relationships/tags" Target="../tags/tag243.xml"/><Relationship Id="rId14" Type="http://schemas.openxmlformats.org/officeDocument/2006/relationships/tags" Target="../tags/tag246.xml"/></Relationships>
</file>

<file path=ppt/slides/_rels/slide29.xml.rels><?xml version="1.0" encoding="UTF-8" standalone="yes"?>
<Relationships xmlns="http://schemas.openxmlformats.org/package/2006/relationships"><Relationship Id="rId8" Type="http://schemas.openxmlformats.org/officeDocument/2006/relationships/tags" Target="../tags/tag253.xml"/><Relationship Id="rId13" Type="http://schemas.openxmlformats.org/officeDocument/2006/relationships/image" Target="../media/image27.jpg"/><Relationship Id="rId3" Type="http://schemas.openxmlformats.org/officeDocument/2006/relationships/tags" Target="../tags/tag250.xml"/><Relationship Id="rId7" Type="http://schemas.openxmlformats.org/officeDocument/2006/relationships/audio" Target="../media/media29.m4a"/><Relationship Id="rId12" Type="http://schemas.openxmlformats.org/officeDocument/2006/relationships/notesSlide" Target="../notesSlides/notesSlide29.xml"/><Relationship Id="rId2" Type="http://schemas.openxmlformats.org/officeDocument/2006/relationships/tags" Target="../tags/tag249.xml"/><Relationship Id="rId1" Type="http://schemas.openxmlformats.org/officeDocument/2006/relationships/tags" Target="../tags/tag248.xml"/><Relationship Id="rId6" Type="http://schemas.microsoft.com/office/2007/relationships/media" Target="../media/media29.m4a"/><Relationship Id="rId11" Type="http://schemas.openxmlformats.org/officeDocument/2006/relationships/slideLayout" Target="../slideLayouts/slideLayout6.xml"/><Relationship Id="rId5" Type="http://schemas.openxmlformats.org/officeDocument/2006/relationships/tags" Target="../tags/tag252.xml"/><Relationship Id="rId10" Type="http://schemas.openxmlformats.org/officeDocument/2006/relationships/tags" Target="../tags/tag255.xml"/><Relationship Id="rId4" Type="http://schemas.openxmlformats.org/officeDocument/2006/relationships/tags" Target="../tags/tag251.xml"/><Relationship Id="rId9" Type="http://schemas.openxmlformats.org/officeDocument/2006/relationships/tags" Target="../tags/tag254.xml"/><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tags" Target="../tags/tag21.xml"/><Relationship Id="rId3" Type="http://schemas.openxmlformats.org/officeDocument/2006/relationships/tags" Target="../tags/tag18.xml"/><Relationship Id="rId7" Type="http://schemas.openxmlformats.org/officeDocument/2006/relationships/tags" Target="../tags/tag20.xml"/><Relationship Id="rId12" Type="http://schemas.openxmlformats.org/officeDocument/2006/relationships/image" Target="../media/image5.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audio" Target="../media/media3.m4a"/><Relationship Id="rId11" Type="http://schemas.openxmlformats.org/officeDocument/2006/relationships/notesSlide" Target="../notesSlides/notesSlide3.xml"/><Relationship Id="rId5" Type="http://schemas.microsoft.com/office/2007/relationships/media" Target="../media/media3.m4a"/><Relationship Id="rId10" Type="http://schemas.openxmlformats.org/officeDocument/2006/relationships/slideLayout" Target="../slideLayouts/slideLayout9.xml"/><Relationship Id="rId4" Type="http://schemas.openxmlformats.org/officeDocument/2006/relationships/tags" Target="../tags/tag19.xml"/><Relationship Id="rId9" Type="http://schemas.openxmlformats.org/officeDocument/2006/relationships/tags" Target="../tags/tag22.xml"/></Relationships>
</file>

<file path=ppt/slides/_rels/slide30.xml.rels><?xml version="1.0" encoding="UTF-8" standalone="yes"?>
<Relationships xmlns="http://schemas.openxmlformats.org/package/2006/relationships"><Relationship Id="rId8" Type="http://schemas.openxmlformats.org/officeDocument/2006/relationships/tags" Target="../tags/tag261.xml"/><Relationship Id="rId13" Type="http://schemas.openxmlformats.org/officeDocument/2006/relationships/image" Target="../media/image5.png"/><Relationship Id="rId3" Type="http://schemas.openxmlformats.org/officeDocument/2006/relationships/tags" Target="../tags/tag258.xml"/><Relationship Id="rId7" Type="http://schemas.openxmlformats.org/officeDocument/2006/relationships/tags" Target="../tags/tag260.xml"/><Relationship Id="rId12" Type="http://schemas.openxmlformats.org/officeDocument/2006/relationships/image" Target="../media/image28.emf"/><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tags" Target="../tags/tag259.xml"/><Relationship Id="rId11" Type="http://schemas.openxmlformats.org/officeDocument/2006/relationships/slide" Target="slide6.xml"/><Relationship Id="rId5" Type="http://schemas.openxmlformats.org/officeDocument/2006/relationships/audio" Target="../media/media30.m4a"/><Relationship Id="rId10" Type="http://schemas.openxmlformats.org/officeDocument/2006/relationships/notesSlide" Target="../notesSlides/notesSlide30.xml"/><Relationship Id="rId4" Type="http://schemas.microsoft.com/office/2007/relationships/media" Target="../media/media30.m4a"/><Relationship Id="rId9"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4.xml"/><Relationship Id="rId7" Type="http://schemas.openxmlformats.org/officeDocument/2006/relationships/tags" Target="../tags/tag266.xml"/><Relationship Id="rId12" Type="http://schemas.openxmlformats.org/officeDocument/2006/relationships/image" Target="../media/image5.png"/><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audio" Target="../media/media31.m4a"/><Relationship Id="rId11" Type="http://schemas.openxmlformats.org/officeDocument/2006/relationships/notesSlide" Target="../notesSlides/notesSlide31.xml"/><Relationship Id="rId5" Type="http://schemas.microsoft.com/office/2007/relationships/media" Target="../media/media31.m4a"/><Relationship Id="rId10" Type="http://schemas.openxmlformats.org/officeDocument/2006/relationships/slideLayout" Target="../slideLayouts/slideLayout9.xml"/><Relationship Id="rId4" Type="http://schemas.openxmlformats.org/officeDocument/2006/relationships/tags" Target="../tags/tag265.xml"/><Relationship Id="rId9" Type="http://schemas.openxmlformats.org/officeDocument/2006/relationships/tags" Target="../tags/tag268.xml"/></Relationships>
</file>

<file path=ppt/slides/_rels/slide32.xml.rels><?xml version="1.0" encoding="UTF-8" standalone="yes"?>
<Relationships xmlns="http://schemas.openxmlformats.org/package/2006/relationships"><Relationship Id="rId8" Type="http://schemas.openxmlformats.org/officeDocument/2006/relationships/tags" Target="../tags/tag274.xml"/><Relationship Id="rId13" Type="http://schemas.openxmlformats.org/officeDocument/2006/relationships/image" Target="../media/image29.jpg"/><Relationship Id="rId3" Type="http://schemas.openxmlformats.org/officeDocument/2006/relationships/tags" Target="../tags/tag271.xml"/><Relationship Id="rId7" Type="http://schemas.openxmlformats.org/officeDocument/2006/relationships/audio" Target="../media/media32.m4a"/><Relationship Id="rId12" Type="http://schemas.openxmlformats.org/officeDocument/2006/relationships/notesSlide" Target="../notesSlides/notesSlide32.xml"/><Relationship Id="rId2" Type="http://schemas.openxmlformats.org/officeDocument/2006/relationships/tags" Target="../tags/tag270.xml"/><Relationship Id="rId1" Type="http://schemas.openxmlformats.org/officeDocument/2006/relationships/tags" Target="../tags/tag269.xml"/><Relationship Id="rId6" Type="http://schemas.microsoft.com/office/2007/relationships/media" Target="../media/media32.m4a"/><Relationship Id="rId11" Type="http://schemas.openxmlformats.org/officeDocument/2006/relationships/slideLayout" Target="../slideLayouts/slideLayout6.xml"/><Relationship Id="rId5" Type="http://schemas.openxmlformats.org/officeDocument/2006/relationships/tags" Target="../tags/tag273.xml"/><Relationship Id="rId10" Type="http://schemas.openxmlformats.org/officeDocument/2006/relationships/tags" Target="../tags/tag276.xml"/><Relationship Id="rId4" Type="http://schemas.openxmlformats.org/officeDocument/2006/relationships/tags" Target="../tags/tag272.xml"/><Relationship Id="rId9" Type="http://schemas.openxmlformats.org/officeDocument/2006/relationships/tags" Target="../tags/tag275.xml"/><Relationship Id="rId1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tags" Target="../tags/tag282.xml"/><Relationship Id="rId13" Type="http://schemas.openxmlformats.org/officeDocument/2006/relationships/image" Target="../media/image5.png"/><Relationship Id="rId3" Type="http://schemas.openxmlformats.org/officeDocument/2006/relationships/tags" Target="../tags/tag279.xml"/><Relationship Id="rId7" Type="http://schemas.openxmlformats.org/officeDocument/2006/relationships/tags" Target="../tags/tag281.xml"/><Relationship Id="rId12" Type="http://schemas.openxmlformats.org/officeDocument/2006/relationships/image" Target="../media/image30.emf"/><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0.xml"/><Relationship Id="rId11" Type="http://schemas.openxmlformats.org/officeDocument/2006/relationships/slide" Target="slide22.xml"/><Relationship Id="rId5" Type="http://schemas.openxmlformats.org/officeDocument/2006/relationships/audio" Target="../media/media33.m4a"/><Relationship Id="rId10" Type="http://schemas.openxmlformats.org/officeDocument/2006/relationships/notesSlide" Target="../notesSlides/notesSlide33.xml"/><Relationship Id="rId4" Type="http://schemas.microsoft.com/office/2007/relationships/media" Target="../media/media33.m4a"/><Relationship Id="rId9"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tags" Target="../tags/tag288.xml"/><Relationship Id="rId3" Type="http://schemas.openxmlformats.org/officeDocument/2006/relationships/tags" Target="../tags/tag285.xml"/><Relationship Id="rId7" Type="http://schemas.openxmlformats.org/officeDocument/2006/relationships/tags" Target="../tags/tag287.xml"/><Relationship Id="rId12" Type="http://schemas.openxmlformats.org/officeDocument/2006/relationships/image" Target="../media/image5.png"/><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audio" Target="../media/media34.m4a"/><Relationship Id="rId11" Type="http://schemas.openxmlformats.org/officeDocument/2006/relationships/notesSlide" Target="../notesSlides/notesSlide34.xml"/><Relationship Id="rId5" Type="http://schemas.microsoft.com/office/2007/relationships/media" Target="../media/media34.m4a"/><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89.xml"/></Relationships>
</file>

<file path=ppt/slides/_rels/slide35.xml.rels><?xml version="1.0" encoding="UTF-8" standalone="yes"?>
<Relationships xmlns="http://schemas.openxmlformats.org/package/2006/relationships"><Relationship Id="rId8" Type="http://schemas.microsoft.com/office/2007/relationships/media" Target="../media/media35.m4a"/><Relationship Id="rId13" Type="http://schemas.openxmlformats.org/officeDocument/2006/relationships/slideLayout" Target="../slideLayouts/slideLayout6.xml"/><Relationship Id="rId3" Type="http://schemas.openxmlformats.org/officeDocument/2006/relationships/tags" Target="../tags/tag292.xml"/><Relationship Id="rId7" Type="http://schemas.openxmlformats.org/officeDocument/2006/relationships/tags" Target="../tags/tag296.xml"/><Relationship Id="rId12" Type="http://schemas.openxmlformats.org/officeDocument/2006/relationships/tags" Target="../tags/tag299.xml"/><Relationship Id="rId2" Type="http://schemas.openxmlformats.org/officeDocument/2006/relationships/tags" Target="../tags/tag291.xml"/><Relationship Id="rId16" Type="http://schemas.openxmlformats.org/officeDocument/2006/relationships/image" Target="../media/image5.png"/><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tags" Target="../tags/tag298.xml"/><Relationship Id="rId5" Type="http://schemas.openxmlformats.org/officeDocument/2006/relationships/tags" Target="../tags/tag294.xml"/><Relationship Id="rId15" Type="http://schemas.openxmlformats.org/officeDocument/2006/relationships/image" Target="../media/image31.jpg"/><Relationship Id="rId10" Type="http://schemas.openxmlformats.org/officeDocument/2006/relationships/tags" Target="../tags/tag297.xml"/><Relationship Id="rId4" Type="http://schemas.openxmlformats.org/officeDocument/2006/relationships/tags" Target="../tags/tag293.xml"/><Relationship Id="rId9" Type="http://schemas.openxmlformats.org/officeDocument/2006/relationships/audio" Target="../media/media35.m4a"/><Relationship Id="rId1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tags" Target="../tags/tag305.xml"/><Relationship Id="rId3" Type="http://schemas.openxmlformats.org/officeDocument/2006/relationships/tags" Target="../tags/tag302.xml"/><Relationship Id="rId7" Type="http://schemas.openxmlformats.org/officeDocument/2006/relationships/tags" Target="../tags/tag304.xml"/><Relationship Id="rId12" Type="http://schemas.openxmlformats.org/officeDocument/2006/relationships/image" Target="../media/image5.png"/><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audio" Target="../media/media36.m4a"/><Relationship Id="rId11" Type="http://schemas.openxmlformats.org/officeDocument/2006/relationships/notesSlide" Target="../notesSlides/notesSlide36.xml"/><Relationship Id="rId5" Type="http://schemas.microsoft.com/office/2007/relationships/media" Target="../media/media36.m4a"/><Relationship Id="rId10" Type="http://schemas.openxmlformats.org/officeDocument/2006/relationships/slideLayout" Target="../slideLayouts/slideLayout9.xml"/><Relationship Id="rId4" Type="http://schemas.openxmlformats.org/officeDocument/2006/relationships/tags" Target="../tags/tag303.xml"/><Relationship Id="rId9" Type="http://schemas.openxmlformats.org/officeDocument/2006/relationships/tags" Target="../tags/tag306.xml"/></Relationships>
</file>

<file path=ppt/slides/_rels/slide37.xml.rels><?xml version="1.0" encoding="UTF-8" standalone="yes"?>
<Relationships xmlns="http://schemas.openxmlformats.org/package/2006/relationships"><Relationship Id="rId8" Type="http://schemas.openxmlformats.org/officeDocument/2006/relationships/tags" Target="../tags/tag312.xml"/><Relationship Id="rId13" Type="http://schemas.openxmlformats.org/officeDocument/2006/relationships/image" Target="../media/image27.jpg"/><Relationship Id="rId3" Type="http://schemas.openxmlformats.org/officeDocument/2006/relationships/tags" Target="../tags/tag309.xml"/><Relationship Id="rId7" Type="http://schemas.openxmlformats.org/officeDocument/2006/relationships/audio" Target="../media/media37.m4a"/><Relationship Id="rId12" Type="http://schemas.openxmlformats.org/officeDocument/2006/relationships/notesSlide" Target="../notesSlides/notesSlide37.xml"/><Relationship Id="rId2" Type="http://schemas.openxmlformats.org/officeDocument/2006/relationships/tags" Target="../tags/tag308.xml"/><Relationship Id="rId1" Type="http://schemas.openxmlformats.org/officeDocument/2006/relationships/tags" Target="../tags/tag307.xml"/><Relationship Id="rId6" Type="http://schemas.microsoft.com/office/2007/relationships/media" Target="../media/media37.m4a"/><Relationship Id="rId11" Type="http://schemas.openxmlformats.org/officeDocument/2006/relationships/slideLayout" Target="../slideLayouts/slideLayout6.xml"/><Relationship Id="rId5" Type="http://schemas.openxmlformats.org/officeDocument/2006/relationships/tags" Target="../tags/tag311.xml"/><Relationship Id="rId10" Type="http://schemas.openxmlformats.org/officeDocument/2006/relationships/tags" Target="../tags/tag314.xml"/><Relationship Id="rId4" Type="http://schemas.openxmlformats.org/officeDocument/2006/relationships/tags" Target="../tags/tag310.xml"/><Relationship Id="rId9" Type="http://schemas.openxmlformats.org/officeDocument/2006/relationships/tags" Target="../tags/tag313.xml"/><Relationship Id="rId1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tags" Target="../tags/tag320.xml"/><Relationship Id="rId3" Type="http://schemas.openxmlformats.org/officeDocument/2006/relationships/tags" Target="../tags/tag317.xml"/><Relationship Id="rId7" Type="http://schemas.openxmlformats.org/officeDocument/2006/relationships/tags" Target="../tags/tag319.xml"/><Relationship Id="rId12" Type="http://schemas.openxmlformats.org/officeDocument/2006/relationships/image" Target="../media/image5.png"/><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audio" Target="../media/media38.m4a"/><Relationship Id="rId11" Type="http://schemas.openxmlformats.org/officeDocument/2006/relationships/notesSlide" Target="../notesSlides/notesSlide38.xml"/><Relationship Id="rId5" Type="http://schemas.microsoft.com/office/2007/relationships/media" Target="../media/media38.m4a"/><Relationship Id="rId10" Type="http://schemas.openxmlformats.org/officeDocument/2006/relationships/slideLayout" Target="../slideLayouts/slideLayout9.xml"/><Relationship Id="rId4" Type="http://schemas.openxmlformats.org/officeDocument/2006/relationships/tags" Target="../tags/tag318.xml"/><Relationship Id="rId9" Type="http://schemas.openxmlformats.org/officeDocument/2006/relationships/tags" Target="../tags/tag321.xml"/></Relationships>
</file>

<file path=ppt/slides/_rels/slide39.xml.rels><?xml version="1.0" encoding="UTF-8" standalone="yes"?>
<Relationships xmlns="http://schemas.openxmlformats.org/package/2006/relationships"><Relationship Id="rId8" Type="http://schemas.openxmlformats.org/officeDocument/2006/relationships/tags" Target="../tags/tag327.xml"/><Relationship Id="rId3" Type="http://schemas.openxmlformats.org/officeDocument/2006/relationships/tags" Target="../tags/tag324.xml"/><Relationship Id="rId7" Type="http://schemas.openxmlformats.org/officeDocument/2006/relationships/tags" Target="../tags/tag326.xml"/><Relationship Id="rId12" Type="http://schemas.openxmlformats.org/officeDocument/2006/relationships/image" Target="../media/image5.png"/><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audio" Target="../media/media39.m4a"/><Relationship Id="rId11" Type="http://schemas.openxmlformats.org/officeDocument/2006/relationships/notesSlide" Target="../notesSlides/notesSlide39.xml"/><Relationship Id="rId5" Type="http://schemas.microsoft.com/office/2007/relationships/media" Target="../media/media39.m4a"/><Relationship Id="rId10" Type="http://schemas.openxmlformats.org/officeDocument/2006/relationships/slideLayout" Target="../slideLayouts/slideLayout9.xml"/><Relationship Id="rId4" Type="http://schemas.openxmlformats.org/officeDocument/2006/relationships/tags" Target="../tags/tag325.xml"/><Relationship Id="rId9" Type="http://schemas.openxmlformats.org/officeDocument/2006/relationships/tags" Target="../tags/tag328.xml"/></Relationships>
</file>

<file path=ppt/slides/_rels/slide4.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image" Target="../media/image8.jpg"/><Relationship Id="rId3" Type="http://schemas.openxmlformats.org/officeDocument/2006/relationships/tags" Target="../tags/tag25.xml"/><Relationship Id="rId7" Type="http://schemas.openxmlformats.org/officeDocument/2006/relationships/audio" Target="../media/media4.m4a"/><Relationship Id="rId12" Type="http://schemas.openxmlformats.org/officeDocument/2006/relationships/notesSlide" Target="../notesSlides/notesSlide4.xml"/><Relationship Id="rId2" Type="http://schemas.openxmlformats.org/officeDocument/2006/relationships/tags" Target="../tags/tag24.xml"/><Relationship Id="rId1" Type="http://schemas.openxmlformats.org/officeDocument/2006/relationships/tags" Target="../tags/tag23.xml"/><Relationship Id="rId6" Type="http://schemas.microsoft.com/office/2007/relationships/media" Target="../media/media4.m4a"/><Relationship Id="rId11" Type="http://schemas.openxmlformats.org/officeDocument/2006/relationships/slideLayout" Target="../slideLayouts/slideLayout6.xml"/><Relationship Id="rId5" Type="http://schemas.openxmlformats.org/officeDocument/2006/relationships/tags" Target="../tags/tag27.xml"/><Relationship Id="rId10" Type="http://schemas.openxmlformats.org/officeDocument/2006/relationships/tags" Target="../tags/tag30.xml"/><Relationship Id="rId4" Type="http://schemas.openxmlformats.org/officeDocument/2006/relationships/tags" Target="../tags/tag26.xml"/><Relationship Id="rId9" Type="http://schemas.openxmlformats.org/officeDocument/2006/relationships/tags" Target="../tags/tag29.xml"/><Relationship Id="rId1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microsoft.com/office/2007/relationships/media" Target="../media/media40.m4a"/><Relationship Id="rId13" Type="http://schemas.openxmlformats.org/officeDocument/2006/relationships/slideLayout" Target="../slideLayouts/slideLayout2.xml"/><Relationship Id="rId3" Type="http://schemas.openxmlformats.org/officeDocument/2006/relationships/tags" Target="../tags/tag331.xml"/><Relationship Id="rId7" Type="http://schemas.openxmlformats.org/officeDocument/2006/relationships/tags" Target="../tags/tag335.xml"/><Relationship Id="rId12" Type="http://schemas.openxmlformats.org/officeDocument/2006/relationships/tags" Target="../tags/tag338.xml"/><Relationship Id="rId17" Type="http://schemas.openxmlformats.org/officeDocument/2006/relationships/image" Target="../media/image5.png"/><Relationship Id="rId2" Type="http://schemas.openxmlformats.org/officeDocument/2006/relationships/tags" Target="../tags/tag330.xml"/><Relationship Id="rId16" Type="http://schemas.openxmlformats.org/officeDocument/2006/relationships/image" Target="../media/image33.png"/><Relationship Id="rId1" Type="http://schemas.openxmlformats.org/officeDocument/2006/relationships/tags" Target="../tags/tag329.xml"/><Relationship Id="rId6" Type="http://schemas.openxmlformats.org/officeDocument/2006/relationships/tags" Target="../tags/tag334.xml"/><Relationship Id="rId11" Type="http://schemas.openxmlformats.org/officeDocument/2006/relationships/tags" Target="../tags/tag337.xml"/><Relationship Id="rId5" Type="http://schemas.openxmlformats.org/officeDocument/2006/relationships/tags" Target="../tags/tag333.xml"/><Relationship Id="rId15" Type="http://schemas.openxmlformats.org/officeDocument/2006/relationships/image" Target="../media/image32.png"/><Relationship Id="rId10" Type="http://schemas.openxmlformats.org/officeDocument/2006/relationships/tags" Target="../tags/tag336.xml"/><Relationship Id="rId4" Type="http://schemas.openxmlformats.org/officeDocument/2006/relationships/tags" Target="../tags/tag332.xml"/><Relationship Id="rId9" Type="http://schemas.openxmlformats.org/officeDocument/2006/relationships/audio" Target="../media/media40.m4a"/><Relationship Id="rId1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tags" Target="../tags/tag344.xml"/><Relationship Id="rId13" Type="http://schemas.openxmlformats.org/officeDocument/2006/relationships/image" Target="../media/image34.jpg"/><Relationship Id="rId3" Type="http://schemas.openxmlformats.org/officeDocument/2006/relationships/tags" Target="../tags/tag341.xml"/><Relationship Id="rId7" Type="http://schemas.openxmlformats.org/officeDocument/2006/relationships/audio" Target="../media/media41.m4a"/><Relationship Id="rId12" Type="http://schemas.openxmlformats.org/officeDocument/2006/relationships/notesSlide" Target="../notesSlides/notesSlide41.xml"/><Relationship Id="rId2" Type="http://schemas.openxmlformats.org/officeDocument/2006/relationships/tags" Target="../tags/tag340.xml"/><Relationship Id="rId1" Type="http://schemas.openxmlformats.org/officeDocument/2006/relationships/tags" Target="../tags/tag339.xml"/><Relationship Id="rId6" Type="http://schemas.microsoft.com/office/2007/relationships/media" Target="../media/media41.m4a"/><Relationship Id="rId11" Type="http://schemas.openxmlformats.org/officeDocument/2006/relationships/slideLayout" Target="../slideLayouts/slideLayout11.xml"/><Relationship Id="rId5" Type="http://schemas.openxmlformats.org/officeDocument/2006/relationships/tags" Target="../tags/tag343.xml"/><Relationship Id="rId10" Type="http://schemas.openxmlformats.org/officeDocument/2006/relationships/tags" Target="../tags/tag346.xml"/><Relationship Id="rId4" Type="http://schemas.openxmlformats.org/officeDocument/2006/relationships/tags" Target="../tags/tag342.xml"/><Relationship Id="rId9" Type="http://schemas.openxmlformats.org/officeDocument/2006/relationships/tags" Target="../tags/tag345.xml"/><Relationship Id="rId1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audio" Target="../media/media42.m4a"/><Relationship Id="rId13" Type="http://schemas.openxmlformats.org/officeDocument/2006/relationships/notesSlide" Target="../notesSlides/notesSlide42.xml"/><Relationship Id="rId3" Type="http://schemas.openxmlformats.org/officeDocument/2006/relationships/tags" Target="../tags/tag349.xml"/><Relationship Id="rId7" Type="http://schemas.microsoft.com/office/2007/relationships/media" Target="../media/media42.m4a"/><Relationship Id="rId12" Type="http://schemas.openxmlformats.org/officeDocument/2006/relationships/slideLayout" Target="../slideLayouts/slideLayout2.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11" Type="http://schemas.openxmlformats.org/officeDocument/2006/relationships/tags" Target="../tags/tag355.xml"/><Relationship Id="rId5" Type="http://schemas.openxmlformats.org/officeDocument/2006/relationships/tags" Target="../tags/tag351.xml"/><Relationship Id="rId15" Type="http://schemas.openxmlformats.org/officeDocument/2006/relationships/image" Target="../media/image5.png"/><Relationship Id="rId10" Type="http://schemas.openxmlformats.org/officeDocument/2006/relationships/tags" Target="../tags/tag354.xml"/><Relationship Id="rId4" Type="http://schemas.openxmlformats.org/officeDocument/2006/relationships/tags" Target="../tags/tag350.xml"/><Relationship Id="rId9" Type="http://schemas.openxmlformats.org/officeDocument/2006/relationships/tags" Target="../tags/tag353.xml"/><Relationship Id="rId14" Type="http://schemas.openxmlformats.org/officeDocument/2006/relationships/image" Target="../media/image17.png"/></Relationships>
</file>

<file path=ppt/slides/_rels/slide43.xml.rels><?xml version="1.0" encoding="UTF-8" standalone="yes"?>
<Relationships xmlns="http://schemas.openxmlformats.org/package/2006/relationships"><Relationship Id="rId8" Type="http://schemas.openxmlformats.org/officeDocument/2006/relationships/tags" Target="../tags/tag363.xml"/><Relationship Id="rId13" Type="http://schemas.openxmlformats.org/officeDocument/2006/relationships/tags" Target="../tags/tag366.xml"/><Relationship Id="rId18" Type="http://schemas.openxmlformats.org/officeDocument/2006/relationships/image" Target="../media/image5.png"/><Relationship Id="rId3" Type="http://schemas.openxmlformats.org/officeDocument/2006/relationships/tags" Target="../tags/tag358.xml"/><Relationship Id="rId7" Type="http://schemas.openxmlformats.org/officeDocument/2006/relationships/tags" Target="../tags/tag362.xml"/><Relationship Id="rId12" Type="http://schemas.openxmlformats.org/officeDocument/2006/relationships/tags" Target="../tags/tag365.xml"/><Relationship Id="rId17" Type="http://schemas.openxmlformats.org/officeDocument/2006/relationships/image" Target="../media/image17.png"/><Relationship Id="rId2" Type="http://schemas.openxmlformats.org/officeDocument/2006/relationships/tags" Target="../tags/tag357.xml"/><Relationship Id="rId16" Type="http://schemas.openxmlformats.org/officeDocument/2006/relationships/notesSlide" Target="../notesSlides/notesSlide43.xml"/><Relationship Id="rId1" Type="http://schemas.openxmlformats.org/officeDocument/2006/relationships/tags" Target="../tags/tag356.xml"/><Relationship Id="rId6" Type="http://schemas.openxmlformats.org/officeDocument/2006/relationships/tags" Target="../tags/tag361.xml"/><Relationship Id="rId11" Type="http://schemas.openxmlformats.org/officeDocument/2006/relationships/audio" Target="../media/media43.m4a"/><Relationship Id="rId5" Type="http://schemas.openxmlformats.org/officeDocument/2006/relationships/tags" Target="../tags/tag360.xml"/><Relationship Id="rId15" Type="http://schemas.openxmlformats.org/officeDocument/2006/relationships/slideLayout" Target="../slideLayouts/slideLayout2.xml"/><Relationship Id="rId10" Type="http://schemas.microsoft.com/office/2007/relationships/media" Target="../media/media43.m4a"/><Relationship Id="rId4" Type="http://schemas.openxmlformats.org/officeDocument/2006/relationships/tags" Target="../tags/tag359.xml"/><Relationship Id="rId9" Type="http://schemas.openxmlformats.org/officeDocument/2006/relationships/tags" Target="../tags/tag364.xml"/><Relationship Id="rId14" Type="http://schemas.openxmlformats.org/officeDocument/2006/relationships/tags" Target="../tags/tag367.xml"/></Relationships>
</file>

<file path=ppt/slides/_rels/slide44.xml.rels><?xml version="1.0" encoding="UTF-8" standalone="yes"?>
<Relationships xmlns="http://schemas.openxmlformats.org/package/2006/relationships"><Relationship Id="rId8" Type="http://schemas.openxmlformats.org/officeDocument/2006/relationships/tags" Target="../tags/tag375.xml"/><Relationship Id="rId13" Type="http://schemas.openxmlformats.org/officeDocument/2006/relationships/audio" Target="../media/media44.m4a"/><Relationship Id="rId18" Type="http://schemas.openxmlformats.org/officeDocument/2006/relationships/notesSlide" Target="../notesSlides/notesSlide44.xml"/><Relationship Id="rId3" Type="http://schemas.openxmlformats.org/officeDocument/2006/relationships/tags" Target="../tags/tag370.xml"/><Relationship Id="rId7" Type="http://schemas.openxmlformats.org/officeDocument/2006/relationships/tags" Target="../tags/tag374.xml"/><Relationship Id="rId12" Type="http://schemas.microsoft.com/office/2007/relationships/media" Target="../media/media44.m4a"/><Relationship Id="rId17" Type="http://schemas.openxmlformats.org/officeDocument/2006/relationships/slideLayout" Target="../slideLayouts/slideLayout2.xml"/><Relationship Id="rId2" Type="http://schemas.openxmlformats.org/officeDocument/2006/relationships/tags" Target="../tags/tag369.xml"/><Relationship Id="rId16" Type="http://schemas.openxmlformats.org/officeDocument/2006/relationships/tags" Target="../tags/tag381.xml"/><Relationship Id="rId20" Type="http://schemas.openxmlformats.org/officeDocument/2006/relationships/image" Target="../media/image5.png"/><Relationship Id="rId1" Type="http://schemas.openxmlformats.org/officeDocument/2006/relationships/tags" Target="../tags/tag368.xml"/><Relationship Id="rId6" Type="http://schemas.openxmlformats.org/officeDocument/2006/relationships/tags" Target="../tags/tag373.xml"/><Relationship Id="rId11" Type="http://schemas.openxmlformats.org/officeDocument/2006/relationships/tags" Target="../tags/tag378.xml"/><Relationship Id="rId5" Type="http://schemas.openxmlformats.org/officeDocument/2006/relationships/tags" Target="../tags/tag372.xml"/><Relationship Id="rId15" Type="http://schemas.openxmlformats.org/officeDocument/2006/relationships/tags" Target="../tags/tag380.xml"/><Relationship Id="rId10" Type="http://schemas.openxmlformats.org/officeDocument/2006/relationships/tags" Target="../tags/tag377.xml"/><Relationship Id="rId19" Type="http://schemas.openxmlformats.org/officeDocument/2006/relationships/image" Target="../media/image35.emf"/><Relationship Id="rId4" Type="http://schemas.openxmlformats.org/officeDocument/2006/relationships/tags" Target="../tags/tag371.xml"/><Relationship Id="rId9" Type="http://schemas.openxmlformats.org/officeDocument/2006/relationships/tags" Target="../tags/tag376.xml"/><Relationship Id="rId14" Type="http://schemas.openxmlformats.org/officeDocument/2006/relationships/tags" Target="../tags/tag379.xml"/></Relationships>
</file>

<file path=ppt/slides/_rels/slide45.xml.rels><?xml version="1.0" encoding="UTF-8" standalone="yes"?>
<Relationships xmlns="http://schemas.openxmlformats.org/package/2006/relationships"><Relationship Id="rId8" Type="http://schemas.microsoft.com/office/2007/relationships/media" Target="../media/media45.m4a"/><Relationship Id="rId13" Type="http://schemas.openxmlformats.org/officeDocument/2006/relationships/slideLayout" Target="../slideLayouts/slideLayout9.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tags" Target="../tags/tag391.xml"/><Relationship Id="rId2" Type="http://schemas.openxmlformats.org/officeDocument/2006/relationships/tags" Target="../tags/tag383.xml"/><Relationship Id="rId16" Type="http://schemas.openxmlformats.org/officeDocument/2006/relationships/image" Target="../media/image5.png"/><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tags" Target="../tags/tag390.xml"/><Relationship Id="rId5" Type="http://schemas.openxmlformats.org/officeDocument/2006/relationships/tags" Target="../tags/tag386.xml"/><Relationship Id="rId15" Type="http://schemas.openxmlformats.org/officeDocument/2006/relationships/image" Target="../media/image35.emf"/><Relationship Id="rId10" Type="http://schemas.openxmlformats.org/officeDocument/2006/relationships/tags" Target="../tags/tag389.xml"/><Relationship Id="rId4" Type="http://schemas.openxmlformats.org/officeDocument/2006/relationships/tags" Target="../tags/tag385.xml"/><Relationship Id="rId9" Type="http://schemas.openxmlformats.org/officeDocument/2006/relationships/audio" Target="../media/media45.m4a"/><Relationship Id="rId1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audio" Target="../media/media46.m4a"/><Relationship Id="rId13" Type="http://schemas.openxmlformats.org/officeDocument/2006/relationships/notesSlide" Target="../notesSlides/notesSlide46.xml"/><Relationship Id="rId3" Type="http://schemas.openxmlformats.org/officeDocument/2006/relationships/tags" Target="../tags/tag394.xml"/><Relationship Id="rId7" Type="http://schemas.microsoft.com/office/2007/relationships/media" Target="../media/media46.m4a"/><Relationship Id="rId12" Type="http://schemas.openxmlformats.org/officeDocument/2006/relationships/slideLayout" Target="../slideLayouts/slideLayout9.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11" Type="http://schemas.openxmlformats.org/officeDocument/2006/relationships/tags" Target="../tags/tag400.xml"/><Relationship Id="rId5" Type="http://schemas.openxmlformats.org/officeDocument/2006/relationships/tags" Target="../tags/tag396.xml"/><Relationship Id="rId10" Type="http://schemas.openxmlformats.org/officeDocument/2006/relationships/tags" Target="../tags/tag399.xml"/><Relationship Id="rId4" Type="http://schemas.openxmlformats.org/officeDocument/2006/relationships/tags" Target="../tags/tag395.xml"/><Relationship Id="rId9" Type="http://schemas.openxmlformats.org/officeDocument/2006/relationships/tags" Target="../tags/tag398.xml"/><Relationship Id="rId1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microsoft.com/office/2007/relationships/media" Target="../media/media47.m4a"/><Relationship Id="rId13" Type="http://schemas.openxmlformats.org/officeDocument/2006/relationships/slideLayout" Target="../slideLayouts/slideLayout9.xml"/><Relationship Id="rId3" Type="http://schemas.openxmlformats.org/officeDocument/2006/relationships/tags" Target="../tags/tag403.xml"/><Relationship Id="rId7" Type="http://schemas.openxmlformats.org/officeDocument/2006/relationships/tags" Target="../tags/tag407.xml"/><Relationship Id="rId12" Type="http://schemas.openxmlformats.org/officeDocument/2006/relationships/tags" Target="../tags/tag410.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tags" Target="../tags/tag406.xml"/><Relationship Id="rId11" Type="http://schemas.openxmlformats.org/officeDocument/2006/relationships/tags" Target="../tags/tag409.xml"/><Relationship Id="rId5" Type="http://schemas.openxmlformats.org/officeDocument/2006/relationships/tags" Target="../tags/tag405.xml"/><Relationship Id="rId15" Type="http://schemas.openxmlformats.org/officeDocument/2006/relationships/image" Target="../media/image5.png"/><Relationship Id="rId10" Type="http://schemas.openxmlformats.org/officeDocument/2006/relationships/tags" Target="../tags/tag408.xml"/><Relationship Id="rId4" Type="http://schemas.openxmlformats.org/officeDocument/2006/relationships/tags" Target="../tags/tag404.xml"/><Relationship Id="rId9" Type="http://schemas.openxmlformats.org/officeDocument/2006/relationships/audio" Target="../media/media47.m4a"/><Relationship Id="rId1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audio" Target="../media/media48.m4a"/><Relationship Id="rId13" Type="http://schemas.openxmlformats.org/officeDocument/2006/relationships/image" Target="../media/image5.png"/><Relationship Id="rId3" Type="http://schemas.openxmlformats.org/officeDocument/2006/relationships/tags" Target="../tags/tag413.xml"/><Relationship Id="rId7" Type="http://schemas.microsoft.com/office/2007/relationships/media" Target="../media/media48.m4a"/><Relationship Id="rId12" Type="http://schemas.openxmlformats.org/officeDocument/2006/relationships/image" Target="../media/image36.png"/><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notesSlide" Target="../notesSlides/notesSlide48.xml"/><Relationship Id="rId5" Type="http://schemas.openxmlformats.org/officeDocument/2006/relationships/tags" Target="../tags/tag415.xml"/><Relationship Id="rId10" Type="http://schemas.openxmlformats.org/officeDocument/2006/relationships/slideLayout" Target="../slideLayouts/slideLayout6.xml"/><Relationship Id="rId4" Type="http://schemas.openxmlformats.org/officeDocument/2006/relationships/tags" Target="../tags/tag414.xml"/><Relationship Id="rId9" Type="http://schemas.openxmlformats.org/officeDocument/2006/relationships/tags" Target="../tags/tag417.xml"/></Relationships>
</file>

<file path=ppt/slides/_rels/slide49.xml.rels><?xml version="1.0" encoding="UTF-8" standalone="yes"?>
<Relationships xmlns="http://schemas.openxmlformats.org/package/2006/relationships"><Relationship Id="rId8" Type="http://schemas.openxmlformats.org/officeDocument/2006/relationships/tags" Target="../tags/tag423.xml"/><Relationship Id="rId3" Type="http://schemas.openxmlformats.org/officeDocument/2006/relationships/tags" Target="../tags/tag420.xml"/><Relationship Id="rId7" Type="http://schemas.openxmlformats.org/officeDocument/2006/relationships/tags" Target="../tags/tag422.xml"/><Relationship Id="rId12" Type="http://schemas.openxmlformats.org/officeDocument/2006/relationships/image" Target="../media/image5.png"/><Relationship Id="rId2" Type="http://schemas.openxmlformats.org/officeDocument/2006/relationships/tags" Target="../tags/tag419.xml"/><Relationship Id="rId1" Type="http://schemas.openxmlformats.org/officeDocument/2006/relationships/tags" Target="../tags/tag418.xml"/><Relationship Id="rId6" Type="http://schemas.openxmlformats.org/officeDocument/2006/relationships/tags" Target="../tags/tag421.xml"/><Relationship Id="rId11" Type="http://schemas.openxmlformats.org/officeDocument/2006/relationships/image" Target="../media/image37.jpg"/><Relationship Id="rId5" Type="http://schemas.openxmlformats.org/officeDocument/2006/relationships/audio" Target="../media/media49.m4a"/><Relationship Id="rId10" Type="http://schemas.openxmlformats.org/officeDocument/2006/relationships/notesSlide" Target="../notesSlides/notesSlide49.xml"/><Relationship Id="rId4" Type="http://schemas.microsoft.com/office/2007/relationships/media" Target="../media/media49.m4a"/><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3.xml"/><Relationship Id="rId7" Type="http://schemas.openxmlformats.org/officeDocument/2006/relationships/tags" Target="../tags/tag35.xml"/><Relationship Id="rId12" Type="http://schemas.openxmlformats.org/officeDocument/2006/relationships/image" Target="../media/image5.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audio" Target="../media/media5.m4a"/><Relationship Id="rId11" Type="http://schemas.openxmlformats.org/officeDocument/2006/relationships/notesSlide" Target="../notesSlides/notesSlide5.xml"/><Relationship Id="rId5" Type="http://schemas.microsoft.com/office/2007/relationships/media" Target="../media/media5.m4a"/><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7.xml"/></Relationships>
</file>

<file path=ppt/slides/_rels/slide50.xml.rels><?xml version="1.0" encoding="UTF-8" standalone="yes"?>
<Relationships xmlns="http://schemas.openxmlformats.org/package/2006/relationships"><Relationship Id="rId8" Type="http://schemas.openxmlformats.org/officeDocument/2006/relationships/tags" Target="../tags/tag429.xml"/><Relationship Id="rId3" Type="http://schemas.openxmlformats.org/officeDocument/2006/relationships/tags" Target="../tags/tag426.xml"/><Relationship Id="rId7" Type="http://schemas.openxmlformats.org/officeDocument/2006/relationships/tags" Target="../tags/tag428.xml"/><Relationship Id="rId12" Type="http://schemas.openxmlformats.org/officeDocument/2006/relationships/image" Target="../media/image5.png"/><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tags" Target="../tags/tag427.xml"/><Relationship Id="rId11" Type="http://schemas.openxmlformats.org/officeDocument/2006/relationships/image" Target="../media/image38.jpg"/><Relationship Id="rId5" Type="http://schemas.openxmlformats.org/officeDocument/2006/relationships/audio" Target="../media/media50.m4a"/><Relationship Id="rId10" Type="http://schemas.openxmlformats.org/officeDocument/2006/relationships/notesSlide" Target="../notesSlides/notesSlide50.xml"/><Relationship Id="rId4" Type="http://schemas.microsoft.com/office/2007/relationships/media" Target="../media/media50.m4a"/><Relationship Id="rId9"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tags" Target="../tags/tag435.xml"/><Relationship Id="rId3" Type="http://schemas.openxmlformats.org/officeDocument/2006/relationships/tags" Target="../tags/tag432.xml"/><Relationship Id="rId7" Type="http://schemas.openxmlformats.org/officeDocument/2006/relationships/tags" Target="../tags/tag434.xml"/><Relationship Id="rId12" Type="http://schemas.openxmlformats.org/officeDocument/2006/relationships/image" Target="../media/image5.png"/><Relationship Id="rId2" Type="http://schemas.openxmlformats.org/officeDocument/2006/relationships/tags" Target="../tags/tag431.xml"/><Relationship Id="rId1" Type="http://schemas.openxmlformats.org/officeDocument/2006/relationships/tags" Target="../tags/tag430.xml"/><Relationship Id="rId6" Type="http://schemas.openxmlformats.org/officeDocument/2006/relationships/tags" Target="../tags/tag433.xml"/><Relationship Id="rId11" Type="http://schemas.openxmlformats.org/officeDocument/2006/relationships/image" Target="../media/image37.jpg"/><Relationship Id="rId5" Type="http://schemas.openxmlformats.org/officeDocument/2006/relationships/audio" Target="../media/media51.m4a"/><Relationship Id="rId10" Type="http://schemas.openxmlformats.org/officeDocument/2006/relationships/notesSlide" Target="../notesSlides/notesSlide51.xml"/><Relationship Id="rId4" Type="http://schemas.microsoft.com/office/2007/relationships/media" Target="../media/media51.m4a"/><Relationship Id="rId9"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tags" Target="../tags/tag441.xml"/><Relationship Id="rId3" Type="http://schemas.openxmlformats.org/officeDocument/2006/relationships/tags" Target="../tags/tag438.xml"/><Relationship Id="rId7" Type="http://schemas.openxmlformats.org/officeDocument/2006/relationships/tags" Target="../tags/tag440.xml"/><Relationship Id="rId12" Type="http://schemas.openxmlformats.org/officeDocument/2006/relationships/image" Target="../media/image5.png"/><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tags" Target="../tags/tag439.xml"/><Relationship Id="rId11" Type="http://schemas.openxmlformats.org/officeDocument/2006/relationships/image" Target="../media/image38.jpg"/><Relationship Id="rId5" Type="http://schemas.openxmlformats.org/officeDocument/2006/relationships/audio" Target="../media/media52.m4a"/><Relationship Id="rId10" Type="http://schemas.openxmlformats.org/officeDocument/2006/relationships/notesSlide" Target="../notesSlides/notesSlide52.xml"/><Relationship Id="rId4" Type="http://schemas.microsoft.com/office/2007/relationships/media" Target="../media/media52.m4a"/><Relationship Id="rId9"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tags" Target="../tags/tag447.xml"/><Relationship Id="rId3" Type="http://schemas.openxmlformats.org/officeDocument/2006/relationships/tags" Target="../tags/tag444.xml"/><Relationship Id="rId7" Type="http://schemas.openxmlformats.org/officeDocument/2006/relationships/tags" Target="../tags/tag446.xml"/><Relationship Id="rId12" Type="http://schemas.openxmlformats.org/officeDocument/2006/relationships/image" Target="../media/image5.png"/><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tags" Target="../tags/tag445.xml"/><Relationship Id="rId11" Type="http://schemas.openxmlformats.org/officeDocument/2006/relationships/image" Target="../media/image37.jpg"/><Relationship Id="rId5" Type="http://schemas.openxmlformats.org/officeDocument/2006/relationships/audio" Target="../media/media53.m4a"/><Relationship Id="rId10" Type="http://schemas.openxmlformats.org/officeDocument/2006/relationships/notesSlide" Target="../notesSlides/notesSlide53.xml"/><Relationship Id="rId4" Type="http://schemas.microsoft.com/office/2007/relationships/media" Target="../media/media53.m4a"/><Relationship Id="rId9"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tags" Target="../tags/tag453.xml"/><Relationship Id="rId3" Type="http://schemas.openxmlformats.org/officeDocument/2006/relationships/tags" Target="../tags/tag450.xml"/><Relationship Id="rId7" Type="http://schemas.openxmlformats.org/officeDocument/2006/relationships/tags" Target="../tags/tag452.xml"/><Relationship Id="rId12" Type="http://schemas.openxmlformats.org/officeDocument/2006/relationships/image" Target="../media/image5.png"/><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tags" Target="../tags/tag451.xml"/><Relationship Id="rId11" Type="http://schemas.openxmlformats.org/officeDocument/2006/relationships/image" Target="../media/image38.jpg"/><Relationship Id="rId5" Type="http://schemas.openxmlformats.org/officeDocument/2006/relationships/audio" Target="../media/media54.m4a"/><Relationship Id="rId10" Type="http://schemas.openxmlformats.org/officeDocument/2006/relationships/notesSlide" Target="../notesSlides/notesSlide54.xml"/><Relationship Id="rId4" Type="http://schemas.microsoft.com/office/2007/relationships/media" Target="../media/media54.m4a"/><Relationship Id="rId9"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tags" Target="../tags/tag459.xml"/><Relationship Id="rId3" Type="http://schemas.openxmlformats.org/officeDocument/2006/relationships/tags" Target="../tags/tag456.xml"/><Relationship Id="rId7" Type="http://schemas.openxmlformats.org/officeDocument/2006/relationships/tags" Target="../tags/tag458.xml"/><Relationship Id="rId12" Type="http://schemas.openxmlformats.org/officeDocument/2006/relationships/image" Target="../media/image5.png"/><Relationship Id="rId2" Type="http://schemas.openxmlformats.org/officeDocument/2006/relationships/tags" Target="../tags/tag455.xml"/><Relationship Id="rId1" Type="http://schemas.openxmlformats.org/officeDocument/2006/relationships/tags" Target="../tags/tag454.xml"/><Relationship Id="rId6" Type="http://schemas.openxmlformats.org/officeDocument/2006/relationships/tags" Target="../tags/tag457.xml"/><Relationship Id="rId11" Type="http://schemas.openxmlformats.org/officeDocument/2006/relationships/image" Target="../media/image37.jpg"/><Relationship Id="rId5" Type="http://schemas.openxmlformats.org/officeDocument/2006/relationships/audio" Target="../media/media55.m4a"/><Relationship Id="rId10" Type="http://schemas.openxmlformats.org/officeDocument/2006/relationships/notesSlide" Target="../notesSlides/notesSlide55.xml"/><Relationship Id="rId4" Type="http://schemas.microsoft.com/office/2007/relationships/media" Target="../media/media55.m4a"/><Relationship Id="rId9"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tags" Target="../tags/tag465.xml"/><Relationship Id="rId3" Type="http://schemas.openxmlformats.org/officeDocument/2006/relationships/tags" Target="../tags/tag462.xml"/><Relationship Id="rId7" Type="http://schemas.openxmlformats.org/officeDocument/2006/relationships/tags" Target="../tags/tag464.xml"/><Relationship Id="rId12" Type="http://schemas.openxmlformats.org/officeDocument/2006/relationships/image" Target="../media/image5.png"/><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tags" Target="../tags/tag463.xml"/><Relationship Id="rId11" Type="http://schemas.openxmlformats.org/officeDocument/2006/relationships/image" Target="../media/image38.jpg"/><Relationship Id="rId5" Type="http://schemas.openxmlformats.org/officeDocument/2006/relationships/audio" Target="../media/media56.m4a"/><Relationship Id="rId10" Type="http://schemas.openxmlformats.org/officeDocument/2006/relationships/notesSlide" Target="../notesSlides/notesSlide56.xml"/><Relationship Id="rId4" Type="http://schemas.microsoft.com/office/2007/relationships/media" Target="../media/media56.m4a"/><Relationship Id="rId9"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tags" Target="../tags/tag471.xml"/><Relationship Id="rId3" Type="http://schemas.openxmlformats.org/officeDocument/2006/relationships/tags" Target="../tags/tag468.xml"/><Relationship Id="rId7" Type="http://schemas.openxmlformats.org/officeDocument/2006/relationships/tags" Target="../tags/tag470.xml"/><Relationship Id="rId12" Type="http://schemas.openxmlformats.org/officeDocument/2006/relationships/image" Target="../media/image5.png"/><Relationship Id="rId2" Type="http://schemas.openxmlformats.org/officeDocument/2006/relationships/tags" Target="../tags/tag467.xml"/><Relationship Id="rId1" Type="http://schemas.openxmlformats.org/officeDocument/2006/relationships/tags" Target="../tags/tag466.xml"/><Relationship Id="rId6" Type="http://schemas.openxmlformats.org/officeDocument/2006/relationships/tags" Target="../tags/tag469.xml"/><Relationship Id="rId11" Type="http://schemas.openxmlformats.org/officeDocument/2006/relationships/image" Target="../media/image37.jpg"/><Relationship Id="rId5" Type="http://schemas.openxmlformats.org/officeDocument/2006/relationships/audio" Target="../media/media57.m4a"/><Relationship Id="rId10" Type="http://schemas.openxmlformats.org/officeDocument/2006/relationships/notesSlide" Target="../notesSlides/notesSlide57.xml"/><Relationship Id="rId4" Type="http://schemas.microsoft.com/office/2007/relationships/media" Target="../media/media57.m4a"/><Relationship Id="rId9"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tags" Target="../tags/tag477.xml"/><Relationship Id="rId3" Type="http://schemas.openxmlformats.org/officeDocument/2006/relationships/tags" Target="../tags/tag474.xml"/><Relationship Id="rId7" Type="http://schemas.openxmlformats.org/officeDocument/2006/relationships/tags" Target="../tags/tag476.xml"/><Relationship Id="rId12" Type="http://schemas.openxmlformats.org/officeDocument/2006/relationships/image" Target="../media/image5.png"/><Relationship Id="rId2" Type="http://schemas.openxmlformats.org/officeDocument/2006/relationships/tags" Target="../tags/tag473.xml"/><Relationship Id="rId1" Type="http://schemas.openxmlformats.org/officeDocument/2006/relationships/tags" Target="../tags/tag472.xml"/><Relationship Id="rId6" Type="http://schemas.openxmlformats.org/officeDocument/2006/relationships/tags" Target="../tags/tag475.xml"/><Relationship Id="rId11" Type="http://schemas.openxmlformats.org/officeDocument/2006/relationships/image" Target="../media/image38.jpg"/><Relationship Id="rId5" Type="http://schemas.openxmlformats.org/officeDocument/2006/relationships/audio" Target="../media/media58.m4a"/><Relationship Id="rId10" Type="http://schemas.openxmlformats.org/officeDocument/2006/relationships/notesSlide" Target="../notesSlides/notesSlide58.xml"/><Relationship Id="rId4" Type="http://schemas.microsoft.com/office/2007/relationships/media" Target="../media/media58.m4a"/><Relationship Id="rId9"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tags" Target="../tags/tag483.xml"/><Relationship Id="rId3" Type="http://schemas.openxmlformats.org/officeDocument/2006/relationships/tags" Target="../tags/tag480.xml"/><Relationship Id="rId7" Type="http://schemas.openxmlformats.org/officeDocument/2006/relationships/tags" Target="../tags/tag482.xml"/><Relationship Id="rId12" Type="http://schemas.openxmlformats.org/officeDocument/2006/relationships/image" Target="../media/image5.png"/><Relationship Id="rId2" Type="http://schemas.openxmlformats.org/officeDocument/2006/relationships/tags" Target="../tags/tag479.xml"/><Relationship Id="rId1" Type="http://schemas.openxmlformats.org/officeDocument/2006/relationships/tags" Target="../tags/tag478.xml"/><Relationship Id="rId6" Type="http://schemas.openxmlformats.org/officeDocument/2006/relationships/audio" Target="../media/media59.m4a"/><Relationship Id="rId11" Type="http://schemas.openxmlformats.org/officeDocument/2006/relationships/image" Target="../media/image39.jpg"/><Relationship Id="rId5" Type="http://schemas.microsoft.com/office/2007/relationships/media" Target="../media/media59.m4a"/><Relationship Id="rId10" Type="http://schemas.openxmlformats.org/officeDocument/2006/relationships/notesSlide" Target="../notesSlides/notesSlide59.xml"/><Relationship Id="rId4" Type="http://schemas.openxmlformats.org/officeDocument/2006/relationships/tags" Target="../tags/tag481.xml"/><Relationship Id="rId9"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media6.m4a"/><Relationship Id="rId13" Type="http://schemas.openxmlformats.org/officeDocument/2006/relationships/notesSlide" Target="../notesSlides/notesSlide6.xml"/><Relationship Id="rId3" Type="http://schemas.openxmlformats.org/officeDocument/2006/relationships/tags" Target="../tags/tag40.xml"/><Relationship Id="rId7" Type="http://schemas.microsoft.com/office/2007/relationships/media" Target="../media/media6.m4a"/><Relationship Id="rId12" Type="http://schemas.openxmlformats.org/officeDocument/2006/relationships/slideLayout" Target="../slideLayouts/slideLayout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6.xml"/><Relationship Id="rId5" Type="http://schemas.openxmlformats.org/officeDocument/2006/relationships/tags" Target="../tags/tag42.xml"/><Relationship Id="rId15" Type="http://schemas.openxmlformats.org/officeDocument/2006/relationships/image" Target="../media/image5.png"/><Relationship Id="rId10" Type="http://schemas.openxmlformats.org/officeDocument/2006/relationships/tags" Target="../tags/tag45.xml"/><Relationship Id="rId4" Type="http://schemas.openxmlformats.org/officeDocument/2006/relationships/tags" Target="../tags/tag41.xml"/><Relationship Id="rId9" Type="http://schemas.openxmlformats.org/officeDocument/2006/relationships/tags" Target="../tags/tag44.xml"/><Relationship Id="rId1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9.xml"/><Relationship Id="rId7" Type="http://schemas.openxmlformats.org/officeDocument/2006/relationships/tags" Target="../tags/tag51.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0.xml"/><Relationship Id="rId11" Type="http://schemas.openxmlformats.org/officeDocument/2006/relationships/image" Target="../media/image5.png"/><Relationship Id="rId5" Type="http://schemas.openxmlformats.org/officeDocument/2006/relationships/audio" Target="../media/media7.m4a"/><Relationship Id="rId10" Type="http://schemas.openxmlformats.org/officeDocument/2006/relationships/notesSlide" Target="../notesSlides/notesSlide7.xml"/><Relationship Id="rId4" Type="http://schemas.microsoft.com/office/2007/relationships/media" Target="../media/media7.m4a"/><Relationship Id="rId9"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image" Target="../media/image10.png"/><Relationship Id="rId3" Type="http://schemas.openxmlformats.org/officeDocument/2006/relationships/tags" Target="../tags/tag55.xml"/><Relationship Id="rId7" Type="http://schemas.openxmlformats.org/officeDocument/2006/relationships/audio" Target="../media/media8.m4a"/><Relationship Id="rId12" Type="http://schemas.openxmlformats.org/officeDocument/2006/relationships/notesSlide" Target="../notesSlides/notesSlide8.xml"/><Relationship Id="rId2" Type="http://schemas.openxmlformats.org/officeDocument/2006/relationships/tags" Target="../tags/tag54.xml"/><Relationship Id="rId16" Type="http://schemas.openxmlformats.org/officeDocument/2006/relationships/image" Target="../media/image5.png"/><Relationship Id="rId1" Type="http://schemas.openxmlformats.org/officeDocument/2006/relationships/tags" Target="../tags/tag53.xml"/><Relationship Id="rId6" Type="http://schemas.microsoft.com/office/2007/relationships/media" Target="../media/media8.m4a"/><Relationship Id="rId11" Type="http://schemas.openxmlformats.org/officeDocument/2006/relationships/slideLayout" Target="../slideLayouts/slideLayout2.xml"/><Relationship Id="rId5" Type="http://schemas.openxmlformats.org/officeDocument/2006/relationships/tags" Target="../tags/tag57.xml"/><Relationship Id="rId15" Type="http://schemas.openxmlformats.org/officeDocument/2006/relationships/image" Target="../media/image12.GIF"/><Relationship Id="rId10" Type="http://schemas.openxmlformats.org/officeDocument/2006/relationships/tags" Target="../tags/tag60.xml"/><Relationship Id="rId4" Type="http://schemas.openxmlformats.org/officeDocument/2006/relationships/tags" Target="../tags/tag56.xml"/><Relationship Id="rId9" Type="http://schemas.openxmlformats.org/officeDocument/2006/relationships/tags" Target="../tags/tag59.xml"/><Relationship Id="rId14"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audio" Target="../media/media9.m4a"/><Relationship Id="rId13" Type="http://schemas.openxmlformats.org/officeDocument/2006/relationships/notesSlide" Target="../notesSlides/notesSlide9.xml"/><Relationship Id="rId3" Type="http://schemas.openxmlformats.org/officeDocument/2006/relationships/tags" Target="../tags/tag63.xml"/><Relationship Id="rId7" Type="http://schemas.microsoft.com/office/2007/relationships/media" Target="../media/media9.m4a"/><Relationship Id="rId12" Type="http://schemas.openxmlformats.org/officeDocument/2006/relationships/slideLayout" Target="../slideLayouts/slideLayout4.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tags" Target="../tags/tag69.xml"/><Relationship Id="rId5" Type="http://schemas.openxmlformats.org/officeDocument/2006/relationships/tags" Target="../tags/tag65.xml"/><Relationship Id="rId15" Type="http://schemas.openxmlformats.org/officeDocument/2006/relationships/image" Target="../media/image5.png"/><Relationship Id="rId10" Type="http://schemas.openxmlformats.org/officeDocument/2006/relationships/tags" Target="../tags/tag68.xml"/><Relationship Id="rId4" Type="http://schemas.openxmlformats.org/officeDocument/2006/relationships/tags" Target="../tags/tag64.xml"/><Relationship Id="rId9" Type="http://schemas.openxmlformats.org/officeDocument/2006/relationships/tags" Target="../tags/tag67.xml"/><Relationship Id="rId1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9A75888-22E3-1D43-9112-DA02186070B5}"/>
              </a:ext>
            </a:extLst>
          </p:cNvPr>
          <p:cNvPicPr>
            <a:picLocks noGrp="1" noChangeAspect="1"/>
          </p:cNvPicPr>
          <p:nvPr>
            <p:ph type="pic" sz="quarter" idx="14"/>
            <p:custDataLst>
              <p:tags r:id="rId1"/>
            </p:custDataLst>
          </p:nvPr>
        </p:nvPicPr>
        <p:blipFill>
          <a:blip r:embed="rId11"/>
          <a:srcRect/>
          <a:stretch>
            <a:fillRect/>
          </a:stretch>
        </p:blipFill>
        <p:spPr>
          <a:xfrm>
            <a:off x="-1" y="249382"/>
            <a:ext cx="10459453" cy="6267795"/>
          </a:xfrm>
        </p:spPr>
      </p:pic>
      <p:sp>
        <p:nvSpPr>
          <p:cNvPr id="2" name="Title 1">
            <a:extLst>
              <a:ext uri="{FF2B5EF4-FFF2-40B4-BE49-F238E27FC236}">
                <a16:creationId xmlns:a16="http://schemas.microsoft.com/office/drawing/2014/main" id="{3560F281-4FF6-4617-A809-AC9C15ECF18A}"/>
              </a:ext>
            </a:extLst>
          </p:cNvPr>
          <p:cNvSpPr>
            <a:spLocks noGrp="1"/>
          </p:cNvSpPr>
          <p:nvPr>
            <p:ph type="title"/>
            <p:custDataLst>
              <p:tags r:id="rId2"/>
            </p:custDataLst>
          </p:nvPr>
        </p:nvSpPr>
        <p:spPr>
          <a:xfrm>
            <a:off x="161377" y="3160295"/>
            <a:ext cx="5758160" cy="2267684"/>
          </a:xfrm>
        </p:spPr>
        <p:txBody>
          <a:bodyPr/>
          <a:lstStyle/>
          <a:p>
            <a:r>
              <a:rPr lang="fr-CA" sz="4400" dirty="0"/>
              <a:t>Rôle lié à l’information financière</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custDataLst>
              <p:tags r:id="rId3"/>
            </p:custDataLst>
          </p:nvPr>
        </p:nvSpPr>
        <p:spPr>
          <a:xfrm>
            <a:off x="161377" y="5317576"/>
            <a:ext cx="5758160" cy="1162800"/>
          </a:xfrm>
        </p:spPr>
        <p:txBody>
          <a:bodyPr>
            <a:normAutofit/>
          </a:bodyPr>
          <a:lstStyle/>
          <a:p>
            <a:r>
              <a:rPr lang="fr-CA"/>
              <a:t>Module 3</a:t>
            </a:r>
          </a:p>
        </p:txBody>
      </p:sp>
      <p:sp>
        <p:nvSpPr>
          <p:cNvPr id="5" name="Slide Number Placeholder 5">
            <a:extLst>
              <a:ext uri="{FF2B5EF4-FFF2-40B4-BE49-F238E27FC236}">
                <a16:creationId xmlns:a16="http://schemas.microsoft.com/office/drawing/2014/main" id="{B6D1BAA1-E919-40ED-A072-4C17FC472D28}"/>
              </a:ext>
            </a:extLst>
          </p:cNvPr>
          <p:cNvSpPr>
            <a:spLocks noGrp="1"/>
          </p:cNvSpPr>
          <p:nvPr>
            <p:ph type="sldNum" sz="quarter" idx="33"/>
            <p:custDataLst>
              <p:tags r:id="rId4"/>
            </p:custDataLst>
          </p:nvPr>
        </p:nvSpPr>
        <p:spPr>
          <a:xfrm>
            <a:off x="10715509" y="295729"/>
            <a:ext cx="838199" cy="767687"/>
          </a:xfrm>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1</a:t>
            </a:r>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pic>
        <p:nvPicPr>
          <p:cNvPr id="4" name="Audio 3">
            <a:hlinkClick r:id="" action="ppaction://media"/>
            <a:extLst>
              <a:ext uri="{FF2B5EF4-FFF2-40B4-BE49-F238E27FC236}">
                <a16:creationId xmlns:a16="http://schemas.microsoft.com/office/drawing/2014/main" id="{235AF0C8-BA6A-4A2C-A469-66C2863A09BD}"/>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8" name="Action Button: Go Forward or Next 7">
            <a:hlinkClick r:id="" action="ppaction://hlinkshowjump?jump=nextslide" highlightClick="1"/>
            <a:extLst>
              <a:ext uri="{FF2B5EF4-FFF2-40B4-BE49-F238E27FC236}">
                <a16:creationId xmlns:a16="http://schemas.microsoft.com/office/drawing/2014/main" id="{E2AC6386-9BE6-4EA0-9D6C-A366C1769835}"/>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1329746698"/>
      </p:ext>
    </p:extLst>
  </p:cSld>
  <p:clrMapOvr>
    <a:masterClrMapping/>
  </p:clrMapOvr>
  <mc:AlternateContent xmlns:mc="http://schemas.openxmlformats.org/markup-compatibility/2006" xmlns:p14="http://schemas.microsoft.com/office/powerpoint/2010/main">
    <mc:Choice Requires="p14">
      <p:transition spd="slow" p14:dur="2000" advTm="6090"/>
    </mc:Choice>
    <mc:Fallback xmlns="">
      <p:transition spd="slow" advTm="6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a:solidFill>
                  <a:srgbClr val="171717"/>
                </a:solidFill>
              </a:rPr>
              <a:t>Questions clés – Opinion de l’auditeur</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752745" y="1853739"/>
            <a:ext cx="8530099" cy="3790312"/>
          </a:xfrm>
          <a:prstGeom prst="rect">
            <a:avLst/>
          </a:prstGeom>
          <a:noFill/>
          <a:ln w="9525">
            <a:noFill/>
            <a:miter lim="800000"/>
            <a:headEnd/>
            <a:tailEnd/>
          </a:ln>
        </p:spPr>
        <p:txBody>
          <a:bodyPr lIns="0" tIns="0" rIns="0" bIns="0" anchor="ctr"/>
          <a:lstStyle/>
          <a:p>
            <a:pPr marL="1257300" lvl="2" indent="-342900">
              <a:spcBef>
                <a:spcPts val="600"/>
              </a:spcBef>
              <a:spcAft>
                <a:spcPts val="600"/>
              </a:spcAft>
              <a:buFont typeface="Century Gothic" panose="020B0502020202020204" pitchFamily="34" charset="0"/>
              <a:buChar char="›"/>
            </a:pPr>
            <a:r>
              <a:rPr lang="fr-CA" sz="1600">
                <a:ea typeface="Roboto Condensed" panose="02000000000000000000" pitchFamily="2" charset="0"/>
              </a:rPr>
              <a:t>Les états financiers ont-ils été préparés conformément aux normes </a:t>
            </a:r>
            <a:r>
              <a:rPr lang="fr-CA" sz="1600">
                <a:solidFill>
                  <a:srgbClr val="000000"/>
                </a:solidFill>
              </a:rPr>
              <a:t>du </a:t>
            </a:r>
            <a:r>
              <a:rPr lang="fr-CA" sz="1600"/>
              <a:t>Conseil sur la comptabilité dans le secteur public du Canada</a:t>
            </a:r>
            <a:r>
              <a:rPr lang="fr-CA" sz="1600">
                <a:ea typeface="Roboto Condensed" panose="02000000000000000000" pitchFamily="2" charset="0"/>
              </a:rPr>
              <a:t>?</a:t>
            </a:r>
          </a:p>
          <a:p>
            <a:pPr marL="1257300" lvl="2" indent="-342900">
              <a:spcBef>
                <a:spcPts val="600"/>
              </a:spcBef>
              <a:spcAft>
                <a:spcPts val="600"/>
              </a:spcAft>
              <a:buFont typeface="Century Gothic" panose="020B0502020202020204" pitchFamily="34" charset="0"/>
              <a:buChar char="›"/>
            </a:pPr>
            <a:r>
              <a:rPr lang="fr-CA" sz="1600">
                <a:solidFill>
                  <a:srgbClr val="171717"/>
                </a:solidFill>
                <a:ea typeface="Roboto Condensed" panose="02000000000000000000" pitchFamily="2" charset="0"/>
              </a:rPr>
              <a:t>L’auditeur a-t-il exprimé une opinion favorable concernant les états financiers?</a:t>
            </a:r>
          </a:p>
          <a:p>
            <a:pPr marL="171450" indent="-171450" defTabSz="801688">
              <a:buFont typeface="Wingdings" panose="05000000000000000000" pitchFamily="2" charset="2"/>
              <a:buChar char="§"/>
            </a:pPr>
            <a:endParaRPr lang="fr-CA" sz="1200">
              <a:solidFill>
                <a:srgbClr val="171717"/>
              </a:solidFill>
            </a:endParaRPr>
          </a:p>
          <a:p>
            <a:pPr defTabSz="801688"/>
            <a:endParaRPr lang="fr-CA" sz="200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2800">
                <a:solidFill>
                  <a:schemeClr val="bg1"/>
                </a:solidFill>
              </a:rPr>
              <a:t>10</a:t>
            </a:r>
          </a:p>
        </p:txBody>
      </p:sp>
      <p:pic>
        <p:nvPicPr>
          <p:cNvPr id="5" name="Audio 4">
            <a:hlinkClick r:id="" action="ppaction://media"/>
            <a:extLst>
              <a:ext uri="{FF2B5EF4-FFF2-40B4-BE49-F238E27FC236}">
                <a16:creationId xmlns:a16="http://schemas.microsoft.com/office/drawing/2014/main" id="{336FD011-FF9D-4E43-9DB7-03AC5E8E25F0}"/>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5DF1DCA7-466D-4141-AA3C-55618C94FA41}"/>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5CEB4E41-7441-44E9-A900-79ED68841E83}"/>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2776195641"/>
      </p:ext>
    </p:extLst>
  </p:cSld>
  <p:clrMapOvr>
    <a:masterClrMapping/>
  </p:clrMapOvr>
  <mc:AlternateContent xmlns:mc="http://schemas.openxmlformats.org/markup-compatibility/2006" xmlns:p14="http://schemas.microsoft.com/office/powerpoint/2010/main">
    <mc:Choice Requires="p14">
      <p:transition spd="slow" p14:dur="2000" advTm="17527"/>
    </mc:Choice>
    <mc:Fallback xmlns="">
      <p:transition spd="slow" advTm="17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45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4501"/>
                            </p:stCondLst>
                            <p:childTnLst>
                              <p:par>
                                <p:cTn id="11" presetID="1" presetClass="entr" presetSubtype="0" fill="hold" nodeType="afterEffect">
                                  <p:stCondLst>
                                    <p:cond delay="575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p:cNvSpPr txBox="1">
            <a:spLocks noChangeArrowheads="1"/>
          </p:cNvSpPr>
          <p:nvPr>
            <p:custDataLst>
              <p:tags r:id="rId1"/>
            </p:custDataLst>
          </p:nvPr>
        </p:nvSpPr>
        <p:spPr bwMode="gray">
          <a:xfrm>
            <a:off x="1318683" y="802776"/>
            <a:ext cx="9614012" cy="600075"/>
          </a:xfrm>
          <a:prstGeom prst="rect">
            <a:avLst/>
          </a:prstGeom>
          <a:noFill/>
          <a:ln w="9525">
            <a:noFill/>
            <a:miter lim="800000"/>
            <a:headEnd/>
            <a:tailEnd/>
          </a:ln>
        </p:spPr>
        <p:txBody>
          <a:bodyPr lIns="0" rIns="0" anchor="ctr"/>
          <a:lstStyle/>
          <a:p>
            <a:pPr defTabSz="914400" eaLnBrk="0" hangingPunct="0">
              <a:lnSpc>
                <a:spcPct val="95000"/>
              </a:lnSpc>
            </a:pPr>
            <a:r>
              <a:rPr lang="fr-CA" sz="3000" b="1">
                <a:solidFill>
                  <a:srgbClr val="171717"/>
                </a:solidFill>
              </a:rPr>
              <a:t>États financiers</a:t>
            </a:r>
          </a:p>
        </p:txBody>
      </p:sp>
      <p:sp>
        <p:nvSpPr>
          <p:cNvPr id="3" name="TextBox 2"/>
          <p:cNvSpPr txBox="1"/>
          <p:nvPr>
            <p:custDataLst>
              <p:tags r:id="rId2"/>
            </p:custDataLst>
          </p:nvPr>
        </p:nvSpPr>
        <p:spPr>
          <a:xfrm>
            <a:off x="2443235" y="1832901"/>
            <a:ext cx="7063317" cy="5262979"/>
          </a:xfrm>
          <a:prstGeom prst="rect">
            <a:avLst/>
          </a:prstGeom>
          <a:noFill/>
        </p:spPr>
        <p:txBody>
          <a:bodyPr wrap="square" rtlCol="0">
            <a:spAutoFit/>
          </a:bodyPr>
          <a:lstStyle/>
          <a:p>
            <a:pPr marL="342900" indent="-342900">
              <a:spcBef>
                <a:spcPts val="600"/>
              </a:spcBef>
              <a:spcAft>
                <a:spcPts val="600"/>
              </a:spcAft>
              <a:buClr>
                <a:schemeClr val="accent1">
                  <a:lumMod val="50000"/>
                </a:schemeClr>
              </a:buClr>
              <a:buFont typeface="Calibri" panose="020F0502020204030204" pitchFamily="34" charset="0"/>
              <a:buChar char="›"/>
            </a:pPr>
            <a:r>
              <a:rPr lang="fr-CA" sz="2400">
                <a:cs typeface="Calibri Light"/>
              </a:rPr>
              <a:t>Examiner chacun des états</a:t>
            </a:r>
          </a:p>
          <a:p>
            <a:pPr marL="342900" indent="-342900">
              <a:spcBef>
                <a:spcPts val="600"/>
              </a:spcBef>
              <a:spcAft>
                <a:spcPts val="600"/>
              </a:spcAft>
              <a:buClr>
                <a:schemeClr val="accent1">
                  <a:lumMod val="50000"/>
                </a:schemeClr>
              </a:buClr>
              <a:buFont typeface="Calibri" panose="020F0502020204030204" pitchFamily="34" charset="0"/>
              <a:buChar char="›"/>
            </a:pPr>
            <a:r>
              <a:rPr lang="fr-CA" sz="2400">
                <a:cs typeface="Calibri Light"/>
              </a:rPr>
              <a:t>Se poser les questions clés pour chacun</a:t>
            </a:r>
          </a:p>
          <a:p>
            <a:pPr marL="342900" indent="-342900">
              <a:spcBef>
                <a:spcPts val="600"/>
              </a:spcBef>
              <a:spcAft>
                <a:spcPts val="600"/>
              </a:spcAft>
              <a:buClr>
                <a:schemeClr val="accent1">
                  <a:lumMod val="50000"/>
                </a:schemeClr>
              </a:buClr>
              <a:buFont typeface="Calibri" panose="020F0502020204030204" pitchFamily="34" charset="0"/>
              <a:buChar char="›"/>
            </a:pPr>
            <a:r>
              <a:rPr lang="fr-CA" sz="2400">
                <a:cs typeface="Calibri Light"/>
              </a:rPr>
              <a:t>Examiner les indicateurs de l’état financier en rapport avec chaque état</a:t>
            </a:r>
          </a:p>
          <a:p>
            <a:pPr>
              <a:spcBef>
                <a:spcPts val="600"/>
              </a:spcBef>
              <a:spcAft>
                <a:spcPts val="600"/>
              </a:spcAft>
              <a:buClr>
                <a:schemeClr val="accent1">
                  <a:lumMod val="50000"/>
                </a:schemeClr>
              </a:buClr>
            </a:pPr>
            <a:endParaRPr lang="fr-CA" sz="2400">
              <a:cs typeface="Calibri Light"/>
            </a:endParaRPr>
          </a:p>
          <a:p>
            <a:pPr>
              <a:spcBef>
                <a:spcPts val="600"/>
              </a:spcBef>
              <a:spcAft>
                <a:spcPts val="600"/>
              </a:spcAft>
              <a:buClr>
                <a:schemeClr val="accent1">
                  <a:lumMod val="50000"/>
                </a:schemeClr>
              </a:buClr>
            </a:pPr>
            <a:endParaRPr lang="fr-CA" sz="2400" spc="20">
              <a:ea typeface="Roboto" panose="02000000000000000000" pitchFamily="2" charset="0"/>
            </a:endParaRPr>
          </a:p>
          <a:p>
            <a:pPr marL="342900" indent="-342900">
              <a:spcBef>
                <a:spcPts val="600"/>
              </a:spcBef>
              <a:spcAft>
                <a:spcPts val="600"/>
              </a:spcAft>
              <a:buClr>
                <a:schemeClr val="accent1">
                  <a:lumMod val="50000"/>
                </a:schemeClr>
              </a:buClr>
              <a:buFont typeface="Calibri" panose="020F0502020204030204" pitchFamily="34" charset="0"/>
              <a:buChar char="›"/>
            </a:pPr>
            <a:endParaRPr lang="fr-CA" sz="2400">
              <a:solidFill>
                <a:schemeClr val="tx2"/>
              </a:solidFill>
              <a:cs typeface="Calibri Light"/>
            </a:endParaRPr>
          </a:p>
          <a:p>
            <a:pPr>
              <a:spcBef>
                <a:spcPts val="600"/>
              </a:spcBef>
              <a:spcAft>
                <a:spcPts val="600"/>
              </a:spcAft>
            </a:pPr>
            <a:endParaRPr lang="fr-CA" sz="2400">
              <a:solidFill>
                <a:schemeClr val="tx2"/>
              </a:solidFill>
              <a:cs typeface="Calibri Light"/>
            </a:endParaRPr>
          </a:p>
          <a:p>
            <a:pPr>
              <a:spcBef>
                <a:spcPts val="600"/>
              </a:spcBef>
              <a:spcAft>
                <a:spcPts val="600"/>
              </a:spcAft>
            </a:pPr>
            <a:endParaRPr lang="fr-CA">
              <a:solidFill>
                <a:schemeClr val="tx2"/>
              </a:solidFill>
              <a:cs typeface="Calibri Light"/>
            </a:endParaRPr>
          </a:p>
          <a:p>
            <a:pPr marL="285750" indent="-285750">
              <a:spcBef>
                <a:spcPts val="600"/>
              </a:spcBef>
              <a:spcAft>
                <a:spcPts val="600"/>
              </a:spcAft>
              <a:buFont typeface="Arial" panose="020B0604020202020204" pitchFamily="34" charset="0"/>
              <a:buChar char="•"/>
            </a:pPr>
            <a:endParaRPr lang="fr-CA">
              <a:solidFill>
                <a:schemeClr val="tx2"/>
              </a:solidFill>
              <a:cs typeface="Calibri Light"/>
            </a:endParaRPr>
          </a:p>
          <a:p>
            <a:pPr marL="285750" indent="-285750">
              <a:spcBef>
                <a:spcPts val="600"/>
              </a:spcBef>
              <a:spcAft>
                <a:spcPts val="600"/>
              </a:spcAft>
              <a:buFont typeface="Arial" panose="020B0604020202020204" pitchFamily="34" charset="0"/>
              <a:buChar char="•"/>
            </a:pPr>
            <a:endParaRPr lang="fr-CA" b="0" i="0">
              <a:solidFill>
                <a:schemeClr val="tx2"/>
              </a:solidFill>
              <a:cs typeface="Calibri Light"/>
            </a:endParaRPr>
          </a:p>
        </p:txBody>
      </p:sp>
      <p:sp>
        <p:nvSpPr>
          <p:cNvPr id="6" name="Slide Number Placeholder 2">
            <a:extLst>
              <a:ext uri="{FF2B5EF4-FFF2-40B4-BE49-F238E27FC236}">
                <a16:creationId xmlns:a16="http://schemas.microsoft.com/office/drawing/2014/main" id="{F0AC65C6-8094-4ADA-A79D-D2052709EF4D}"/>
              </a:ext>
            </a:extLst>
          </p:cNvPr>
          <p:cNvSpPr txBox="1">
            <a:spLocks/>
          </p:cNvSpPr>
          <p:nvPr>
            <p:custDataLst>
              <p:tags r:id="rId3"/>
            </p:custDataLst>
          </p:nvPr>
        </p:nvSpPr>
        <p:spPr>
          <a:xfrm>
            <a:off x="11025718" y="53134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b="1">
                <a:solidFill>
                  <a:schemeClr val="bg1"/>
                </a:solidFill>
              </a:rPr>
              <a:t>11</a:t>
            </a:r>
          </a:p>
        </p:txBody>
      </p:sp>
      <p:pic>
        <p:nvPicPr>
          <p:cNvPr id="2" name="Audio 1">
            <a:hlinkClick r:id="" action="ppaction://media"/>
            <a:extLst>
              <a:ext uri="{FF2B5EF4-FFF2-40B4-BE49-F238E27FC236}">
                <a16:creationId xmlns:a16="http://schemas.microsoft.com/office/drawing/2014/main" id="{4A4CDA5E-2FDE-48EC-BBAD-E7B100CCD823}"/>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ED8D4DE3-70AA-4338-9330-78E497959AF6}"/>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876C327D-DDAA-4349-B72C-1B51FEE0259A}"/>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4146095418"/>
      </p:ext>
    </p:extLst>
  </p:cSld>
  <p:clrMapOvr>
    <a:masterClrMapping/>
  </p:clrMapOvr>
  <mc:AlternateContent xmlns:mc="http://schemas.openxmlformats.org/markup-compatibility/2006" xmlns:p14="http://schemas.microsoft.com/office/powerpoint/2010/main">
    <mc:Choice Requires="p14">
      <p:transition spd="slow" p14:dur="2000" advTm="20390"/>
    </mc:Choice>
    <mc:Fallback xmlns="">
      <p:transition spd="slow" advTm="20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p:cNvSpPr txBox="1">
            <a:spLocks noChangeArrowheads="1"/>
          </p:cNvSpPr>
          <p:nvPr>
            <p:custDataLst>
              <p:tags r:id="rId2"/>
            </p:custDataLst>
          </p:nvPr>
        </p:nvSpPr>
        <p:spPr bwMode="gray">
          <a:xfrm>
            <a:off x="1318683" y="802776"/>
            <a:ext cx="9614012" cy="600075"/>
          </a:xfrm>
          <a:prstGeom prst="rect">
            <a:avLst/>
          </a:prstGeom>
          <a:noFill/>
          <a:ln w="9525">
            <a:noFill/>
            <a:miter lim="800000"/>
            <a:headEnd/>
            <a:tailEnd/>
          </a:ln>
        </p:spPr>
        <p:txBody>
          <a:bodyPr lIns="0" rIns="0" anchor="ctr"/>
          <a:lstStyle/>
          <a:p>
            <a:pPr defTabSz="914400" eaLnBrk="0" hangingPunct="0">
              <a:lnSpc>
                <a:spcPct val="95000"/>
              </a:lnSpc>
            </a:pPr>
            <a:r>
              <a:rPr lang="fr-CA" sz="3000" b="1">
                <a:solidFill>
                  <a:srgbClr val="171717"/>
                </a:solidFill>
              </a:rPr>
              <a:t>Information et analyses additionnelles à l’appui</a:t>
            </a:r>
          </a:p>
        </p:txBody>
      </p:sp>
      <p:sp>
        <p:nvSpPr>
          <p:cNvPr id="22" name="object 15"/>
          <p:cNvSpPr txBox="1"/>
          <p:nvPr>
            <p:custDataLst>
              <p:tags r:id="rId3"/>
            </p:custDataLst>
          </p:nvPr>
        </p:nvSpPr>
        <p:spPr>
          <a:xfrm>
            <a:off x="5319808" y="1633263"/>
            <a:ext cx="8191931" cy="369332"/>
          </a:xfrm>
          <a:prstGeom prst="rect">
            <a:avLst/>
          </a:prstGeom>
        </p:spPr>
        <p:txBody>
          <a:bodyPr vert="horz" wrap="square" lIns="0" tIns="0" rIns="0" bIns="0" rtlCol="0">
            <a:spAutoFit/>
          </a:bodyPr>
          <a:lstStyle/>
          <a:p>
            <a:pPr marL="12700">
              <a:lnSpc>
                <a:spcPct val="100000"/>
              </a:lnSpc>
            </a:pPr>
            <a:r>
              <a:rPr lang="fr-CA" sz="2400" b="1" spc="-5">
                <a:solidFill>
                  <a:srgbClr val="008598"/>
                </a:solidFill>
                <a:latin typeface="Roboto"/>
                <a:cs typeface="Roboto"/>
              </a:rPr>
              <a:t>Indicateurs de l’état financier</a:t>
            </a:r>
            <a:endParaRPr lang="fr-CA" sz="2400">
              <a:latin typeface="Roboto"/>
              <a:cs typeface="Roboto"/>
            </a:endParaRPr>
          </a:p>
        </p:txBody>
      </p:sp>
      <p:sp>
        <p:nvSpPr>
          <p:cNvPr id="3" name="TextBox 2"/>
          <p:cNvSpPr txBox="1"/>
          <p:nvPr>
            <p:custDataLst>
              <p:tags r:id="rId4"/>
            </p:custDataLst>
          </p:nvPr>
        </p:nvSpPr>
        <p:spPr>
          <a:xfrm>
            <a:off x="5128683" y="2106417"/>
            <a:ext cx="7063317" cy="4739759"/>
          </a:xfrm>
          <a:prstGeom prst="rect">
            <a:avLst/>
          </a:prstGeom>
          <a:noFill/>
        </p:spPr>
        <p:txBody>
          <a:bodyPr wrap="square" rtlCol="0">
            <a:spAutoFit/>
          </a:bodyPr>
          <a:lstStyle/>
          <a:p>
            <a:pPr marL="342900" indent="-342900">
              <a:spcBef>
                <a:spcPts val="600"/>
              </a:spcBef>
              <a:spcAft>
                <a:spcPts val="600"/>
              </a:spcAft>
              <a:buClr>
                <a:schemeClr val="accent1">
                  <a:lumMod val="50000"/>
                </a:schemeClr>
              </a:buClr>
              <a:buFont typeface="Calibri" panose="020F0502020204030204" pitchFamily="34" charset="0"/>
              <a:buChar char="›"/>
            </a:pPr>
            <a:r>
              <a:rPr lang="fr-CA" sz="2400" dirty="0">
                <a:cs typeface="Calibri Light"/>
              </a:rPr>
              <a:t>13 indicateurs</a:t>
            </a:r>
          </a:p>
          <a:p>
            <a:pPr marL="342900" indent="-342900">
              <a:spcBef>
                <a:spcPts val="600"/>
              </a:spcBef>
              <a:spcAft>
                <a:spcPts val="600"/>
              </a:spcAft>
              <a:buClr>
                <a:schemeClr val="accent1">
                  <a:lumMod val="50000"/>
                </a:schemeClr>
              </a:buClr>
              <a:buFont typeface="Calibri" panose="020F0502020204030204" pitchFamily="34" charset="0"/>
              <a:buChar char="›"/>
            </a:pPr>
            <a:r>
              <a:rPr lang="fr-CA" sz="2400" dirty="0">
                <a:cs typeface="Calibri Light"/>
              </a:rPr>
              <a:t>Regroupés en 3 dimensions</a:t>
            </a:r>
          </a:p>
          <a:p>
            <a:pPr marL="342900" indent="-342900">
              <a:spcBef>
                <a:spcPts val="600"/>
              </a:spcBef>
              <a:spcAft>
                <a:spcPts val="600"/>
              </a:spcAft>
              <a:buClr>
                <a:schemeClr val="accent1">
                  <a:lumMod val="50000"/>
                </a:schemeClr>
              </a:buClr>
              <a:buFont typeface="Calibri" panose="020F0502020204030204" pitchFamily="34" charset="0"/>
              <a:buChar char="›"/>
            </a:pPr>
            <a:r>
              <a:rPr lang="fr-CA" sz="2400" dirty="0">
                <a:cs typeface="Calibri Light"/>
              </a:rPr>
              <a:t>Seuil de risque pour chaque indicateur</a:t>
            </a:r>
          </a:p>
          <a:p>
            <a:pPr marL="342900" indent="-342900">
              <a:spcBef>
                <a:spcPts val="600"/>
              </a:spcBef>
              <a:spcAft>
                <a:spcPts val="600"/>
              </a:spcAft>
              <a:buClr>
                <a:schemeClr val="accent1">
                  <a:lumMod val="50000"/>
                </a:schemeClr>
              </a:buClr>
              <a:buFont typeface="Calibri" panose="020F0502020204030204" pitchFamily="34" charset="0"/>
              <a:buChar char="›"/>
            </a:pPr>
            <a:r>
              <a:rPr lang="fr-CA" sz="2400" spc="20" dirty="0">
                <a:ea typeface="Roboto" panose="02000000000000000000" pitchFamily="2" charset="0"/>
              </a:rPr>
              <a:t>Représentation graphique sous forme de maison</a:t>
            </a:r>
          </a:p>
          <a:p>
            <a:pPr marL="342900" indent="-342900">
              <a:spcBef>
                <a:spcPts val="600"/>
              </a:spcBef>
              <a:spcAft>
                <a:spcPts val="600"/>
              </a:spcAft>
              <a:buClr>
                <a:schemeClr val="accent1">
                  <a:lumMod val="50000"/>
                </a:schemeClr>
              </a:buClr>
              <a:buFont typeface="Calibri" panose="020F0502020204030204" pitchFamily="34" charset="0"/>
              <a:buChar char="›"/>
            </a:pPr>
            <a:endParaRPr lang="fr-CA" sz="2400" dirty="0">
              <a:solidFill>
                <a:schemeClr val="tx2"/>
              </a:solidFill>
              <a:cs typeface="Calibri Light"/>
            </a:endParaRPr>
          </a:p>
          <a:p>
            <a:pPr>
              <a:spcBef>
                <a:spcPts val="600"/>
              </a:spcBef>
              <a:spcAft>
                <a:spcPts val="600"/>
              </a:spcAft>
            </a:pPr>
            <a:endParaRPr lang="fr-CA" sz="2400" dirty="0">
              <a:solidFill>
                <a:schemeClr val="tx2"/>
              </a:solidFill>
              <a:cs typeface="Calibri Light"/>
            </a:endParaRPr>
          </a:p>
          <a:p>
            <a:pPr>
              <a:spcBef>
                <a:spcPts val="600"/>
              </a:spcBef>
              <a:spcAft>
                <a:spcPts val="600"/>
              </a:spcAft>
            </a:pPr>
            <a:endParaRPr lang="fr-CA" dirty="0">
              <a:solidFill>
                <a:schemeClr val="tx2"/>
              </a:solidFill>
              <a:cs typeface="Calibri Light"/>
            </a:endParaRPr>
          </a:p>
          <a:p>
            <a:pPr marL="285750" indent="-285750">
              <a:spcBef>
                <a:spcPts val="600"/>
              </a:spcBef>
              <a:spcAft>
                <a:spcPts val="600"/>
              </a:spcAft>
              <a:buFont typeface="Arial" panose="020B0604020202020204" pitchFamily="34" charset="0"/>
              <a:buChar char="•"/>
            </a:pPr>
            <a:endParaRPr lang="fr-CA" dirty="0">
              <a:solidFill>
                <a:schemeClr val="tx2"/>
              </a:solidFill>
              <a:cs typeface="Calibri Light"/>
            </a:endParaRPr>
          </a:p>
          <a:p>
            <a:pPr marL="285750" indent="-285750">
              <a:spcBef>
                <a:spcPts val="600"/>
              </a:spcBef>
              <a:spcAft>
                <a:spcPts val="600"/>
              </a:spcAft>
              <a:buFont typeface="Arial" panose="020B0604020202020204" pitchFamily="34" charset="0"/>
              <a:buChar char="•"/>
            </a:pPr>
            <a:endParaRPr lang="fr-CA" b="0" i="0" dirty="0">
              <a:solidFill>
                <a:schemeClr val="tx2"/>
              </a:solidFill>
              <a:cs typeface="Calibri Light"/>
            </a:endParaRPr>
          </a:p>
        </p:txBody>
      </p:sp>
      <p:sp>
        <p:nvSpPr>
          <p:cNvPr id="6" name="Slide Number Placeholder 2">
            <a:extLst>
              <a:ext uri="{FF2B5EF4-FFF2-40B4-BE49-F238E27FC236}">
                <a16:creationId xmlns:a16="http://schemas.microsoft.com/office/drawing/2014/main" id="{F0AC65C6-8094-4ADA-A79D-D2052709EF4D}"/>
              </a:ext>
            </a:extLst>
          </p:cNvPr>
          <p:cNvSpPr txBox="1">
            <a:spLocks/>
          </p:cNvSpPr>
          <p:nvPr>
            <p:custDataLst>
              <p:tags r:id="rId5"/>
            </p:custDataLst>
          </p:nvPr>
        </p:nvSpPr>
        <p:spPr>
          <a:xfrm>
            <a:off x="11025718" y="53134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b="1">
                <a:solidFill>
                  <a:schemeClr val="bg1"/>
                </a:solidFill>
              </a:rPr>
              <a:t>12</a:t>
            </a:r>
          </a:p>
        </p:txBody>
      </p:sp>
      <p:pic>
        <p:nvPicPr>
          <p:cNvPr id="4" name="Picture 3" descr="A close up of a logo&#10;&#10;Description automatically generated">
            <a:extLst>
              <a:ext uri="{FF2B5EF4-FFF2-40B4-BE49-F238E27FC236}">
                <a16:creationId xmlns:a16="http://schemas.microsoft.com/office/drawing/2014/main" id="{19878050-64BE-4C30-9859-A1BABD825BCD}"/>
              </a:ext>
            </a:extLst>
          </p:cNvPr>
          <p:cNvPicPr>
            <a:picLocks noChangeAspect="1"/>
          </p:cNvPicPr>
          <p:nvPr>
            <p:custDataLst>
              <p:tags r:id="rId6"/>
            </p:custDataLst>
          </p:nvPr>
        </p:nvPicPr>
        <p:blipFill>
          <a:blip r:embed="rId15"/>
          <a:stretch>
            <a:fillRect/>
          </a:stretch>
        </p:blipFill>
        <p:spPr>
          <a:xfrm>
            <a:off x="985603" y="1402851"/>
            <a:ext cx="4272977" cy="3829555"/>
          </a:xfrm>
          <a:prstGeom prst="rect">
            <a:avLst/>
          </a:prstGeom>
        </p:spPr>
      </p:pic>
      <p:pic>
        <p:nvPicPr>
          <p:cNvPr id="8" name="Picture 7">
            <a:extLst>
              <a:ext uri="{FF2B5EF4-FFF2-40B4-BE49-F238E27FC236}">
                <a16:creationId xmlns:a16="http://schemas.microsoft.com/office/drawing/2014/main" id="{E1FEEDB4-6EEF-4D52-A647-3E90602DB1B6}"/>
              </a:ext>
            </a:extLst>
          </p:cNvPr>
          <p:cNvPicPr>
            <a:picLocks noChangeAspect="1"/>
          </p:cNvPicPr>
          <p:nvPr>
            <p:custDataLst>
              <p:tags r:id="rId7"/>
            </p:custDataLst>
          </p:nvPr>
        </p:nvPicPr>
        <p:blipFill>
          <a:blip r:embed="rId16"/>
          <a:stretch>
            <a:fillRect/>
          </a:stretch>
        </p:blipFill>
        <p:spPr>
          <a:xfrm>
            <a:off x="7536133" y="4108116"/>
            <a:ext cx="2378313" cy="2421578"/>
          </a:xfrm>
          <a:prstGeom prst="rect">
            <a:avLst/>
          </a:prstGeom>
        </p:spPr>
      </p:pic>
      <p:pic>
        <p:nvPicPr>
          <p:cNvPr id="7" name="Audio 6">
            <a:hlinkClick r:id="" action="ppaction://media"/>
            <a:extLst>
              <a:ext uri="{FF2B5EF4-FFF2-40B4-BE49-F238E27FC236}">
                <a16:creationId xmlns:a16="http://schemas.microsoft.com/office/drawing/2014/main" id="{5857B6A6-24DA-4F57-A340-F00593AA9815}"/>
              </a:ext>
            </a:extLst>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7"/>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A00EACD2-1098-4BA5-998D-C897D850B094}"/>
              </a:ext>
            </a:extLst>
          </p:cNvPr>
          <p:cNvSpPr/>
          <p:nvPr>
            <p:custDataLst>
              <p:tags r:id="rId11"/>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968D7DCE-4A75-4D6C-BBDA-C97ED55A7DB1}"/>
              </a:ext>
            </a:extLst>
          </p:cNvPr>
          <p:cNvSpPr/>
          <p:nvPr>
            <p:custDataLst>
              <p:tags r:id="rId12"/>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2637066110"/>
      </p:ext>
    </p:extLst>
  </p:cSld>
  <p:clrMapOvr>
    <a:masterClrMapping/>
  </p:clrMapOvr>
  <mc:AlternateContent xmlns:mc="http://schemas.openxmlformats.org/markup-compatibility/2006" xmlns:p14="http://schemas.microsoft.com/office/powerpoint/2010/main">
    <mc:Choice Requires="p14">
      <p:transition spd="slow" p14:dur="2000" advTm="47823"/>
    </mc:Choice>
    <mc:Fallback xmlns="">
      <p:transition spd="slow" advTm="47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entr" presetSubtype="0" fill="hold" grpId="0" nodeType="afterEffect">
                                  <p:stCondLst>
                                    <p:cond delay="50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5001"/>
                            </p:stCondLst>
                            <p:childTnLst>
                              <p:par>
                                <p:cTn id="11" presetID="1" presetClass="entr" presetSubtype="0" fill="hold" grpId="0" nodeType="afterEffect">
                                  <p:stCondLst>
                                    <p:cond delay="90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2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1"/>
            </p:custDataLst>
          </p:nvPr>
        </p:nvSpPr>
        <p:spPr bwMode="gray"/>
        <p:txBody>
          <a:bodyPr/>
          <a:lstStyle/>
          <a:p>
            <a:r>
              <a:rPr lang="fr-CA"/>
              <a:t>État de la situation financière</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2"/>
            </p:custDataLst>
          </p:nvPr>
        </p:nvSpPr>
        <p:spPr bwMode="gray">
          <a:xfrm>
            <a:off x="7635241" y="3708115"/>
            <a:ext cx="4087450" cy="1415429"/>
          </a:xfrm>
        </p:spPr>
        <p:txBody>
          <a:bodyPr>
            <a:normAutofit/>
          </a:bodyPr>
          <a:lstStyle/>
          <a:p>
            <a:r>
              <a:rPr lang="fr-CA" spc="20">
                <a:solidFill>
                  <a:srgbClr val="000000"/>
                </a:solidFill>
              </a:rPr>
              <a:t> </a:t>
            </a:r>
            <a:r>
              <a:rPr lang="fr-CA">
                <a:ea typeface="Roboto" panose="02000000000000000000" pitchFamily="2" charset="0"/>
              </a:rPr>
              <a:t>Bilan global</a:t>
            </a:r>
            <a:endParaRPr lang="fr-CA" sz="2800">
              <a:latin typeface="Lato"/>
              <a:ea typeface="Roboto" panose="02000000000000000000" pitchFamily="2" charset="0"/>
            </a:endParaRPr>
          </a:p>
          <a:p>
            <a:pPr marL="91440" algn="just">
              <a:lnSpc>
                <a:spcPct val="150000"/>
              </a:lnSpc>
              <a:spcBef>
                <a:spcPts val="600"/>
              </a:spcBef>
              <a:spcAft>
                <a:spcPts val="600"/>
              </a:spcAft>
            </a:pPr>
            <a:endParaRPr lang="fr-CA" sz="2800" spc="2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fr-CA"/>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0" y="2307000"/>
            <a:ext cx="5586415" cy="4035611"/>
          </a:xfrm>
        </p:spPr>
        <p:txBody>
          <a:bodyPr>
            <a:normAutofit/>
          </a:bodyPr>
          <a:lstStyle/>
          <a:p>
            <a:pPr marL="262890" lvl="1" indent="0">
              <a:lnSpc>
                <a:spcPct val="150000"/>
              </a:lnSpc>
              <a:spcBef>
                <a:spcPts val="600"/>
              </a:spcBef>
              <a:spcAft>
                <a:spcPts val="600"/>
              </a:spcAft>
              <a:buNone/>
            </a:pPr>
            <a:endParaRPr lang="fr-CA" sz="4500" spc="2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fr-CA" sz="2800">
                <a:ea typeface="Roboto" panose="02000000000000000000" pitchFamily="2" charset="0"/>
              </a:rPr>
              <a:t>Actifs financiers</a:t>
            </a:r>
            <a:endParaRPr lang="fr-CA">
              <a:ea typeface="Roboto" panose="02000000000000000000" pitchFamily="2" charset="0"/>
            </a:endParaRPr>
          </a:p>
          <a:p>
            <a:pPr marL="1371600" lvl="2" indent="-457200">
              <a:spcBef>
                <a:spcPts val="600"/>
              </a:spcBef>
              <a:spcAft>
                <a:spcPts val="600"/>
              </a:spcAft>
              <a:buFont typeface="Arial Black" panose="020B0A04020102020204" pitchFamily="34" charset="0"/>
              <a:buChar char="›"/>
            </a:pPr>
            <a:r>
              <a:rPr lang="fr-CA" sz="2800"/>
              <a:t>Passif</a:t>
            </a:r>
          </a:p>
          <a:p>
            <a:pPr marL="1371600" lvl="2" indent="-457200">
              <a:spcBef>
                <a:spcPts val="600"/>
              </a:spcBef>
              <a:spcAft>
                <a:spcPts val="600"/>
              </a:spcAft>
              <a:buFont typeface="Arial Black" panose="020B0A04020102020204" pitchFamily="34" charset="0"/>
              <a:buChar char="›"/>
            </a:pPr>
            <a:r>
              <a:rPr lang="fr-CA" sz="2800"/>
              <a:t>Actifs non financiers</a:t>
            </a:r>
          </a:p>
          <a:p>
            <a:pPr marL="1371600" lvl="2" indent="-457200">
              <a:spcBef>
                <a:spcPts val="600"/>
              </a:spcBef>
              <a:spcAft>
                <a:spcPts val="600"/>
              </a:spcAft>
              <a:buFont typeface="Arial Black" panose="020B0A04020102020204" pitchFamily="34" charset="0"/>
              <a:buChar char="›"/>
            </a:pPr>
            <a:r>
              <a:rPr lang="fr-CA" sz="2800"/>
              <a:t>Excédent accumulé</a:t>
            </a:r>
            <a:endParaRPr lang="fr-CA"/>
          </a:p>
          <a:p>
            <a:pPr marL="720090" lvl="1" indent="-457200">
              <a:lnSpc>
                <a:spcPct val="150000"/>
              </a:lnSpc>
              <a:spcBef>
                <a:spcPts val="600"/>
              </a:spcBef>
              <a:spcAft>
                <a:spcPts val="600"/>
              </a:spcAft>
              <a:buFont typeface="Calibri" panose="020F0502020204030204" pitchFamily="34" charset="0"/>
              <a:buChar char="›"/>
            </a:pPr>
            <a:endParaRPr lang="fr-CA" sz="3800">
              <a:latin typeface="Calibri" panose="020F0502020204030204" pitchFamily="34" charset="0"/>
            </a:endParaRPr>
          </a:p>
          <a:p>
            <a:endParaRPr lang="fr-CA"/>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13</a:t>
            </a:r>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5"/>
            </p:custDataLst>
          </p:nvPr>
        </p:nvPicPr>
        <p:blipFill rotWithShape="1">
          <a:blip r:embed="rId13"/>
          <a:srcRect/>
          <a:stretch>
            <a:fillRect/>
          </a:stretch>
        </p:blipFill>
        <p:spPr>
          <a:xfrm>
            <a:off x="4111915" y="989885"/>
            <a:ext cx="3475177" cy="2950348"/>
          </a:xfrm>
        </p:spPr>
      </p:pic>
      <p:pic>
        <p:nvPicPr>
          <p:cNvPr id="2" name="Audio 1">
            <a:hlinkClick r:id="" action="ppaction://media"/>
            <a:extLst>
              <a:ext uri="{FF2B5EF4-FFF2-40B4-BE49-F238E27FC236}">
                <a16:creationId xmlns:a16="http://schemas.microsoft.com/office/drawing/2014/main" id="{3CD65974-D6D4-447F-8E27-147B4A594151}"/>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20D94B79-6C07-4C40-AE30-53AAEE2B5997}"/>
              </a:ext>
            </a:extLst>
          </p:cNvPr>
          <p:cNvSpPr/>
          <p:nvPr>
            <p:custDataLst>
              <p:tags r:id="rId9"/>
            </p:custDataLst>
          </p:nvPr>
        </p:nvSpPr>
        <p:spPr>
          <a:xfrm>
            <a:off x="37069"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9FB6641B-E75A-41DD-8AA6-2C12C296FD42}"/>
              </a:ext>
            </a:extLst>
          </p:cNvPr>
          <p:cNvSpPr/>
          <p:nvPr>
            <p:custDataLst>
              <p:tags r:id="rId10"/>
            </p:custDataLst>
          </p:nvPr>
        </p:nvSpPr>
        <p:spPr>
          <a:xfrm>
            <a:off x="562390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2164141468"/>
      </p:ext>
    </p:extLst>
  </p:cSld>
  <p:clrMapOvr>
    <a:masterClrMapping/>
  </p:clrMapOvr>
  <mc:AlternateContent xmlns:mc="http://schemas.openxmlformats.org/markup-compatibility/2006" xmlns:p14="http://schemas.microsoft.com/office/powerpoint/2010/main">
    <mc:Choice Requires="p14">
      <p:transition spd="slow" p14:dur="2000" advTm="15457"/>
    </mc:Choice>
    <mc:Fallback xmlns="">
      <p:transition spd="slow" advTm="15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D9FD23E-0947-495A-8CF4-04A56B5E97FC}"/>
              </a:ext>
            </a:extLst>
          </p:cNvPr>
          <p:cNvSpPr txBox="1">
            <a:spLocks/>
          </p:cNvSpPr>
          <p:nvPr>
            <p:custDataLst>
              <p:tags r:id="rId2"/>
            </p:custDataLst>
          </p:nvPr>
        </p:nvSpPr>
        <p:spPr>
          <a:xfrm>
            <a:off x="10771639" y="14011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defRPr/>
            </a:pPr>
            <a:r>
              <a:rPr lang="fr-CA" sz="2800">
                <a:solidFill>
                  <a:srgbClr val="FFFFFF"/>
                </a:solidFill>
                <a:latin typeface="Century Gothic" panose="020B0502020202020204"/>
              </a:rPr>
              <a:t>14</a:t>
            </a:r>
          </a:p>
        </p:txBody>
      </p:sp>
      <p:sp>
        <p:nvSpPr>
          <p:cNvPr id="11" name="Rectangle 5">
            <a:extLst>
              <a:ext uri="{FF2B5EF4-FFF2-40B4-BE49-F238E27FC236}">
                <a16:creationId xmlns:a16="http://schemas.microsoft.com/office/drawing/2014/main" id="{7B866349-4B96-4903-BAF0-B396278FD638}"/>
              </a:ext>
            </a:extLst>
          </p:cNvPr>
          <p:cNvSpPr txBox="1">
            <a:spLocks noChangeArrowheads="1"/>
          </p:cNvSpPr>
          <p:nvPr>
            <p:custDataLst>
              <p:tags r:id="rId3"/>
            </p:custDataLst>
          </p:nvPr>
        </p:nvSpPr>
        <p:spPr bwMode="gray">
          <a:xfrm>
            <a:off x="8765982" y="1221971"/>
            <a:ext cx="3009207" cy="1117238"/>
          </a:xfrm>
          <a:prstGeom prst="rect">
            <a:avLst/>
          </a:prstGeom>
          <a:noFill/>
          <a:ln w="9525">
            <a:noFill/>
            <a:miter lim="800000"/>
            <a:headEnd/>
            <a:tailEnd/>
          </a:ln>
        </p:spPr>
        <p:txBody>
          <a:bodyPr lIns="0" rIns="0" anchor="ctr"/>
          <a:lstStyle/>
          <a:p>
            <a:pPr eaLnBrk="0" hangingPunct="0">
              <a:lnSpc>
                <a:spcPct val="95000"/>
              </a:lnSpc>
            </a:pPr>
            <a:r>
              <a:rPr lang="fr-CA" sz="3200" b="1">
                <a:solidFill>
                  <a:srgbClr val="171717"/>
                </a:solidFill>
                <a:latin typeface="Lato"/>
                <a:ea typeface="Roboto" panose="02000000000000000000" pitchFamily="2" charset="0"/>
              </a:rPr>
              <a:t>État de la situation financière</a:t>
            </a:r>
            <a:endParaRPr lang="fr-CA" sz="3200" b="1">
              <a:solidFill>
                <a:srgbClr val="171717"/>
              </a:solidFill>
              <a:latin typeface="Lato"/>
            </a:endParaRPr>
          </a:p>
        </p:txBody>
      </p:sp>
      <p:sp>
        <p:nvSpPr>
          <p:cNvPr id="13" name="Rectangle 12">
            <a:extLst>
              <a:ext uri="{FF2B5EF4-FFF2-40B4-BE49-F238E27FC236}">
                <a16:creationId xmlns:a16="http://schemas.microsoft.com/office/drawing/2014/main" id="{C64925E0-7776-413F-BD9D-F9DC4754389D}"/>
              </a:ext>
            </a:extLst>
          </p:cNvPr>
          <p:cNvSpPr>
            <a:spLocks noChangeArrowheads="1"/>
          </p:cNvSpPr>
          <p:nvPr>
            <p:custDataLst>
              <p:tags r:id="rId4"/>
            </p:custDataLst>
          </p:nvPr>
        </p:nvSpPr>
        <p:spPr bwMode="gray">
          <a:xfrm>
            <a:off x="8284526" y="2635342"/>
            <a:ext cx="3650211" cy="3149216"/>
          </a:xfrm>
          <a:prstGeom prst="rect">
            <a:avLst/>
          </a:prstGeom>
          <a:noFill/>
          <a:ln w="9525">
            <a:noFill/>
            <a:miter lim="800000"/>
            <a:headEnd/>
            <a:tailEnd/>
          </a:ln>
        </p:spPr>
        <p:txBody>
          <a:bodyPr lIns="0" tIns="0" rIns="0" bIns="0" anchor="ctr"/>
          <a:lstStyle/>
          <a:p>
            <a:pPr lvl="2">
              <a:spcBef>
                <a:spcPts val="600"/>
              </a:spcBef>
              <a:spcAft>
                <a:spcPts val="600"/>
              </a:spcAft>
            </a:pPr>
            <a:endParaRPr lang="fr-CA" sz="2800">
              <a:latin typeface="Lato"/>
              <a:ea typeface="Roboto" panose="02000000000000000000" pitchFamily="2" charset="0"/>
            </a:endParaRPr>
          </a:p>
          <a:p>
            <a:pPr marL="1371600" lvl="2" indent="-457200">
              <a:spcBef>
                <a:spcPts val="600"/>
              </a:spcBef>
              <a:spcAft>
                <a:spcPts val="600"/>
              </a:spcAft>
              <a:buFont typeface="Arial Black" panose="020B0A04020102020204" pitchFamily="34" charset="0"/>
              <a:buChar char="›"/>
            </a:pPr>
            <a:r>
              <a:rPr lang="fr-CA" sz="2700">
                <a:latin typeface="Lato"/>
                <a:ea typeface="Roboto" panose="02000000000000000000" pitchFamily="2" charset="0"/>
              </a:rPr>
              <a:t>Vue d’ensemble</a:t>
            </a:r>
          </a:p>
          <a:p>
            <a:pPr marL="1371600" lvl="2" indent="-457200">
              <a:spcBef>
                <a:spcPts val="600"/>
              </a:spcBef>
              <a:spcAft>
                <a:spcPts val="600"/>
              </a:spcAft>
              <a:buFont typeface="Arial Black" panose="020B0A04020102020204" pitchFamily="34" charset="0"/>
              <a:buChar char="›"/>
            </a:pPr>
            <a:r>
              <a:rPr lang="fr-CA" sz="2700">
                <a:latin typeface="Lato"/>
              </a:rPr>
              <a:t>Les variations sont résumées dans les autres états</a:t>
            </a:r>
          </a:p>
          <a:p>
            <a:pPr lvl="2">
              <a:spcBef>
                <a:spcPts val="600"/>
              </a:spcBef>
              <a:spcAft>
                <a:spcPts val="600"/>
              </a:spcAft>
            </a:pPr>
            <a:endParaRPr lang="fr-CA">
              <a:solidFill>
                <a:srgbClr val="171717"/>
              </a:solidFill>
              <a:latin typeface="Lato"/>
            </a:endParaRPr>
          </a:p>
          <a:p>
            <a:pPr marL="171450" indent="-171450" defTabSz="801688">
              <a:buFont typeface="Wingdings" panose="05000000000000000000" pitchFamily="2" charset="2"/>
              <a:buChar char="§"/>
            </a:pPr>
            <a:endParaRPr lang="fr-CA" sz="1200">
              <a:solidFill>
                <a:srgbClr val="171717"/>
              </a:solidFill>
            </a:endParaRPr>
          </a:p>
          <a:p>
            <a:pPr defTabSz="801688"/>
            <a:endParaRPr lang="fr-CA" sz="2000">
              <a:solidFill>
                <a:srgbClr val="171717"/>
              </a:solidFill>
            </a:endParaRPr>
          </a:p>
        </p:txBody>
      </p:sp>
      <p:pic>
        <p:nvPicPr>
          <p:cNvPr id="2" name="Picture 1">
            <a:extLst>
              <a:ext uri="{FF2B5EF4-FFF2-40B4-BE49-F238E27FC236}">
                <a16:creationId xmlns:a16="http://schemas.microsoft.com/office/drawing/2014/main" id="{77DFF0FE-98B8-4AA6-B839-F82FC17D85F2}"/>
              </a:ext>
            </a:extLst>
          </p:cNvPr>
          <p:cNvPicPr>
            <a:picLocks noChangeAspect="1"/>
          </p:cNvPicPr>
          <p:nvPr>
            <p:custDataLst>
              <p:tags r:id="rId5"/>
            </p:custDataLst>
          </p:nvPr>
        </p:nvPicPr>
        <p:blipFill>
          <a:blip r:embed="rId13"/>
          <a:stretch>
            <a:fillRect/>
          </a:stretch>
        </p:blipFill>
        <p:spPr>
          <a:xfrm>
            <a:off x="181295" y="207491"/>
            <a:ext cx="8337884" cy="6101543"/>
          </a:xfrm>
          <a:prstGeom prst="rect">
            <a:avLst/>
          </a:prstGeom>
        </p:spPr>
      </p:pic>
      <p:pic>
        <p:nvPicPr>
          <p:cNvPr id="3" name="Audio 2">
            <a:hlinkClick r:id="" action="ppaction://media"/>
            <a:extLst>
              <a:ext uri="{FF2B5EF4-FFF2-40B4-BE49-F238E27FC236}">
                <a16:creationId xmlns:a16="http://schemas.microsoft.com/office/drawing/2014/main" id="{CC2A69F6-D526-41F9-A4EB-EC0ACAC933F3}"/>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82D22687-01AB-4F15-AA52-A2325788B8D0}"/>
              </a:ext>
            </a:extLst>
          </p:cNvPr>
          <p:cNvSpPr/>
          <p:nvPr>
            <p:custDataLst>
              <p:tags r:id="rId9"/>
            </p:custDataLst>
          </p:nvPr>
        </p:nvSpPr>
        <p:spPr>
          <a:xfrm>
            <a:off x="5696450" y="5480665"/>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81A0DDBF-BB7C-478B-908C-10B6E7FEEEA2}"/>
              </a:ext>
            </a:extLst>
          </p:cNvPr>
          <p:cNvSpPr/>
          <p:nvPr>
            <p:custDataLst>
              <p:tags r:id="rId10"/>
            </p:custDataLst>
          </p:nvPr>
        </p:nvSpPr>
        <p:spPr>
          <a:xfrm>
            <a:off x="8968448" y="5480665"/>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2706775686"/>
      </p:ext>
    </p:extLst>
  </p:cSld>
  <p:clrMapOvr>
    <a:masterClrMapping/>
  </p:clrMapOvr>
  <p:transition spd="med" advTm="266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nodeType="afterEffect">
                                  <p:stCondLst>
                                    <p:cond delay="3500"/>
                                  </p:stCondLst>
                                  <p:childTnLst>
                                    <p:set>
                                      <p:cBhvr>
                                        <p:cTn id="9" dur="1" fill="hold">
                                          <p:stCondLst>
                                            <p:cond delay="0"/>
                                          </p:stCondLst>
                                        </p:cTn>
                                        <p:tgtEl>
                                          <p:spTgt spid="13">
                                            <p:txEl>
                                              <p:pRg st="1" end="1"/>
                                            </p:txEl>
                                          </p:spTgt>
                                        </p:tgtEl>
                                        <p:attrNameLst>
                                          <p:attrName>style.visibility</p:attrName>
                                        </p:attrNameLst>
                                      </p:cBhvr>
                                      <p:to>
                                        <p:strVal val="visible"/>
                                      </p:to>
                                    </p:set>
                                  </p:childTnLst>
                                </p:cTn>
                              </p:par>
                            </p:childTnLst>
                          </p:cTn>
                        </p:par>
                        <p:par>
                          <p:cTn id="10" fill="hold">
                            <p:stCondLst>
                              <p:cond delay="3501"/>
                            </p:stCondLst>
                            <p:childTnLst>
                              <p:par>
                                <p:cTn id="11" presetID="1" presetClass="entr" presetSubtype="0" fill="hold" nodeType="afterEffect">
                                  <p:stCondLst>
                                    <p:cond delay="200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15</a:t>
            </a:r>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3" name="Rectangle 2"/>
          <p:cNvSpPr/>
          <p:nvPr>
            <p:custDataLst>
              <p:tags r:id="rId2"/>
            </p:custDataLst>
          </p:nvPr>
        </p:nvSpPr>
        <p:spPr>
          <a:xfrm>
            <a:off x="6906384" y="779653"/>
            <a:ext cx="3528647" cy="2353850"/>
          </a:xfrm>
          <a:prstGeom prst="rect">
            <a:avLst/>
          </a:prstGeom>
          <a:solidFill>
            <a:schemeClr val="accent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fr-CA" sz="1400" b="0" i="0" u="none" strike="noStrike" kern="1200" cap="none" spc="0" normalizeH="0" baseline="0">
                <a:ln>
                  <a:noFill/>
                </a:ln>
                <a:solidFill>
                  <a:schemeClr val="bg1"/>
                </a:solidFill>
                <a:effectLst/>
                <a:uLnTx/>
                <a:uFillTx/>
                <a:ea typeface="+mn-ea"/>
                <a:cs typeface="+mn-cs"/>
              </a:rPr>
              <a:t>Actifs financiers</a:t>
            </a:r>
          </a:p>
          <a:p>
            <a:pPr marL="285750" marR="0" lvl="0" indent="-285750" algn="l" defTabSz="457200" rtl="0" eaLnBrk="1" fontAlgn="auto" latinLnBrk="0" hangingPunct="1">
              <a:lnSpc>
                <a:spcPct val="100000"/>
              </a:lnSpc>
              <a:spcBef>
                <a:spcPts val="600"/>
              </a:spcBef>
              <a:spcAft>
                <a:spcPts val="600"/>
              </a:spcAft>
              <a:buClr>
                <a:schemeClr val="accent2"/>
              </a:buClr>
              <a:buSzTx/>
              <a:buFont typeface="Century Gothic" panose="020B0502020202020204" pitchFamily="34" charset="0"/>
              <a:buChar char="›"/>
              <a:tabLst/>
              <a:defRPr/>
            </a:pPr>
            <a:r>
              <a:rPr kumimoji="0" lang="fr-CA" sz="1400" b="0" i="0" u="none" strike="noStrike" kern="1200" cap="none" spc="0" normalizeH="0" baseline="0">
                <a:ln>
                  <a:noFill/>
                </a:ln>
                <a:solidFill>
                  <a:schemeClr val="bg1"/>
                </a:solidFill>
                <a:effectLst/>
                <a:uLnTx/>
                <a:uFillTx/>
                <a:ea typeface="+mn-ea"/>
                <a:cs typeface="+mn-cs"/>
              </a:rPr>
              <a:t>Trésorerie</a:t>
            </a:r>
          </a:p>
          <a:p>
            <a:pPr marL="285750" marR="0" lvl="0" indent="-285750" algn="l" defTabSz="457200" rtl="0" eaLnBrk="1" fontAlgn="auto" latinLnBrk="0" hangingPunct="1">
              <a:lnSpc>
                <a:spcPct val="100000"/>
              </a:lnSpc>
              <a:spcBef>
                <a:spcPts val="600"/>
              </a:spcBef>
              <a:spcAft>
                <a:spcPts val="600"/>
              </a:spcAft>
              <a:buClr>
                <a:schemeClr val="accent2"/>
              </a:buClr>
              <a:buSzTx/>
              <a:buFont typeface="Century Gothic" panose="020B0502020202020204" pitchFamily="34" charset="0"/>
              <a:buChar char="›"/>
              <a:tabLst/>
              <a:defRPr/>
            </a:pPr>
            <a:r>
              <a:rPr kumimoji="0" lang="fr-CA" sz="1400" b="0" i="0" u="none" strike="noStrike" kern="1200" cap="none" spc="0" normalizeH="0" baseline="0">
                <a:ln>
                  <a:noFill/>
                </a:ln>
                <a:solidFill>
                  <a:schemeClr val="bg1"/>
                </a:solidFill>
                <a:effectLst/>
                <a:uLnTx/>
                <a:uFillTx/>
                <a:ea typeface="+mn-ea"/>
                <a:cs typeface="+mn-cs"/>
              </a:rPr>
              <a:t>Débiteurs</a:t>
            </a:r>
          </a:p>
          <a:p>
            <a:pPr marL="285750" marR="0" lvl="0" indent="-285750" algn="l" defTabSz="457200" rtl="0" eaLnBrk="1" fontAlgn="auto" latinLnBrk="0" hangingPunct="1">
              <a:lnSpc>
                <a:spcPct val="100000"/>
              </a:lnSpc>
              <a:spcBef>
                <a:spcPts val="600"/>
              </a:spcBef>
              <a:spcAft>
                <a:spcPts val="600"/>
              </a:spcAft>
              <a:buClr>
                <a:schemeClr val="accent2"/>
              </a:buClr>
              <a:buSzTx/>
              <a:buFont typeface="Century Gothic" panose="020B0502020202020204" pitchFamily="34" charset="0"/>
              <a:buChar char="›"/>
              <a:tabLst/>
              <a:defRPr/>
            </a:pPr>
            <a:r>
              <a:rPr lang="fr-CA" sz="1400">
                <a:solidFill>
                  <a:schemeClr val="bg1"/>
                </a:solidFill>
              </a:rPr>
              <a:t>Placements</a:t>
            </a:r>
            <a:endParaRPr kumimoji="0" lang="fr-CA" sz="1400" b="0" i="0" u="none" strike="noStrike" kern="1200" cap="none" spc="0" normalizeH="0" baseline="0">
              <a:ln>
                <a:noFill/>
              </a:ln>
              <a:solidFill>
                <a:schemeClr val="bg1"/>
              </a:solidFill>
              <a:effectLst/>
              <a:uLnTx/>
              <a:uFillTx/>
              <a:ea typeface="+mn-ea"/>
              <a:cs typeface="+mn-cs"/>
            </a:endParaRPr>
          </a:p>
          <a:p>
            <a:pPr marL="285750" marR="0" lvl="0" indent="-285750" algn="l" defTabSz="457200" rtl="0" eaLnBrk="1" fontAlgn="auto" latinLnBrk="0" hangingPunct="1">
              <a:lnSpc>
                <a:spcPct val="100000"/>
              </a:lnSpc>
              <a:spcBef>
                <a:spcPts val="600"/>
              </a:spcBef>
              <a:spcAft>
                <a:spcPts val="600"/>
              </a:spcAft>
              <a:buClr>
                <a:schemeClr val="accent2"/>
              </a:buClr>
              <a:buSzTx/>
              <a:buFont typeface="Century Gothic" panose="020B0502020202020204" pitchFamily="34" charset="0"/>
              <a:buChar char="›"/>
              <a:tabLst/>
              <a:defRPr/>
            </a:pPr>
            <a:r>
              <a:rPr kumimoji="0" lang="fr-CA" sz="1400" b="0" i="0" u="none" strike="noStrike" kern="1200" cap="none" spc="0" normalizeH="0" baseline="0">
                <a:ln>
                  <a:noFill/>
                </a:ln>
                <a:solidFill>
                  <a:schemeClr val="bg1"/>
                </a:solidFill>
                <a:effectLst/>
                <a:uLnTx/>
                <a:uFillTx/>
                <a:ea typeface="+mn-ea"/>
                <a:cs typeface="+mn-cs"/>
              </a:rPr>
              <a:t>Actifs que l’on prévoit convertir </a:t>
            </a:r>
            <a:r>
              <a:rPr lang="fr-CA" sz="1400">
                <a:solidFill>
                  <a:schemeClr val="bg1"/>
                </a:solidFill>
              </a:rPr>
              <a:t>ou utiliser pour générer des liquidités</a:t>
            </a:r>
            <a:endParaRPr kumimoji="0" lang="fr-CA" sz="1400" b="0" i="0" u="none" strike="noStrike" kern="1200" cap="none" spc="0" normalizeH="0" baseline="0">
              <a:ln>
                <a:noFill/>
              </a:ln>
              <a:solidFill>
                <a:schemeClr val="bg1"/>
              </a:solidFill>
              <a:effectLst/>
              <a:uLnTx/>
              <a:uFillTx/>
              <a:ea typeface="+mn-ea"/>
              <a:cs typeface="+mn-cs"/>
            </a:endParaRPr>
          </a:p>
        </p:txBody>
      </p:sp>
      <p:sp>
        <p:nvSpPr>
          <p:cNvPr id="4" name="Oval 3">
            <a:extLst>
              <a:ext uri="{FF2B5EF4-FFF2-40B4-BE49-F238E27FC236}">
                <a16:creationId xmlns:a16="http://schemas.microsoft.com/office/drawing/2014/main" id="{A68C681A-18A0-4EA8-A00C-CB570411607D}"/>
              </a:ext>
            </a:extLst>
          </p:cNvPr>
          <p:cNvSpPr/>
          <p:nvPr>
            <p:custDataLst>
              <p:tags r:id="rId3"/>
            </p:custDataLst>
          </p:nvPr>
        </p:nvSpPr>
        <p:spPr>
          <a:xfrm>
            <a:off x="814647" y="1147156"/>
            <a:ext cx="3084022" cy="2202873"/>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cxnSp>
        <p:nvCxnSpPr>
          <p:cNvPr id="7" name="Straight Arrow Connector 6">
            <a:extLst>
              <a:ext uri="{FF2B5EF4-FFF2-40B4-BE49-F238E27FC236}">
                <a16:creationId xmlns:a16="http://schemas.microsoft.com/office/drawing/2014/main" id="{49C0055D-D35C-44A2-B142-143A94515E51}"/>
              </a:ext>
            </a:extLst>
          </p:cNvPr>
          <p:cNvCxnSpPr/>
          <p:nvPr>
            <p:custDataLst>
              <p:tags r:id="rId4"/>
            </p:custDataLst>
          </p:nvPr>
        </p:nvCxnSpPr>
        <p:spPr>
          <a:xfrm flipH="1">
            <a:off x="3898669" y="2468880"/>
            <a:ext cx="3007715" cy="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EB6FFD5-67BB-4A7C-AEA2-DA7985A1C106}"/>
              </a:ext>
            </a:extLst>
          </p:cNvPr>
          <p:cNvPicPr>
            <a:picLocks noChangeAspect="1"/>
          </p:cNvPicPr>
          <p:nvPr>
            <p:custDataLst>
              <p:tags r:id="rId5"/>
            </p:custDataLst>
          </p:nvPr>
        </p:nvPicPr>
        <p:blipFill>
          <a:blip r:embed="rId14"/>
          <a:stretch>
            <a:fillRect/>
          </a:stretch>
        </p:blipFill>
        <p:spPr>
          <a:xfrm>
            <a:off x="1140333" y="704503"/>
            <a:ext cx="4361592" cy="5390804"/>
          </a:xfrm>
          <a:prstGeom prst="rect">
            <a:avLst/>
          </a:prstGeom>
        </p:spPr>
      </p:pic>
      <p:sp>
        <p:nvSpPr>
          <p:cNvPr id="8" name="Content Placeholder 5">
            <a:extLst>
              <a:ext uri="{FF2B5EF4-FFF2-40B4-BE49-F238E27FC236}">
                <a16:creationId xmlns:a16="http://schemas.microsoft.com/office/drawing/2014/main" id="{7123F322-1C4F-4877-9096-9DF3B71B33D3}"/>
              </a:ext>
            </a:extLst>
          </p:cNvPr>
          <p:cNvSpPr txBox="1">
            <a:spLocks/>
          </p:cNvSpPr>
          <p:nvPr>
            <p:custDataLst>
              <p:tags r:id="rId6"/>
            </p:custDataLst>
          </p:nvPr>
        </p:nvSpPr>
        <p:spPr>
          <a:xfrm>
            <a:off x="6095999" y="4072037"/>
            <a:ext cx="5586415" cy="1475037"/>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600"/>
              </a:spcBef>
              <a:spcAft>
                <a:spcPts val="600"/>
              </a:spcAft>
              <a:buClr>
                <a:schemeClr val="accent1">
                  <a:lumMod val="50000"/>
                </a:schemeClr>
              </a:buClr>
              <a:buFont typeface="Calibri" panose="020F0502020204030204" pitchFamily="34" charset="0"/>
              <a:buChar char="›"/>
            </a:pPr>
            <a:r>
              <a:rPr lang="fr-CA">
                <a:solidFill>
                  <a:schemeClr val="tx2"/>
                </a:solidFill>
                <a:latin typeface="Century Gothic" panose="020B0502020202020204" pitchFamily="34" charset="0"/>
                <a:cs typeface="Calibri Light"/>
              </a:rPr>
              <a:t>Efficacité de la perception de l’impôt</a:t>
            </a:r>
          </a:p>
          <a:p>
            <a:pPr>
              <a:spcBef>
                <a:spcPts val="600"/>
              </a:spcBef>
              <a:spcAft>
                <a:spcPts val="600"/>
              </a:spcAft>
              <a:buClr>
                <a:schemeClr val="accent1">
                  <a:lumMod val="50000"/>
                </a:schemeClr>
              </a:buClr>
              <a:buFont typeface="Calibri" panose="020F0502020204030204" pitchFamily="34" charset="0"/>
              <a:buChar char="›"/>
            </a:pPr>
            <a:r>
              <a:rPr lang="fr-CA">
                <a:solidFill>
                  <a:schemeClr val="tx2"/>
                </a:solidFill>
                <a:latin typeface="Century Gothic" panose="020B0502020202020204" pitchFamily="34" charset="0"/>
                <a:cs typeface="Calibri Light"/>
              </a:rPr>
              <a:t>Situation de trésorerie</a:t>
            </a:r>
          </a:p>
          <a:p>
            <a:pPr>
              <a:spcBef>
                <a:spcPts val="600"/>
              </a:spcBef>
              <a:spcAft>
                <a:spcPts val="600"/>
              </a:spcAft>
              <a:buClr>
                <a:schemeClr val="accent1">
                  <a:lumMod val="50000"/>
                </a:schemeClr>
              </a:buClr>
              <a:buFont typeface="Calibri" panose="020F0502020204030204" pitchFamily="34" charset="0"/>
              <a:buChar char="›"/>
            </a:pPr>
            <a:r>
              <a:rPr lang="fr-CA">
                <a:solidFill>
                  <a:schemeClr val="tx2"/>
                </a:solidFill>
                <a:latin typeface="Century Gothic" panose="020B0502020202020204" pitchFamily="34" charset="0"/>
                <a:cs typeface="Calibri Light"/>
              </a:rPr>
              <a:t>Capacité à faire face à des coûts imprévus</a:t>
            </a:r>
          </a:p>
          <a:p>
            <a:pPr marL="0" indent="0">
              <a:spcBef>
                <a:spcPts val="600"/>
              </a:spcBef>
              <a:spcAft>
                <a:spcPts val="600"/>
              </a:spcAft>
              <a:buClr>
                <a:schemeClr val="accent1">
                  <a:lumMod val="50000"/>
                </a:schemeClr>
              </a:buClr>
              <a:buNone/>
            </a:pPr>
            <a:endParaRPr lang="fr-CA">
              <a:solidFill>
                <a:schemeClr val="tx2"/>
              </a:solidFill>
              <a:latin typeface="Century Gothic" panose="020B0502020202020204" pitchFamily="34" charset="0"/>
              <a:cs typeface="Calibri Light"/>
            </a:endParaRPr>
          </a:p>
          <a:p>
            <a:pPr>
              <a:spcBef>
                <a:spcPts val="600"/>
              </a:spcBef>
              <a:spcAft>
                <a:spcPts val="600"/>
              </a:spcAft>
              <a:buClr>
                <a:schemeClr val="accent1">
                  <a:lumMod val="50000"/>
                </a:schemeClr>
              </a:buClr>
              <a:buFont typeface="Calibri" panose="020F0502020204030204" pitchFamily="34" charset="0"/>
              <a:buChar char="›"/>
            </a:pPr>
            <a:endParaRPr lang="fr-CA">
              <a:solidFill>
                <a:schemeClr val="tx2"/>
              </a:solidFill>
              <a:latin typeface="Century Gothic" panose="020B0502020202020204" pitchFamily="34" charset="0"/>
              <a:cs typeface="Calibri Light"/>
            </a:endParaRPr>
          </a:p>
          <a:p>
            <a:pPr>
              <a:spcBef>
                <a:spcPts val="600"/>
              </a:spcBef>
              <a:spcAft>
                <a:spcPts val="600"/>
              </a:spcAft>
              <a:buClr>
                <a:schemeClr val="accent1">
                  <a:lumMod val="50000"/>
                </a:schemeClr>
              </a:buClr>
              <a:buFont typeface="Calibri" panose="020F0502020204030204" pitchFamily="34" charset="0"/>
              <a:buChar char="›"/>
            </a:pPr>
            <a:endParaRPr lang="fr-CA">
              <a:solidFill>
                <a:schemeClr val="tx2"/>
              </a:solidFill>
              <a:latin typeface="Century Gothic" panose="020B0502020202020204" pitchFamily="34" charset="0"/>
              <a:cs typeface="Calibri Light"/>
            </a:endParaRPr>
          </a:p>
          <a:p>
            <a:pPr>
              <a:spcBef>
                <a:spcPts val="600"/>
              </a:spcBef>
              <a:spcAft>
                <a:spcPts val="600"/>
              </a:spcAft>
              <a:buClr>
                <a:schemeClr val="accent1">
                  <a:lumMod val="50000"/>
                </a:schemeClr>
              </a:buClr>
              <a:buFont typeface="Calibri" panose="020F0502020204030204" pitchFamily="34" charset="0"/>
              <a:buChar char="›"/>
            </a:pPr>
            <a:endParaRPr lang="fr-CA">
              <a:solidFill>
                <a:schemeClr val="tx2"/>
              </a:solidFill>
              <a:latin typeface="Century Gothic" panose="020B0502020202020204" pitchFamily="34" charset="0"/>
              <a:cs typeface="Calibri Light"/>
            </a:endParaRPr>
          </a:p>
          <a:p>
            <a:endParaRPr lang="fr-CA"/>
          </a:p>
        </p:txBody>
      </p:sp>
      <p:pic>
        <p:nvPicPr>
          <p:cNvPr id="9" name="Audio 8">
            <a:hlinkClick r:id="" action="ppaction://media"/>
            <a:extLst>
              <a:ext uri="{FF2B5EF4-FFF2-40B4-BE49-F238E27FC236}">
                <a16:creationId xmlns:a16="http://schemas.microsoft.com/office/drawing/2014/main" id="{F4E98794-4662-44A8-9AD5-47028FF42EDC}"/>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B6E66CA6-C6C6-489B-9B46-89041C600A14}"/>
              </a:ext>
            </a:extLst>
          </p:cNvPr>
          <p:cNvSpPr/>
          <p:nvPr>
            <p:custDataLst>
              <p:tags r:id="rId10"/>
            </p:custDataLst>
          </p:nvPr>
        </p:nvSpPr>
        <p:spPr>
          <a:xfrm>
            <a:off x="127681"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2A6821DE-7B96-4D25-8D65-B4EC74D7B299}"/>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574213688"/>
      </p:ext>
    </p:extLst>
  </p:cSld>
  <p:clrMapOvr>
    <a:masterClrMapping/>
  </p:clrMapOvr>
  <mc:AlternateContent xmlns:mc="http://schemas.openxmlformats.org/markup-compatibility/2006" xmlns:p14="http://schemas.microsoft.com/office/powerpoint/2010/main">
    <mc:Choice Requires="p14">
      <p:transition spd="slow" p14:dur="2000" advTm="39731"/>
    </mc:Choice>
    <mc:Fallback xmlns="">
      <p:transition spd="slow" advTm="39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2"/>
            </p:custDataLst>
          </p:nvPr>
        </p:nvSpPr>
        <p:spPr bwMode="gray">
          <a:xfrm>
            <a:off x="7478686" y="1411086"/>
            <a:ext cx="3863221" cy="720000"/>
          </a:xfrm>
        </p:spPr>
        <p:txBody>
          <a:bodyPr/>
          <a:lstStyle/>
          <a:p>
            <a:r>
              <a:rPr lang="fr-CA" sz="3200"/>
              <a:t>Questions clés</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3"/>
            </p:custDataLst>
          </p:nvPr>
        </p:nvSpPr>
        <p:spPr bwMode="gray">
          <a:xfrm>
            <a:off x="7254457" y="2250015"/>
            <a:ext cx="4087450" cy="1415429"/>
          </a:xfrm>
        </p:spPr>
        <p:txBody>
          <a:bodyPr>
            <a:normAutofit/>
          </a:bodyPr>
          <a:lstStyle/>
          <a:p>
            <a:r>
              <a:rPr lang="fr-CA" sz="2800" spc="20">
                <a:solidFill>
                  <a:srgbClr val="000000"/>
                </a:solidFill>
                <a:latin typeface="Calibri" panose="020F0502020204030204" pitchFamily="34" charset="0"/>
              </a:rPr>
              <a:t> </a:t>
            </a:r>
            <a:r>
              <a:rPr lang="fr-CA" spc="20">
                <a:solidFill>
                  <a:srgbClr val="000000"/>
                </a:solidFill>
              </a:rPr>
              <a:t> </a:t>
            </a:r>
          </a:p>
          <a:p>
            <a:pPr marL="91440" algn="just">
              <a:lnSpc>
                <a:spcPct val="150000"/>
              </a:lnSpc>
              <a:spcBef>
                <a:spcPts val="600"/>
              </a:spcBef>
              <a:spcAft>
                <a:spcPts val="600"/>
              </a:spcAft>
            </a:pPr>
            <a:endParaRPr lang="fr-CA" sz="2800" spc="2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fr-CA"/>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4"/>
            </p:custDataLst>
          </p:nvPr>
        </p:nvSpPr>
        <p:spPr>
          <a:xfrm>
            <a:off x="7478686" y="2499504"/>
            <a:ext cx="4348724" cy="3211485"/>
          </a:xfrm>
        </p:spPr>
        <p:txBody>
          <a:bodyPr>
            <a:normAutofit fontScale="55000" lnSpcReduction="20000"/>
          </a:bodyPr>
          <a:lstStyle/>
          <a:p>
            <a:pPr>
              <a:spcBef>
                <a:spcPts val="600"/>
              </a:spcBef>
              <a:spcAft>
                <a:spcPts val="600"/>
              </a:spcAft>
              <a:buClr>
                <a:schemeClr val="accent1">
                  <a:lumMod val="50000"/>
                </a:schemeClr>
              </a:buClr>
              <a:buFont typeface="Calibri" panose="020F0502020204030204" pitchFamily="34" charset="0"/>
              <a:buChar char="›"/>
            </a:pPr>
            <a:r>
              <a:rPr lang="fr-CA" sz="2000" spc="20">
                <a:solidFill>
                  <a:schemeClr val="bg1"/>
                </a:solidFill>
                <a:ea typeface="Roboto" panose="02000000000000000000" pitchFamily="2" charset="0"/>
              </a:rPr>
              <a:t>La situation de trésorerie a-t-elle beaucoup diminué par rapport aux exercices précédents?</a:t>
            </a:r>
            <a:endParaRPr lang="fr-CA" sz="2000">
              <a:solidFill>
                <a:schemeClr val="bg1"/>
              </a:solidFill>
              <a:cs typeface="Calibri Light"/>
            </a:endParaRPr>
          </a:p>
          <a:p>
            <a:pPr>
              <a:spcBef>
                <a:spcPts val="600"/>
              </a:spcBef>
              <a:spcAft>
                <a:spcPts val="600"/>
              </a:spcAft>
              <a:buClr>
                <a:schemeClr val="accent1">
                  <a:lumMod val="50000"/>
                </a:schemeClr>
              </a:buClr>
              <a:buFont typeface="Calibri" panose="020F0502020204030204" pitchFamily="34" charset="0"/>
              <a:buChar char="›"/>
            </a:pPr>
            <a:r>
              <a:rPr lang="fr-CA" sz="2000" spc="20">
                <a:solidFill>
                  <a:schemeClr val="bg1"/>
                </a:solidFill>
                <a:ea typeface="Roboto" panose="02000000000000000000" pitchFamily="2" charset="0"/>
              </a:rPr>
              <a:t>Quelle est la situation de trésorerie? La </a:t>
            </a:r>
            <a:r>
              <a:rPr lang="fr-CA" sz="2000" spc="30">
                <a:solidFill>
                  <a:schemeClr val="bg1"/>
                </a:solidFill>
                <a:ea typeface="Roboto Condensed Light" panose="02000000000000000000" pitchFamily="2" charset="0"/>
                <a:cs typeface="Segoe UI" panose="020B0502040204020203" pitchFamily="34" charset="0"/>
              </a:rPr>
              <a:t>municipalité a-t-elle assez de liquidités pour payer ses factures à temps? (De faibles liquidités sont le signe d’un problème de trésorerie et peuvent soulever des préoccupations dans d’autres secteurs comme la perception des revenus.)</a:t>
            </a:r>
            <a:endParaRPr lang="fr-CA" sz="2000" spc="20">
              <a:solidFill>
                <a:schemeClr val="bg1"/>
              </a:solidFill>
              <a:ea typeface="Roboto" panose="02000000000000000000" pitchFamily="2" charset="0"/>
            </a:endParaRPr>
          </a:p>
          <a:p>
            <a:pPr>
              <a:spcBef>
                <a:spcPts val="600"/>
              </a:spcBef>
              <a:spcAft>
                <a:spcPts val="600"/>
              </a:spcAft>
              <a:buClr>
                <a:schemeClr val="accent1">
                  <a:lumMod val="50000"/>
                </a:schemeClr>
              </a:buClr>
              <a:buFont typeface="Calibri" panose="020F0502020204030204" pitchFamily="34" charset="0"/>
              <a:buChar char="›"/>
            </a:pPr>
            <a:r>
              <a:rPr lang="fr-CA" sz="2000">
                <a:solidFill>
                  <a:schemeClr val="bg1"/>
                </a:solidFill>
                <a:cs typeface="Calibri Light"/>
              </a:rPr>
              <a:t>La perception de l’impôt est-elle efficace?</a:t>
            </a:r>
          </a:p>
          <a:p>
            <a:pPr>
              <a:spcBef>
                <a:spcPts val="600"/>
              </a:spcBef>
              <a:spcAft>
                <a:spcPts val="600"/>
              </a:spcAft>
              <a:buClr>
                <a:schemeClr val="accent1">
                  <a:lumMod val="50000"/>
                </a:schemeClr>
              </a:buClr>
              <a:buFont typeface="Calibri" panose="020F0502020204030204" pitchFamily="34" charset="0"/>
              <a:buChar char="›"/>
            </a:pPr>
            <a:r>
              <a:rPr lang="fr-CA" sz="2000">
                <a:solidFill>
                  <a:schemeClr val="bg1"/>
                </a:solidFill>
                <a:cs typeface="Calibri Light"/>
              </a:rPr>
              <a:t>Dans quelle mesure l’organisation peut-elle assumer des coûts inattendus? Les réserves sont-elles suffisantes pour faire face à des imprévus ou fournissent-elles une marge de manœuvre pour s’acquitter d’obligations ou mener à bien des projets futurs.</a:t>
            </a:r>
            <a:endParaRPr lang="fr-CA" spc="30">
              <a:solidFill>
                <a:schemeClr val="bg1"/>
              </a:solidFill>
              <a:cs typeface="Segoe UI" panose="020B0502040204020203" pitchFamily="34" charset="0"/>
            </a:endParaRPr>
          </a:p>
          <a:p>
            <a:pPr>
              <a:spcBef>
                <a:spcPts val="600"/>
              </a:spcBef>
              <a:spcAft>
                <a:spcPts val="600"/>
              </a:spcAft>
              <a:buClr>
                <a:schemeClr val="accent1">
                  <a:lumMod val="50000"/>
                </a:schemeClr>
              </a:buClr>
              <a:buFont typeface="Calibri" panose="020F0502020204030204" pitchFamily="34" charset="0"/>
              <a:buChar char="›"/>
            </a:pPr>
            <a:endParaRPr lang="fr-CA" sz="2000">
              <a:solidFill>
                <a:schemeClr val="bg1"/>
              </a:solidFill>
              <a:cs typeface="Calibri Light"/>
            </a:endParaRPr>
          </a:p>
          <a:p>
            <a:pPr>
              <a:spcBef>
                <a:spcPts val="600"/>
              </a:spcBef>
              <a:spcAft>
                <a:spcPts val="600"/>
              </a:spcAft>
              <a:buClr>
                <a:schemeClr val="accent1">
                  <a:lumMod val="50000"/>
                </a:schemeClr>
              </a:buClr>
              <a:buFont typeface="Calibri" panose="020F0502020204030204" pitchFamily="34" charset="0"/>
              <a:buChar char="›"/>
            </a:pPr>
            <a:endParaRPr lang="fr-CA">
              <a:solidFill>
                <a:schemeClr val="bg1"/>
              </a:solidFill>
              <a:latin typeface="Century Gothic" panose="020B0502020202020204" pitchFamily="34" charset="0"/>
              <a:cs typeface="Calibri Light"/>
            </a:endParaRP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5"/>
            </p:custDataLst>
          </p:nvPr>
        </p:nvSpPr>
        <p:spPr>
          <a:xfrm>
            <a:off x="11179519" y="-8112"/>
            <a:ext cx="838199" cy="767687"/>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a:ln>
                  <a:noFill/>
                </a:ln>
                <a:solidFill>
                  <a:srgbClr val="FFFFFF"/>
                </a:solidFill>
                <a:effectLst/>
                <a:uLnTx/>
                <a:uFillTx/>
                <a:latin typeface="Century Gothic" panose="020B0502020202020204"/>
                <a:ea typeface="+mn-ea"/>
                <a:cs typeface="+mn-cs"/>
              </a:rPr>
              <a:t>16</a:t>
            </a:r>
          </a:p>
        </p:txBody>
      </p:sp>
      <p:pic>
        <p:nvPicPr>
          <p:cNvPr id="9" name="Picture 8">
            <a:extLst>
              <a:ext uri="{FF2B5EF4-FFF2-40B4-BE49-F238E27FC236}">
                <a16:creationId xmlns:a16="http://schemas.microsoft.com/office/drawing/2014/main" id="{AEE4F7C5-CF55-4409-9F25-82158D3519DF}"/>
              </a:ext>
            </a:extLst>
          </p:cNvPr>
          <p:cNvPicPr>
            <a:picLocks noChangeAspect="1"/>
          </p:cNvPicPr>
          <p:nvPr>
            <p:custDataLst>
              <p:tags r:id="rId6"/>
            </p:custDataLst>
          </p:nvPr>
        </p:nvPicPr>
        <p:blipFill>
          <a:blip r:embed="rId19"/>
          <a:stretch>
            <a:fillRect/>
          </a:stretch>
        </p:blipFill>
        <p:spPr>
          <a:xfrm>
            <a:off x="994540" y="750398"/>
            <a:ext cx="4488874" cy="5516078"/>
          </a:xfrm>
          <a:prstGeom prst="rect">
            <a:avLst/>
          </a:prstGeom>
        </p:spPr>
      </p:pic>
      <p:sp>
        <p:nvSpPr>
          <p:cNvPr id="10" name="Oval 9">
            <a:extLst>
              <a:ext uri="{FF2B5EF4-FFF2-40B4-BE49-F238E27FC236}">
                <a16:creationId xmlns:a16="http://schemas.microsoft.com/office/drawing/2014/main" id="{F130CFC7-6BAD-409A-AA27-918561B5DFED}"/>
              </a:ext>
            </a:extLst>
          </p:cNvPr>
          <p:cNvSpPr/>
          <p:nvPr>
            <p:custDataLst>
              <p:tags r:id="rId7"/>
            </p:custDataLst>
          </p:nvPr>
        </p:nvSpPr>
        <p:spPr>
          <a:xfrm>
            <a:off x="1315456" y="3264568"/>
            <a:ext cx="1287729" cy="92028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15" name="Oval 14">
            <a:extLst>
              <a:ext uri="{FF2B5EF4-FFF2-40B4-BE49-F238E27FC236}">
                <a16:creationId xmlns:a16="http://schemas.microsoft.com/office/drawing/2014/main" id="{C7A519BD-F7CA-4042-9E2D-1D4FB26A2A84}"/>
              </a:ext>
            </a:extLst>
          </p:cNvPr>
          <p:cNvSpPr/>
          <p:nvPr>
            <p:custDataLst>
              <p:tags r:id="rId8"/>
            </p:custDataLst>
          </p:nvPr>
        </p:nvSpPr>
        <p:spPr>
          <a:xfrm>
            <a:off x="3190508" y="2499504"/>
            <a:ext cx="1287729" cy="88418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16" name="Oval 15">
            <a:extLst>
              <a:ext uri="{FF2B5EF4-FFF2-40B4-BE49-F238E27FC236}">
                <a16:creationId xmlns:a16="http://schemas.microsoft.com/office/drawing/2014/main" id="{3E36AA9D-333E-4B46-9876-2579AB2A360C}"/>
              </a:ext>
            </a:extLst>
          </p:cNvPr>
          <p:cNvSpPr/>
          <p:nvPr>
            <p:custDataLst>
              <p:tags r:id="rId9"/>
            </p:custDataLst>
          </p:nvPr>
        </p:nvSpPr>
        <p:spPr>
          <a:xfrm>
            <a:off x="1902779" y="2420744"/>
            <a:ext cx="1177567" cy="96294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7" name="Left Brace 6">
            <a:extLst>
              <a:ext uri="{FF2B5EF4-FFF2-40B4-BE49-F238E27FC236}">
                <a16:creationId xmlns:a16="http://schemas.microsoft.com/office/drawing/2014/main" id="{B45AA530-C3B9-48D6-9366-FE93F88769F9}"/>
              </a:ext>
            </a:extLst>
          </p:cNvPr>
          <p:cNvSpPr/>
          <p:nvPr>
            <p:custDataLst>
              <p:tags r:id="rId10"/>
            </p:custDataLst>
          </p:nvPr>
        </p:nvSpPr>
        <p:spPr>
          <a:xfrm>
            <a:off x="7323221" y="3113025"/>
            <a:ext cx="248653" cy="2292348"/>
          </a:xfrm>
          <a:prstGeom prst="lef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18" name="Straight Arrow Connector 17">
            <a:extLst>
              <a:ext uri="{FF2B5EF4-FFF2-40B4-BE49-F238E27FC236}">
                <a16:creationId xmlns:a16="http://schemas.microsoft.com/office/drawing/2014/main" id="{13FB92A0-367F-4DFC-9329-BD33E8BD3FA9}"/>
              </a:ext>
            </a:extLst>
          </p:cNvPr>
          <p:cNvCxnSpPr>
            <a:cxnSpLocks/>
            <a:stCxn id="7" idx="1"/>
          </p:cNvCxnSpPr>
          <p:nvPr>
            <p:custDataLst>
              <p:tags r:id="rId11"/>
            </p:custDataLst>
          </p:nvPr>
        </p:nvCxnSpPr>
        <p:spPr>
          <a:xfrm flipH="1" flipV="1">
            <a:off x="4408619" y="3335995"/>
            <a:ext cx="2914602" cy="923204"/>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13" name="Audio 12">
            <a:hlinkClick r:id="" action="ppaction://media"/>
            <a:extLst>
              <a:ext uri="{FF2B5EF4-FFF2-40B4-BE49-F238E27FC236}">
                <a16:creationId xmlns:a16="http://schemas.microsoft.com/office/drawing/2014/main" id="{E19FA6FD-5E8D-45BB-A437-C305ECB72530}"/>
              </a:ext>
            </a:extLst>
          </p:cNvPr>
          <p:cNvPicPr>
            <a:picLocks noChangeAspect="1"/>
          </p:cNvPicPr>
          <p:nvPr>
            <a:audioFile r:link="rId13"/>
            <p:custDataLst>
              <p:tags r:id="rId14"/>
            </p:custDataLst>
            <p:extLst>
              <p:ext uri="{DAA4B4D4-6D71-4841-9C94-3DE7FCFB9230}">
                <p14:media xmlns:p14="http://schemas.microsoft.com/office/powerpoint/2010/main" r:embed="rId12"/>
              </p:ext>
            </p:extLst>
          </p:nvPr>
        </p:nvPicPr>
        <p:blipFill>
          <a:blip r:embed="rId20"/>
          <a:stretch>
            <a:fillRect/>
          </a:stretch>
        </p:blipFill>
        <p:spPr>
          <a:xfrm>
            <a:off x="11430000" y="6096000"/>
            <a:ext cx="609600" cy="609600"/>
          </a:xfrm>
          <a:prstGeom prst="rect">
            <a:avLst/>
          </a:prstGeom>
        </p:spPr>
      </p:pic>
      <p:sp>
        <p:nvSpPr>
          <p:cNvPr id="14" name="Action Button: Go Back or Previous 13">
            <a:hlinkClick r:id="" action="ppaction://hlinkshowjump?jump=previousslide" highlightClick="1"/>
            <a:extLst>
              <a:ext uri="{FF2B5EF4-FFF2-40B4-BE49-F238E27FC236}">
                <a16:creationId xmlns:a16="http://schemas.microsoft.com/office/drawing/2014/main" id="{F160EF8B-B800-4CA0-85B5-CF4EB9BF9229}"/>
              </a:ext>
            </a:extLst>
          </p:cNvPr>
          <p:cNvSpPr/>
          <p:nvPr>
            <p:custDataLst>
              <p:tags r:id="rId15"/>
            </p:custDataLst>
          </p:nvPr>
        </p:nvSpPr>
        <p:spPr>
          <a:xfrm>
            <a:off x="193587"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7" name="Action Button: Go Forward or Next 16">
            <a:hlinkClick r:id="" action="ppaction://hlinkshowjump?jump=nextslide" highlightClick="1"/>
            <a:extLst>
              <a:ext uri="{FF2B5EF4-FFF2-40B4-BE49-F238E27FC236}">
                <a16:creationId xmlns:a16="http://schemas.microsoft.com/office/drawing/2014/main" id="{21D783EC-C3E3-472A-98E6-631214C0FDE6}"/>
              </a:ext>
            </a:extLst>
          </p:cNvPr>
          <p:cNvSpPr/>
          <p:nvPr>
            <p:custDataLst>
              <p:tags r:id="rId16"/>
            </p:custDataLst>
          </p:nvPr>
        </p:nvSpPr>
        <p:spPr>
          <a:xfrm>
            <a:off x="5557996"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1978620145"/>
      </p:ext>
    </p:extLst>
  </p:cSld>
  <p:clrMapOvr>
    <a:masterClrMapping/>
  </p:clrMapOvr>
  <mc:AlternateContent xmlns:mc="http://schemas.openxmlformats.org/markup-compatibility/2006" xmlns:p14="http://schemas.microsoft.com/office/powerpoint/2010/main">
    <mc:Choice Requires="p14">
      <p:transition spd="slow" p14:dur="2000" advTm="84904"/>
    </mc:Choice>
    <mc:Fallback xmlns="">
      <p:transition spd="slow" advTm="84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1"/>
                            </p:stCondLst>
                            <p:childTnLst>
                              <p:par>
                                <p:cTn id="8" presetID="1" presetClass="entr" presetSubtype="0" fill="hold" nodeType="afterEffect">
                                  <p:stCondLst>
                                    <p:cond delay="700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par>
                          <p:cTn id="10" fill="hold">
                            <p:stCondLst>
                              <p:cond delay="7001"/>
                            </p:stCondLst>
                            <p:childTnLst>
                              <p:par>
                                <p:cTn id="11" presetID="1" presetClass="entr" presetSubtype="0" fill="hold" nodeType="afterEffect">
                                  <p:stCondLst>
                                    <p:cond delay="800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par>
                          <p:cTn id="13" fill="hold">
                            <p:stCondLst>
                              <p:cond delay="15001"/>
                            </p:stCondLst>
                            <p:childTnLst>
                              <p:par>
                                <p:cTn id="14" presetID="1" presetClass="entr" presetSubtype="0" fill="hold" nodeType="afterEffect">
                                  <p:stCondLst>
                                    <p:cond delay="2100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par>
                          <p:cTn id="16" fill="hold">
                            <p:stCondLst>
                              <p:cond delay="36001"/>
                            </p:stCondLst>
                            <p:childTnLst>
                              <p:par>
                                <p:cTn id="17" presetID="1" presetClass="entr" presetSubtype="0" fill="hold" nodeType="afterEffect">
                                  <p:stCondLst>
                                    <p:cond delay="1300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17</a:t>
            </a:r>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5" name="Rectangle 4">
            <a:extLst>
              <a:ext uri="{FF2B5EF4-FFF2-40B4-BE49-F238E27FC236}">
                <a16:creationId xmlns:a16="http://schemas.microsoft.com/office/drawing/2014/main" id="{DAF6D235-0215-464D-ADEC-2726A706969F}"/>
              </a:ext>
            </a:extLst>
          </p:cNvPr>
          <p:cNvSpPr/>
          <p:nvPr>
            <p:custDataLst>
              <p:tags r:id="rId2"/>
            </p:custDataLst>
          </p:nvPr>
        </p:nvSpPr>
        <p:spPr>
          <a:xfrm>
            <a:off x="6906384" y="1637252"/>
            <a:ext cx="4365674" cy="453662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fr-CA" sz="2000" b="0" i="0" u="none" strike="noStrike" kern="1200" cap="none" spc="0" normalizeH="0" baseline="0">
                <a:ln>
                  <a:noFill/>
                </a:ln>
                <a:solidFill>
                  <a:srgbClr val="C00000"/>
                </a:solidFill>
                <a:effectLst/>
                <a:uLnTx/>
                <a:uFillTx/>
                <a:ea typeface="+mn-ea"/>
                <a:cs typeface="+mn-cs"/>
              </a:rPr>
              <a:t>Passif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600"/>
              </a:spcBef>
              <a:spcAft>
                <a:spcPts val="600"/>
              </a:spcAft>
              <a:buClr>
                <a:schemeClr val="accent2"/>
              </a:buClr>
              <a:buSzTx/>
              <a:buFontTx/>
              <a:buChar char="›"/>
              <a:tabLst/>
              <a:defRPr/>
            </a:pPr>
            <a:r>
              <a:rPr lang="fr-CA" sz="1400">
                <a:solidFill>
                  <a:srgbClr val="000000"/>
                </a:solidFill>
              </a:rPr>
              <a:t>Créditeurs </a:t>
            </a:r>
            <a:r>
              <a:rPr kumimoji="0" lang="fr-CA" sz="1400" b="0" i="0" u="none" strike="noStrike" kern="1200" cap="none" spc="0" normalizeH="0" baseline="0">
                <a:ln>
                  <a:noFill/>
                </a:ln>
                <a:solidFill>
                  <a:srgbClr val="000000"/>
                </a:solidFill>
                <a:effectLst/>
                <a:uLnTx/>
                <a:uFillTx/>
                <a:ea typeface="+mn-ea"/>
                <a:cs typeface="+mn-cs"/>
              </a:rPr>
              <a:t>(sommes dues)</a:t>
            </a:r>
          </a:p>
          <a:p>
            <a:pPr marL="285750" marR="0" lvl="0" indent="-285750" algn="l" defTabSz="457200" rtl="0" eaLnBrk="1" fontAlgn="auto" latinLnBrk="0" hangingPunct="1">
              <a:lnSpc>
                <a:spcPct val="100000"/>
              </a:lnSpc>
              <a:spcBef>
                <a:spcPts val="600"/>
              </a:spcBef>
              <a:spcAft>
                <a:spcPts val="600"/>
              </a:spcAft>
              <a:buClr>
                <a:schemeClr val="accent2"/>
              </a:buClr>
              <a:buSzTx/>
              <a:buFontTx/>
              <a:buChar char="›"/>
              <a:tabLst/>
              <a:defRPr/>
            </a:pPr>
            <a:r>
              <a:rPr kumimoji="0" lang="fr-CA" sz="1400" b="0" i="0" u="none" strike="noStrike" kern="1200" cap="none" spc="0" normalizeH="0" baseline="0">
                <a:ln>
                  <a:noFill/>
                </a:ln>
                <a:solidFill>
                  <a:srgbClr val="000000"/>
                </a:solidFill>
                <a:effectLst/>
                <a:uLnTx/>
                <a:uFillTx/>
                <a:ea typeface="+mn-ea"/>
                <a:cs typeface="+mn-cs"/>
              </a:rPr>
              <a:t>Charges à payer (obligation réalisé</a:t>
            </a:r>
            <a:r>
              <a:rPr lang="fr-CA" sz="1400">
                <a:solidFill>
                  <a:srgbClr val="000000"/>
                </a:solidFill>
              </a:rPr>
              <a:t>e mais non </a:t>
            </a:r>
            <a:r>
              <a:rPr kumimoji="0" lang="fr-CA" sz="1400" b="0" i="0" u="none" strike="noStrike" kern="1200" cap="none" spc="0" normalizeH="0" baseline="0">
                <a:ln>
                  <a:noFill/>
                </a:ln>
                <a:solidFill>
                  <a:srgbClr val="000000"/>
                </a:solidFill>
                <a:effectLst/>
                <a:uLnTx/>
                <a:uFillTx/>
                <a:ea typeface="+mn-ea"/>
                <a:cs typeface="+mn-cs"/>
              </a:rPr>
              <a:t>facturée)</a:t>
            </a:r>
          </a:p>
          <a:p>
            <a:pPr marL="285750" marR="0" lvl="0" indent="-285750" algn="l" defTabSz="457200" rtl="0" eaLnBrk="1" fontAlgn="auto" latinLnBrk="0" hangingPunct="1">
              <a:lnSpc>
                <a:spcPct val="100000"/>
              </a:lnSpc>
              <a:spcBef>
                <a:spcPts val="600"/>
              </a:spcBef>
              <a:spcAft>
                <a:spcPts val="600"/>
              </a:spcAft>
              <a:buClr>
                <a:schemeClr val="accent2"/>
              </a:buClr>
              <a:buSzTx/>
              <a:buFontTx/>
              <a:buChar char="›"/>
              <a:tabLst/>
              <a:defRPr/>
            </a:pPr>
            <a:r>
              <a:rPr kumimoji="0" lang="fr-CA" sz="1400" b="0" i="0" u="none" strike="noStrike" kern="1200" cap="none" spc="0" normalizeH="0" baseline="0">
                <a:ln>
                  <a:noFill/>
                </a:ln>
                <a:solidFill>
                  <a:srgbClr val="000000"/>
                </a:solidFill>
                <a:effectLst/>
                <a:uLnTx/>
                <a:uFillTx/>
                <a:ea typeface="+mn-ea"/>
                <a:cs typeface="+mn-cs"/>
              </a:rPr>
              <a:t>Revenus reçus d’avance (argent reçu</a:t>
            </a:r>
            <a:r>
              <a:rPr kumimoji="0" lang="fr-CA" sz="1400" b="0" i="0" u="none" strike="noStrike" kern="1200" cap="none" spc="0" normalizeH="0">
                <a:ln>
                  <a:noFill/>
                </a:ln>
                <a:solidFill>
                  <a:srgbClr val="000000"/>
                </a:solidFill>
                <a:effectLst/>
                <a:uLnTx/>
                <a:uFillTx/>
                <a:ea typeface="+mn-ea"/>
                <a:cs typeface="+mn-cs"/>
              </a:rPr>
              <a:t> pour une obligation non réalisée</a:t>
            </a:r>
            <a:r>
              <a:rPr kumimoji="0" lang="fr-CA" sz="1400" b="0" i="0" u="none" strike="noStrike" kern="1200" cap="none" spc="0" normalizeH="0" baseline="0">
                <a:ln>
                  <a:noFill/>
                </a:ln>
                <a:solidFill>
                  <a:srgbClr val="000000"/>
                </a:solidFill>
                <a:effectLst/>
                <a:uLnTx/>
                <a:uFillTx/>
                <a:ea typeface="+mn-ea"/>
                <a:cs typeface="+mn-cs"/>
              </a:rPr>
              <a:t>)</a:t>
            </a:r>
          </a:p>
          <a:p>
            <a:pPr marL="285750" marR="0" lvl="0" indent="-285750" algn="l" defTabSz="457200" rtl="0" eaLnBrk="1" fontAlgn="auto" latinLnBrk="0" hangingPunct="1">
              <a:lnSpc>
                <a:spcPct val="100000"/>
              </a:lnSpc>
              <a:spcBef>
                <a:spcPts val="600"/>
              </a:spcBef>
              <a:spcAft>
                <a:spcPts val="600"/>
              </a:spcAft>
              <a:buClr>
                <a:schemeClr val="accent2"/>
              </a:buClr>
              <a:buSzTx/>
              <a:buFontTx/>
              <a:buChar char="›"/>
              <a:tabLst/>
              <a:defRPr/>
            </a:pPr>
            <a:r>
              <a:rPr kumimoji="0" lang="fr-CA" sz="1400" b="0" i="0" u="none" strike="noStrike" kern="1200" cap="none" spc="0" normalizeH="0" baseline="0">
                <a:ln>
                  <a:noFill/>
                </a:ln>
                <a:solidFill>
                  <a:srgbClr val="000000"/>
                </a:solidFill>
                <a:effectLst/>
                <a:uLnTx/>
                <a:uFillTx/>
                <a:ea typeface="+mn-ea"/>
                <a:cs typeface="+mn-cs"/>
              </a:rPr>
              <a:t>Obligations relatives aux régimes de retraite des emp</a:t>
            </a:r>
            <a:r>
              <a:rPr lang="fr-CA" sz="1400">
                <a:solidFill>
                  <a:srgbClr val="000000"/>
                </a:solidFill>
              </a:rPr>
              <a:t>loyés</a:t>
            </a:r>
            <a:endParaRPr kumimoji="0" lang="fr-CA" sz="1400" b="0" i="0" u="none" strike="noStrike" kern="1200" cap="none" spc="0" normalizeH="0" baseline="0">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600"/>
              </a:spcBef>
              <a:spcAft>
                <a:spcPts val="600"/>
              </a:spcAft>
              <a:buClrTx/>
              <a:buSzTx/>
              <a:buFontTx/>
              <a:buBlip>
                <a:blip r:embed="rId13">
                  <a:extLst>
                    <a:ext uri="{96DAC541-7B7A-43D3-8B79-37D633B846F1}">
                      <asvg:svgBlip xmlns:asvg="http://schemas.microsoft.com/office/drawing/2016/SVG/main" r:embed="rId14"/>
                    </a:ext>
                  </a:extLst>
                </a:blip>
              </a:buBlip>
              <a:tabLst/>
              <a:defRPr/>
            </a:pPr>
            <a:endParaRPr kumimoji="0" lang="fr-CA" sz="1400" b="0" i="0" u="none" strike="noStrike" kern="1200" cap="none" spc="0" normalizeH="0" baseline="0">
              <a:ln>
                <a:noFill/>
              </a:ln>
              <a:solidFill>
                <a:srgbClr val="000000"/>
              </a:solidFill>
              <a:effectLst/>
              <a:uLnTx/>
              <a:uFillTx/>
              <a:latin typeface="Lato" panose="020F0502020204030203"/>
              <a:ea typeface="+mn-ea"/>
              <a:cs typeface="+mn-cs"/>
            </a:endParaRPr>
          </a:p>
          <a:p>
            <a:pPr marR="0" lvl="0" algn="l" defTabSz="457200" rtl="0" eaLnBrk="1" fontAlgn="auto" latinLnBrk="0" hangingPunct="1">
              <a:lnSpc>
                <a:spcPct val="100000"/>
              </a:lnSpc>
              <a:spcBef>
                <a:spcPts val="600"/>
              </a:spcBef>
              <a:spcAft>
                <a:spcPts val="600"/>
              </a:spcAft>
              <a:buClrTx/>
              <a:buSzTx/>
              <a:tabLst/>
              <a:defRPr/>
            </a:pPr>
            <a:endParaRPr kumimoji="0" lang="fr-CA" sz="1400" b="0" i="0" u="none" strike="noStrike" kern="1200" cap="none" spc="0" normalizeH="0" baseline="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000000"/>
              </a:solidFill>
              <a:effectLst/>
              <a:uLnTx/>
              <a:uFillTx/>
              <a:latin typeface="Roboto" panose="02000000000000000000" pitchFamily="2" charset="0"/>
              <a:ea typeface="+mn-ea"/>
              <a:cs typeface="+mn-cs"/>
            </a:endParaRPr>
          </a:p>
        </p:txBody>
      </p:sp>
      <p:sp>
        <p:nvSpPr>
          <p:cNvPr id="4" name="Oval 3">
            <a:extLst>
              <a:ext uri="{FF2B5EF4-FFF2-40B4-BE49-F238E27FC236}">
                <a16:creationId xmlns:a16="http://schemas.microsoft.com/office/drawing/2014/main" id="{EB7CFAF3-CEA7-4F1D-8CC4-95BA18D47904}"/>
              </a:ext>
            </a:extLst>
          </p:cNvPr>
          <p:cNvSpPr/>
          <p:nvPr>
            <p:custDataLst>
              <p:tags r:id="rId3"/>
            </p:custDataLst>
          </p:nvPr>
        </p:nvSpPr>
        <p:spPr>
          <a:xfrm>
            <a:off x="341832" y="2735042"/>
            <a:ext cx="2502667" cy="161476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cxnSp>
        <p:nvCxnSpPr>
          <p:cNvPr id="8" name="Straight Arrow Connector 7">
            <a:extLst>
              <a:ext uri="{FF2B5EF4-FFF2-40B4-BE49-F238E27FC236}">
                <a16:creationId xmlns:a16="http://schemas.microsoft.com/office/drawing/2014/main" id="{2B404E02-C58F-491E-A677-AA5B4B164EC7}"/>
              </a:ext>
            </a:extLst>
          </p:cNvPr>
          <p:cNvCxnSpPr>
            <a:cxnSpLocks/>
          </p:cNvCxnSpPr>
          <p:nvPr>
            <p:custDataLst>
              <p:tags r:id="rId4"/>
            </p:custDataLst>
          </p:nvPr>
        </p:nvCxnSpPr>
        <p:spPr>
          <a:xfrm flipH="1">
            <a:off x="2844499" y="2435629"/>
            <a:ext cx="4121566" cy="897775"/>
          </a:xfrm>
          <a:prstGeom prst="straightConnector1">
            <a:avLst/>
          </a:prstGeom>
          <a:ln>
            <a:solidFill>
              <a:srgbClr val="C00000"/>
            </a:solidFill>
            <a:tailEnd type="triangle"/>
          </a:ln>
        </p:spPr>
        <p:style>
          <a:lnRef idx="3">
            <a:schemeClr val="accent1"/>
          </a:lnRef>
          <a:fillRef idx="0">
            <a:schemeClr val="accent1"/>
          </a:fillRef>
          <a:effectRef idx="2">
            <a:schemeClr val="accent1"/>
          </a:effectRef>
          <a:fontRef idx="minor">
            <a:schemeClr val="tx1"/>
          </a:fontRef>
        </p:style>
      </p:cxnSp>
      <p:pic>
        <p:nvPicPr>
          <p:cNvPr id="3" name="Picture 2">
            <a:extLst>
              <a:ext uri="{FF2B5EF4-FFF2-40B4-BE49-F238E27FC236}">
                <a16:creationId xmlns:a16="http://schemas.microsoft.com/office/drawing/2014/main" id="{E4B61E96-9D72-4F69-92D9-3BAA0C6FA3AA}"/>
              </a:ext>
            </a:extLst>
          </p:cNvPr>
          <p:cNvPicPr>
            <a:picLocks noChangeAspect="1"/>
          </p:cNvPicPr>
          <p:nvPr>
            <p:custDataLst>
              <p:tags r:id="rId5"/>
            </p:custDataLst>
          </p:nvPr>
        </p:nvPicPr>
        <p:blipFill>
          <a:blip r:embed="rId15"/>
          <a:stretch>
            <a:fillRect/>
          </a:stretch>
        </p:blipFill>
        <p:spPr>
          <a:xfrm>
            <a:off x="919942" y="128731"/>
            <a:ext cx="4760903" cy="5884341"/>
          </a:xfrm>
          <a:prstGeom prst="rect">
            <a:avLst/>
          </a:prstGeom>
        </p:spPr>
      </p:pic>
      <p:pic>
        <p:nvPicPr>
          <p:cNvPr id="6" name="Audio 5">
            <a:hlinkClick r:id="" action="ppaction://media"/>
            <a:extLst>
              <a:ext uri="{FF2B5EF4-FFF2-40B4-BE49-F238E27FC236}">
                <a16:creationId xmlns:a16="http://schemas.microsoft.com/office/drawing/2014/main" id="{75B475D1-BE7A-4211-BF69-080322C624BB}"/>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B585FA1C-AA4E-40B8-89F0-B75270ADDA7F}"/>
              </a:ext>
            </a:extLst>
          </p:cNvPr>
          <p:cNvSpPr/>
          <p:nvPr>
            <p:custDataLst>
              <p:tags r:id="rId9"/>
            </p:custDataLst>
          </p:nvPr>
        </p:nvSpPr>
        <p:spPr>
          <a:xfrm>
            <a:off x="281322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CE0A9BEA-C258-4AE1-88E5-BB3E91A8A78C}"/>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1752186727"/>
      </p:ext>
    </p:extLst>
  </p:cSld>
  <p:clrMapOvr>
    <a:masterClrMapping/>
  </p:clrMapOvr>
  <mc:AlternateContent xmlns:mc="http://schemas.openxmlformats.org/markup-compatibility/2006" xmlns:p14="http://schemas.microsoft.com/office/powerpoint/2010/main">
    <mc:Choice Requires="p14">
      <p:transition spd="slow" p14:dur="2000" advTm="50056"/>
    </mc:Choice>
    <mc:Fallback xmlns="">
      <p:transition spd="slow" advTm="5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1"/>
            </p:custDataLst>
          </p:nvPr>
        </p:nvSpPr>
        <p:spPr bwMode="gray">
          <a:xfrm>
            <a:off x="7550875" y="2494051"/>
            <a:ext cx="3863221" cy="720000"/>
          </a:xfrm>
        </p:spPr>
        <p:txBody>
          <a:bodyPr/>
          <a:lstStyle/>
          <a:p>
            <a:r>
              <a:rPr lang="fr-CA"/>
              <a:t>Questions clés</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2"/>
            </p:custDataLst>
          </p:nvPr>
        </p:nvSpPr>
        <p:spPr bwMode="gray">
          <a:xfrm>
            <a:off x="7254457" y="2250015"/>
            <a:ext cx="4087450" cy="1415429"/>
          </a:xfrm>
        </p:spPr>
        <p:txBody>
          <a:bodyPr>
            <a:normAutofit/>
          </a:bodyPr>
          <a:lstStyle/>
          <a:p>
            <a:r>
              <a:rPr lang="fr-CA" sz="2800" spc="20">
                <a:solidFill>
                  <a:srgbClr val="000000"/>
                </a:solidFill>
                <a:latin typeface="Calibri" panose="020F0502020204030204" pitchFamily="34" charset="0"/>
              </a:rPr>
              <a:t> </a:t>
            </a:r>
            <a:r>
              <a:rPr lang="fr-CA" spc="20">
                <a:solidFill>
                  <a:srgbClr val="000000"/>
                </a:solidFill>
              </a:rPr>
              <a:t> </a:t>
            </a:r>
          </a:p>
          <a:p>
            <a:pPr marL="91440" algn="just">
              <a:lnSpc>
                <a:spcPct val="150000"/>
              </a:lnSpc>
              <a:spcBef>
                <a:spcPts val="600"/>
              </a:spcBef>
              <a:spcAft>
                <a:spcPts val="600"/>
              </a:spcAft>
            </a:pPr>
            <a:endParaRPr lang="fr-CA" sz="2800" spc="2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fr-CA"/>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8058738" y="3470813"/>
            <a:ext cx="4348724" cy="1591233"/>
          </a:xfrm>
        </p:spPr>
        <p:txBody>
          <a:bodyPr>
            <a:normAutofit/>
          </a:bodyPr>
          <a:lstStyle/>
          <a:p>
            <a:pPr>
              <a:spcBef>
                <a:spcPts val="600"/>
              </a:spcBef>
              <a:spcAft>
                <a:spcPts val="600"/>
              </a:spcAft>
              <a:buClr>
                <a:schemeClr val="accent1">
                  <a:lumMod val="50000"/>
                </a:schemeClr>
              </a:buClr>
              <a:buFont typeface="Calibri" panose="020F0502020204030204" pitchFamily="34" charset="0"/>
              <a:buChar char="›"/>
            </a:pPr>
            <a:r>
              <a:rPr lang="fr-CA">
                <a:solidFill>
                  <a:schemeClr val="bg1"/>
                </a:solidFill>
                <a:latin typeface="Century Gothic" panose="020B0502020202020204" pitchFamily="34" charset="0"/>
                <a:cs typeface="Calibri Light"/>
              </a:rPr>
              <a:t>Combien doit-on?</a:t>
            </a:r>
          </a:p>
          <a:p>
            <a:pPr>
              <a:spcBef>
                <a:spcPts val="600"/>
              </a:spcBef>
              <a:spcAft>
                <a:spcPts val="600"/>
              </a:spcAft>
              <a:buClr>
                <a:schemeClr val="accent1">
                  <a:lumMod val="50000"/>
                </a:schemeClr>
              </a:buClr>
              <a:buFont typeface="Calibri" panose="020F0502020204030204" pitchFamily="34" charset="0"/>
              <a:buChar char="›"/>
            </a:pPr>
            <a:r>
              <a:rPr lang="fr-CA">
                <a:solidFill>
                  <a:schemeClr val="bg1"/>
                </a:solidFill>
                <a:latin typeface="Century Gothic" panose="020B0502020202020204" pitchFamily="34" charset="0"/>
                <a:cs typeface="Calibri Light"/>
              </a:rPr>
              <a:t>Niveau d’endettement</a:t>
            </a:r>
          </a:p>
          <a:p>
            <a:pPr lvl="1">
              <a:spcBef>
                <a:spcPts val="600"/>
              </a:spcBef>
              <a:spcAft>
                <a:spcPts val="600"/>
              </a:spcAft>
              <a:buClr>
                <a:schemeClr val="accent1">
                  <a:lumMod val="50000"/>
                </a:schemeClr>
              </a:buClr>
              <a:buFont typeface="Calibri" panose="020F0502020204030204" pitchFamily="34" charset="0"/>
              <a:buChar char="›"/>
            </a:pPr>
            <a:r>
              <a:rPr lang="fr-CA">
                <a:solidFill>
                  <a:schemeClr val="bg1"/>
                </a:solidFill>
                <a:latin typeface="Century Gothic" panose="020B0502020202020204" pitchFamily="34" charset="0"/>
                <a:cs typeface="Calibri Light"/>
              </a:rPr>
              <a:t>À long terme et à court terme</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a:xfrm>
            <a:off x="11179519" y="-8112"/>
            <a:ext cx="838199" cy="767687"/>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18</a:t>
            </a:r>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pic>
        <p:nvPicPr>
          <p:cNvPr id="9" name="Picture 8">
            <a:extLst>
              <a:ext uri="{FF2B5EF4-FFF2-40B4-BE49-F238E27FC236}">
                <a16:creationId xmlns:a16="http://schemas.microsoft.com/office/drawing/2014/main" id="{AEE4F7C5-CF55-4409-9F25-82158D3519DF}"/>
              </a:ext>
            </a:extLst>
          </p:cNvPr>
          <p:cNvPicPr>
            <a:picLocks noChangeAspect="1"/>
          </p:cNvPicPr>
          <p:nvPr>
            <p:custDataLst>
              <p:tags r:id="rId5"/>
            </p:custDataLst>
          </p:nvPr>
        </p:nvPicPr>
        <p:blipFill>
          <a:blip r:embed="rId17"/>
          <a:stretch>
            <a:fillRect/>
          </a:stretch>
        </p:blipFill>
        <p:spPr>
          <a:xfrm>
            <a:off x="962308" y="537081"/>
            <a:ext cx="4488874" cy="5516078"/>
          </a:xfrm>
          <a:prstGeom prst="rect">
            <a:avLst/>
          </a:prstGeom>
        </p:spPr>
      </p:pic>
      <p:sp>
        <p:nvSpPr>
          <p:cNvPr id="10" name="Oval 9">
            <a:extLst>
              <a:ext uri="{FF2B5EF4-FFF2-40B4-BE49-F238E27FC236}">
                <a16:creationId xmlns:a16="http://schemas.microsoft.com/office/drawing/2014/main" id="{F130CFC7-6BAD-409A-AA27-918561B5DFED}"/>
              </a:ext>
            </a:extLst>
          </p:cNvPr>
          <p:cNvSpPr/>
          <p:nvPr>
            <p:custDataLst>
              <p:tags r:id="rId6"/>
            </p:custDataLst>
          </p:nvPr>
        </p:nvSpPr>
        <p:spPr>
          <a:xfrm>
            <a:off x="1227896" y="3803049"/>
            <a:ext cx="1287729" cy="92028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15" name="Oval 14">
            <a:extLst>
              <a:ext uri="{FF2B5EF4-FFF2-40B4-BE49-F238E27FC236}">
                <a16:creationId xmlns:a16="http://schemas.microsoft.com/office/drawing/2014/main" id="{C7A519BD-F7CA-4042-9E2D-1D4FB26A2A84}"/>
              </a:ext>
            </a:extLst>
          </p:cNvPr>
          <p:cNvSpPr/>
          <p:nvPr>
            <p:custDataLst>
              <p:tags r:id="rId7"/>
            </p:custDataLst>
          </p:nvPr>
        </p:nvSpPr>
        <p:spPr>
          <a:xfrm>
            <a:off x="2515625" y="3898232"/>
            <a:ext cx="1287729" cy="72991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7" name="Left Brace 6">
            <a:extLst>
              <a:ext uri="{FF2B5EF4-FFF2-40B4-BE49-F238E27FC236}">
                <a16:creationId xmlns:a16="http://schemas.microsoft.com/office/drawing/2014/main" id="{B45AA530-C3B9-48D6-9366-FE93F88769F9}"/>
              </a:ext>
            </a:extLst>
          </p:cNvPr>
          <p:cNvSpPr/>
          <p:nvPr>
            <p:custDataLst>
              <p:tags r:id="rId8"/>
            </p:custDataLst>
          </p:nvPr>
        </p:nvSpPr>
        <p:spPr>
          <a:xfrm>
            <a:off x="7721739" y="3906545"/>
            <a:ext cx="155448" cy="914400"/>
          </a:xfrm>
          <a:prstGeom prst="lef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18" name="Straight Arrow Connector 17">
            <a:extLst>
              <a:ext uri="{FF2B5EF4-FFF2-40B4-BE49-F238E27FC236}">
                <a16:creationId xmlns:a16="http://schemas.microsoft.com/office/drawing/2014/main" id="{13FB92A0-367F-4DFC-9329-BD33E8BD3FA9}"/>
              </a:ext>
            </a:extLst>
          </p:cNvPr>
          <p:cNvCxnSpPr>
            <a:cxnSpLocks/>
          </p:cNvCxnSpPr>
          <p:nvPr>
            <p:custDataLst>
              <p:tags r:id="rId9"/>
            </p:custDataLst>
          </p:nvPr>
        </p:nvCxnSpPr>
        <p:spPr>
          <a:xfrm flipH="1">
            <a:off x="5091083" y="4178968"/>
            <a:ext cx="2604553"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2" name="Audio 1">
            <a:hlinkClick r:id="" action="ppaction://media"/>
            <a:extLst>
              <a:ext uri="{FF2B5EF4-FFF2-40B4-BE49-F238E27FC236}">
                <a16:creationId xmlns:a16="http://schemas.microsoft.com/office/drawing/2014/main" id="{F75358E1-D286-4234-BFDC-B849B509A721}"/>
              </a:ext>
            </a:extLst>
          </p:cNvPr>
          <p:cNvPicPr>
            <a:picLocks noChangeAspect="1"/>
          </p:cNvPicPr>
          <p:nvPr>
            <a:audioFile r:link="rId11"/>
            <p:custDataLst>
              <p:tags r:id="rId12"/>
            </p:custDataLst>
            <p:extLst>
              <p:ext uri="{DAA4B4D4-6D71-4841-9C94-3DE7FCFB9230}">
                <p14:media xmlns:p14="http://schemas.microsoft.com/office/powerpoint/2010/main" r:embed="rId10"/>
              </p:ext>
            </p:extLst>
          </p:nvPr>
        </p:nvPicPr>
        <p:blipFill>
          <a:blip r:embed="rId18"/>
          <a:stretch>
            <a:fillRect/>
          </a:stretch>
        </p:blipFill>
        <p:spPr>
          <a:xfrm>
            <a:off x="11430000" y="6096000"/>
            <a:ext cx="609600" cy="609600"/>
          </a:xfrm>
          <a:prstGeom prst="rect">
            <a:avLst/>
          </a:prstGeom>
        </p:spPr>
      </p:pic>
      <p:sp>
        <p:nvSpPr>
          <p:cNvPr id="12" name="Action Button: Go Back or Previous 11">
            <a:hlinkClick r:id="" action="ppaction://hlinkshowjump?jump=previousslide" highlightClick="1"/>
            <a:extLst>
              <a:ext uri="{FF2B5EF4-FFF2-40B4-BE49-F238E27FC236}">
                <a16:creationId xmlns:a16="http://schemas.microsoft.com/office/drawing/2014/main" id="{0F412B8A-785E-49E9-8F88-28F09C74B046}"/>
              </a:ext>
            </a:extLst>
          </p:cNvPr>
          <p:cNvSpPr/>
          <p:nvPr>
            <p:custDataLst>
              <p:tags r:id="rId13"/>
            </p:custDataLst>
          </p:nvPr>
        </p:nvSpPr>
        <p:spPr>
          <a:xfrm>
            <a:off x="13592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3" name="Action Button: Go Forward or Next 12">
            <a:hlinkClick r:id="" action="ppaction://hlinkshowjump?jump=nextslide" highlightClick="1"/>
            <a:extLst>
              <a:ext uri="{FF2B5EF4-FFF2-40B4-BE49-F238E27FC236}">
                <a16:creationId xmlns:a16="http://schemas.microsoft.com/office/drawing/2014/main" id="{1010415E-23D1-4A39-BC78-FDE743DCECE3}"/>
              </a:ext>
            </a:extLst>
          </p:cNvPr>
          <p:cNvSpPr/>
          <p:nvPr>
            <p:custDataLst>
              <p:tags r:id="rId14"/>
            </p:custDataLst>
          </p:nvPr>
        </p:nvSpPr>
        <p:spPr>
          <a:xfrm>
            <a:off x="554976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3238941191"/>
      </p:ext>
    </p:extLst>
  </p:cSld>
  <p:clrMapOvr>
    <a:masterClrMapping/>
  </p:clrMapOvr>
  <mc:AlternateContent xmlns:mc="http://schemas.openxmlformats.org/markup-compatibility/2006" xmlns:p14="http://schemas.microsoft.com/office/powerpoint/2010/main">
    <mc:Choice Requires="p14">
      <p:transition spd="slow" p14:dur="2000" advTm="88556"/>
    </mc:Choice>
    <mc:Fallback xmlns="">
      <p:transition spd="slow" advTm="88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a:ln>
                  <a:noFill/>
                </a:ln>
                <a:solidFill>
                  <a:srgbClr val="FFFFFF"/>
                </a:solidFill>
                <a:effectLst/>
                <a:uLnTx/>
                <a:uFillTx/>
                <a:latin typeface="Century Gothic" panose="020B0502020202020204"/>
                <a:ea typeface="+mn-ea"/>
                <a:cs typeface="+mn-cs"/>
              </a:rPr>
              <a:t>19</a:t>
            </a:r>
          </a:p>
        </p:txBody>
      </p:sp>
      <p:sp>
        <p:nvSpPr>
          <p:cNvPr id="5" name="Rectangle 4">
            <a:extLst>
              <a:ext uri="{FF2B5EF4-FFF2-40B4-BE49-F238E27FC236}">
                <a16:creationId xmlns:a16="http://schemas.microsoft.com/office/drawing/2014/main" id="{6C095A4B-310B-4DEE-85D0-6ABE2FFA8EB8}"/>
              </a:ext>
            </a:extLst>
          </p:cNvPr>
          <p:cNvSpPr/>
          <p:nvPr>
            <p:custDataLst>
              <p:tags r:id="rId2"/>
            </p:custDataLst>
          </p:nvPr>
        </p:nvSpPr>
        <p:spPr>
          <a:xfrm>
            <a:off x="7016556" y="1454372"/>
            <a:ext cx="4365674" cy="469051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fr-CA" sz="2000" b="0" i="0" u="none" strike="noStrike" kern="1200" cap="none" spc="0" normalizeH="0" baseline="0">
                <a:ln>
                  <a:noFill/>
                </a:ln>
                <a:solidFill>
                  <a:srgbClr val="2683C6"/>
                </a:solidFill>
                <a:effectLst/>
                <a:uLnTx/>
                <a:uFillTx/>
                <a:latin typeface="+mj-lt"/>
                <a:ea typeface="+mn-ea"/>
                <a:cs typeface="+mn-cs"/>
              </a:rPr>
              <a:t>Actifs non financiers</a:t>
            </a:r>
            <a:endParaRPr kumimoji="0" lang="fr-CA" sz="1800" b="0" i="0" u="none" strike="noStrike" kern="1200" cap="none" spc="0" normalizeH="0" baseline="0">
              <a:ln>
                <a:noFill/>
              </a:ln>
              <a:solidFill>
                <a:srgbClr val="2683C6"/>
              </a:solidFill>
              <a:effectLst/>
              <a:uLnTx/>
              <a:uFillTx/>
              <a:latin typeface="+mj-lt"/>
              <a:ea typeface="+mn-ea"/>
              <a:cs typeface="+mn-cs"/>
            </a:endParaRPr>
          </a:p>
          <a:p>
            <a:pPr marL="285750" marR="0" lvl="0" indent="-285750" algn="l" defTabSz="457200" rtl="0" eaLnBrk="1" fontAlgn="auto" latinLnBrk="0" hangingPunct="1">
              <a:lnSpc>
                <a:spcPct val="100000"/>
              </a:lnSpc>
              <a:spcBef>
                <a:spcPts val="600"/>
              </a:spcBef>
              <a:spcAft>
                <a:spcPts val="600"/>
              </a:spcAft>
              <a:buClr>
                <a:schemeClr val="accent2"/>
              </a:buClr>
              <a:buSzTx/>
              <a:buFont typeface="Century Gothic" panose="020B0502020202020204" pitchFamily="34" charset="0"/>
              <a:buChar char="›"/>
              <a:tabLst/>
              <a:defRPr/>
            </a:pPr>
            <a:r>
              <a:rPr kumimoji="0" lang="fr-CA" sz="1400" b="0" i="0" u="none" strike="noStrike" kern="1200" cap="none" spc="0" normalizeH="0" baseline="0">
                <a:ln>
                  <a:noFill/>
                </a:ln>
                <a:solidFill>
                  <a:srgbClr val="000000"/>
                </a:solidFill>
                <a:effectLst/>
                <a:uLnTx/>
                <a:uFillTx/>
                <a:latin typeface="+mj-lt"/>
                <a:ea typeface="+mn-ea"/>
                <a:cs typeface="+mn-cs"/>
              </a:rPr>
              <a:t>Charges payées d’avance (charges payées</a:t>
            </a:r>
            <a:r>
              <a:rPr kumimoji="0" lang="fr-CA" sz="1400" b="0" i="0" u="none" strike="noStrike" kern="1200" cap="none" spc="0" normalizeH="0">
                <a:ln>
                  <a:noFill/>
                </a:ln>
                <a:solidFill>
                  <a:srgbClr val="000000"/>
                </a:solidFill>
                <a:effectLst/>
                <a:uLnTx/>
                <a:uFillTx/>
                <a:latin typeface="+mj-lt"/>
                <a:ea typeface="+mn-ea"/>
                <a:cs typeface="+mn-cs"/>
              </a:rPr>
              <a:t> </a:t>
            </a:r>
            <a:r>
              <a:rPr lang="fr-CA" sz="1400">
                <a:solidFill>
                  <a:srgbClr val="000000"/>
                </a:solidFill>
                <a:latin typeface="+mj-lt"/>
              </a:rPr>
              <a:t>avant la réalisation de l’</a:t>
            </a:r>
            <a:r>
              <a:rPr kumimoji="0" lang="fr-CA" sz="1400" b="0" i="0" u="none" strike="noStrike" kern="1200" cap="none" spc="0" normalizeH="0" baseline="0">
                <a:ln>
                  <a:noFill/>
                </a:ln>
                <a:solidFill>
                  <a:srgbClr val="000000"/>
                </a:solidFill>
                <a:effectLst/>
                <a:uLnTx/>
                <a:uFillTx/>
                <a:latin typeface="+mj-lt"/>
                <a:ea typeface="+mn-ea"/>
                <a:cs typeface="+mn-cs"/>
              </a:rPr>
              <a:t>obligation)</a:t>
            </a:r>
          </a:p>
          <a:p>
            <a:pPr marL="285750" marR="0" lvl="0" indent="-285750" algn="l" defTabSz="457200" rtl="0" eaLnBrk="1" fontAlgn="auto" latinLnBrk="0" hangingPunct="1">
              <a:lnSpc>
                <a:spcPct val="100000"/>
              </a:lnSpc>
              <a:spcBef>
                <a:spcPts val="600"/>
              </a:spcBef>
              <a:spcAft>
                <a:spcPts val="600"/>
              </a:spcAft>
              <a:buClr>
                <a:schemeClr val="accent2"/>
              </a:buClr>
              <a:buSzTx/>
              <a:buFont typeface="Century Gothic" panose="020B0502020202020204" pitchFamily="34" charset="0"/>
              <a:buChar char="›"/>
              <a:tabLst/>
              <a:defRPr/>
            </a:pPr>
            <a:r>
              <a:rPr kumimoji="0" lang="fr-CA" sz="1400" b="0" i="0" u="none" strike="noStrike" kern="1200" cap="none" spc="0" normalizeH="0" baseline="0">
                <a:ln>
                  <a:noFill/>
                </a:ln>
                <a:solidFill>
                  <a:srgbClr val="000000"/>
                </a:solidFill>
                <a:effectLst/>
                <a:uLnTx/>
                <a:uFillTx/>
                <a:latin typeface="+mj-lt"/>
                <a:ea typeface="+mn-ea"/>
                <a:cs typeface="+mn-cs"/>
              </a:rPr>
              <a:t>Stocks</a:t>
            </a:r>
          </a:p>
          <a:p>
            <a:pPr marL="285750" marR="0" lvl="0" indent="-285750" algn="l" defTabSz="457200" rtl="0" eaLnBrk="1" fontAlgn="auto" latinLnBrk="0" hangingPunct="1">
              <a:lnSpc>
                <a:spcPct val="100000"/>
              </a:lnSpc>
              <a:spcBef>
                <a:spcPts val="600"/>
              </a:spcBef>
              <a:spcAft>
                <a:spcPts val="600"/>
              </a:spcAft>
              <a:buClr>
                <a:schemeClr val="accent2"/>
              </a:buClr>
              <a:buSzTx/>
              <a:buFont typeface="Century Gothic" panose="020B0502020202020204" pitchFamily="34" charset="0"/>
              <a:buChar char="›"/>
              <a:tabLst/>
              <a:defRPr/>
            </a:pPr>
            <a:r>
              <a:rPr kumimoji="0" lang="fr-CA" sz="1400" b="0" i="0" u="none" strike="noStrike" kern="1200" cap="none" spc="0" normalizeH="0" baseline="0">
                <a:ln>
                  <a:noFill/>
                </a:ln>
                <a:solidFill>
                  <a:srgbClr val="000000"/>
                </a:solidFill>
                <a:effectLst/>
                <a:uLnTx/>
                <a:uFillTx/>
                <a:latin typeface="+mj-lt"/>
                <a:ea typeface="+mn-ea"/>
                <a:cs typeface="+mn-cs"/>
              </a:rPr>
              <a:t>Immobilisations corporelles (valeur comptable nette) </a:t>
            </a:r>
            <a:r>
              <a:rPr lang="fr-CA" sz="1400">
                <a:solidFill>
                  <a:srgbClr val="000000"/>
                </a:solidFill>
                <a:latin typeface="+mj-lt"/>
              </a:rPr>
              <a:t>                                            </a:t>
            </a:r>
            <a:r>
              <a:rPr kumimoji="0" lang="fr-CA" sz="1400" b="0" i="0" u="none" strike="noStrike" kern="1200" cap="none" spc="0" normalizeH="0" baseline="0">
                <a:ln>
                  <a:noFill/>
                </a:ln>
                <a:solidFill>
                  <a:srgbClr val="000000"/>
                </a:solidFill>
                <a:effectLst/>
                <a:uLnTx/>
                <a:uFillTx/>
                <a:latin typeface="+mj-lt"/>
                <a:ea typeface="+mn-ea"/>
                <a:cs typeface="+mn-cs"/>
              </a:rPr>
              <a:t>p. ex., coût réel du</a:t>
            </a:r>
            <a:r>
              <a:rPr kumimoji="0" lang="fr-CA" sz="1400" b="0" i="0" u="none" strike="noStrike" kern="1200" cap="none" spc="0" normalizeH="0">
                <a:ln>
                  <a:noFill/>
                </a:ln>
                <a:solidFill>
                  <a:srgbClr val="000000"/>
                </a:solidFill>
                <a:effectLst/>
                <a:uLnTx/>
                <a:uFillTx/>
                <a:latin typeface="+mj-lt"/>
                <a:ea typeface="+mn-ea"/>
                <a:cs typeface="+mn-cs"/>
              </a:rPr>
              <a:t> </a:t>
            </a:r>
            <a:r>
              <a:rPr lang="fr-CA" sz="1400">
                <a:solidFill>
                  <a:srgbClr val="000000"/>
                </a:solidFill>
                <a:latin typeface="+mj-lt"/>
              </a:rPr>
              <a:t>camion moins le montant cumulé de l’amortissement </a:t>
            </a:r>
            <a:r>
              <a:rPr kumimoji="0" lang="fr-CA" sz="1400" b="0" i="0" u="none" strike="noStrike" kern="1200" cap="none" spc="0" normalizeH="0" baseline="0">
                <a:ln>
                  <a:noFill/>
                </a:ln>
                <a:solidFill>
                  <a:srgbClr val="000000"/>
                </a:solidFill>
                <a:effectLst/>
                <a:uLnTx/>
                <a:uFillTx/>
                <a:latin typeface="+mj-lt"/>
                <a:ea typeface="+mn-ea"/>
                <a:cs typeface="+mn-cs"/>
              </a:rPr>
              <a:t>(</a:t>
            </a:r>
            <a:r>
              <a:rPr kumimoji="0" lang="fr-CA" sz="1400" b="0" i="1" u="none" strike="noStrike" kern="1200" cap="none" spc="0" normalizeH="0" baseline="0">
                <a:ln>
                  <a:noFill/>
                </a:ln>
                <a:solidFill>
                  <a:srgbClr val="000000"/>
                </a:solidFill>
                <a:effectLst/>
                <a:uLnTx/>
                <a:uFillTx/>
                <a:latin typeface="+mj-lt"/>
                <a:ea typeface="+mn-ea"/>
                <a:cs typeface="+mn-cs"/>
              </a:rPr>
              <a:t>étalement</a:t>
            </a:r>
            <a:r>
              <a:rPr kumimoji="0" lang="fr-CA" sz="1400" b="0" i="1" u="none" strike="noStrike" kern="1200" cap="none" spc="0" normalizeH="0">
                <a:ln>
                  <a:noFill/>
                </a:ln>
                <a:solidFill>
                  <a:srgbClr val="000000"/>
                </a:solidFill>
                <a:effectLst/>
                <a:uLnTx/>
                <a:uFillTx/>
                <a:latin typeface="+mj-lt"/>
                <a:ea typeface="+mn-ea"/>
                <a:cs typeface="+mn-cs"/>
              </a:rPr>
              <a:t> du coût sur la durée de vie utile du camion</a:t>
            </a:r>
            <a:r>
              <a:rPr kumimoji="0" lang="fr-CA" sz="1400" b="0" i="1" u="none" strike="noStrike" kern="1200" cap="none" spc="0" normalizeH="0" baseline="0">
                <a:ln>
                  <a:noFill/>
                </a:ln>
                <a:solidFill>
                  <a:srgbClr val="000000"/>
                </a:solidFill>
                <a:effectLst/>
                <a:uLnTx/>
                <a:uFillTx/>
                <a:latin typeface="+mj-lt"/>
                <a:ea typeface="+mn-ea"/>
                <a:cs typeface="+mn-cs"/>
              </a:rPr>
              <a:t>)</a:t>
            </a:r>
          </a:p>
          <a:p>
            <a:pPr marL="285750" marR="0" lvl="0" indent="-285750" algn="l" defTabSz="457200" rtl="0" eaLnBrk="1" fontAlgn="auto" latinLnBrk="0" hangingPunct="1">
              <a:lnSpc>
                <a:spcPct val="100000"/>
              </a:lnSpc>
              <a:spcBef>
                <a:spcPts val="600"/>
              </a:spcBef>
              <a:spcAft>
                <a:spcPts val="600"/>
              </a:spcAft>
              <a:buClrTx/>
              <a:buSzTx/>
              <a:buFontTx/>
              <a:buBlip>
                <a:blip r:embed="rId13">
                  <a:extLst>
                    <a:ext uri="{96DAC541-7B7A-43D3-8B79-37D633B846F1}">
                      <asvg:svgBlip xmlns:asvg="http://schemas.microsoft.com/office/drawing/2016/SVG/main" r:embed="rId14"/>
                    </a:ext>
                  </a:extLst>
                </a:blip>
              </a:buBlip>
              <a:tabLst/>
              <a:defRPr/>
            </a:pPr>
            <a:endParaRPr kumimoji="0" lang="fr-CA" sz="1400" b="0" i="0" u="none" strike="noStrike" kern="1200" cap="none" spc="0" normalizeH="0" baseline="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fr-CA" sz="1400" b="1" i="1" u="none" strike="noStrike" kern="1200" cap="none" spc="0" normalizeH="0" baseline="0">
              <a:ln>
                <a:noFill/>
              </a:ln>
              <a:solidFill>
                <a:srgbClr val="000000"/>
              </a:solidFill>
              <a:effectLst/>
              <a:uLnTx/>
              <a:uFillTx/>
              <a:latin typeface="Lato" panose="020F0502020204030203"/>
              <a:ea typeface="+mn-ea"/>
              <a:cs typeface="+mn-cs"/>
            </a:endParaRPr>
          </a:p>
          <a:p>
            <a:pPr marL="285750" marR="0" lvl="0" indent="-285750" algn="l" defTabSz="457200" rtl="0" eaLnBrk="1" fontAlgn="auto" latinLnBrk="0" hangingPunct="1">
              <a:lnSpc>
                <a:spcPct val="100000"/>
              </a:lnSpc>
              <a:spcBef>
                <a:spcPts val="600"/>
              </a:spcBef>
              <a:spcAft>
                <a:spcPts val="600"/>
              </a:spcAft>
              <a:buClrTx/>
              <a:buSzTx/>
              <a:buFontTx/>
              <a:buBlip>
                <a:blip r:embed="rId13">
                  <a:extLst>
                    <a:ext uri="{96DAC541-7B7A-43D3-8B79-37D633B846F1}">
                      <asvg:svgBlip xmlns:asvg="http://schemas.microsoft.com/office/drawing/2016/SVG/main" r:embed="rId14"/>
                    </a:ext>
                  </a:extLst>
                </a:blip>
              </a:buBlip>
              <a:tabLst/>
              <a:defRPr/>
            </a:pPr>
            <a:endParaRPr kumimoji="0" lang="fr-CA" sz="1400" b="0" i="0" u="none" strike="noStrike" kern="1200" cap="none" spc="0" normalizeH="0" baseline="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000000"/>
              </a:solidFill>
              <a:effectLst/>
              <a:uLnTx/>
              <a:uFillTx/>
              <a:latin typeface="Roboto" panose="02000000000000000000" pitchFamily="2" charset="0"/>
              <a:ea typeface="+mn-ea"/>
              <a:cs typeface="+mn-cs"/>
            </a:endParaRPr>
          </a:p>
        </p:txBody>
      </p:sp>
      <p:sp>
        <p:nvSpPr>
          <p:cNvPr id="4" name="Oval 3">
            <a:extLst>
              <a:ext uri="{FF2B5EF4-FFF2-40B4-BE49-F238E27FC236}">
                <a16:creationId xmlns:a16="http://schemas.microsoft.com/office/drawing/2014/main" id="{A312CD5A-2CCC-4E4C-8D94-4DE9232BFDC1}"/>
              </a:ext>
            </a:extLst>
          </p:cNvPr>
          <p:cNvSpPr/>
          <p:nvPr>
            <p:custDataLst>
              <p:tags r:id="rId3"/>
            </p:custDataLst>
          </p:nvPr>
        </p:nvSpPr>
        <p:spPr>
          <a:xfrm>
            <a:off x="332509" y="4430684"/>
            <a:ext cx="3275215" cy="1138843"/>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756F1A5A-D440-4034-93DF-03E8EF8B8232}"/>
              </a:ext>
            </a:extLst>
          </p:cNvPr>
          <p:cNvPicPr>
            <a:picLocks noChangeAspect="1"/>
          </p:cNvPicPr>
          <p:nvPr>
            <p:custDataLst>
              <p:tags r:id="rId4"/>
            </p:custDataLst>
          </p:nvPr>
        </p:nvPicPr>
        <p:blipFill>
          <a:blip r:embed="rId15"/>
          <a:stretch>
            <a:fillRect/>
          </a:stretch>
        </p:blipFill>
        <p:spPr>
          <a:xfrm>
            <a:off x="899211" y="147926"/>
            <a:ext cx="4582437" cy="5663762"/>
          </a:xfrm>
          <a:prstGeom prst="rect">
            <a:avLst/>
          </a:prstGeom>
        </p:spPr>
      </p:pic>
      <p:cxnSp>
        <p:nvCxnSpPr>
          <p:cNvPr id="8" name="Straight Arrow Connector 7">
            <a:extLst>
              <a:ext uri="{FF2B5EF4-FFF2-40B4-BE49-F238E27FC236}">
                <a16:creationId xmlns:a16="http://schemas.microsoft.com/office/drawing/2014/main" id="{2D6F9544-3F4D-4F3B-991D-586894D6AF42}"/>
              </a:ext>
            </a:extLst>
          </p:cNvPr>
          <p:cNvCxnSpPr>
            <a:cxnSpLocks/>
          </p:cNvCxnSpPr>
          <p:nvPr>
            <p:custDataLst>
              <p:tags r:id="rId5"/>
            </p:custDataLst>
          </p:nvPr>
        </p:nvCxnSpPr>
        <p:spPr>
          <a:xfrm flipH="1">
            <a:off x="3190429" y="2331933"/>
            <a:ext cx="3826127" cy="2231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EBC7FBB3-F141-47E4-B9DB-6EAD06A9D5BA}"/>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39FA9B9B-09F9-401D-B943-B8DBF6015F0B}"/>
              </a:ext>
            </a:extLst>
          </p:cNvPr>
          <p:cNvSpPr/>
          <p:nvPr>
            <p:custDataLst>
              <p:tags r:id="rId9"/>
            </p:custDataLst>
          </p:nvPr>
        </p:nvSpPr>
        <p:spPr>
          <a:xfrm>
            <a:off x="512804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0170C446-8923-441B-B580-902DA5AD9C18}"/>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3884680694"/>
      </p:ext>
    </p:extLst>
  </p:cSld>
  <p:clrMapOvr>
    <a:masterClrMapping/>
  </p:clrMapOvr>
  <mc:AlternateContent xmlns:mc="http://schemas.openxmlformats.org/markup-compatibility/2006" xmlns:p14="http://schemas.microsoft.com/office/powerpoint/2010/main">
    <mc:Choice Requires="p14">
      <p:transition spd="slow" p14:dur="2000" advTm="83278"/>
    </mc:Choice>
    <mc:Fallback xmlns="">
      <p:transition spd="slow" advTm="83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custDataLst>
              <p:tags r:id="rId1"/>
            </p:custDataLst>
          </p:nvPr>
        </p:nvPicPr>
        <p:blipFill rotWithShape="1">
          <a:blip r:embed="rId14"/>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custDataLst>
              <p:tags r:id="rId2"/>
            </p:custDataLst>
          </p:nvPr>
        </p:nvSpPr>
        <p:spPr>
          <a:xfrm>
            <a:off x="9775824" y="125955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custDataLst>
              <p:tags r:id="rId3"/>
            </p:custDataLst>
          </p:nvPr>
        </p:nvSpPr>
        <p:spPr>
          <a:xfrm>
            <a:off x="5118100" y="1367285"/>
            <a:ext cx="6641900" cy="1124345"/>
          </a:xfrm>
        </p:spPr>
        <p:txBody>
          <a:bodyPr/>
          <a:lstStyle/>
          <a:p>
            <a:r>
              <a:rPr lang="fr-CA"/>
              <a:t>Cinq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custDataLst>
              <p:tags r:id="rId4"/>
            </p:custDataLst>
          </p:nvPr>
        </p:nvSpPr>
        <p:spPr>
          <a:xfrm>
            <a:off x="5118334" y="2491631"/>
            <a:ext cx="6641626" cy="590155"/>
          </a:xfrm>
        </p:spPr>
        <p:txBody>
          <a:bodyPr>
            <a:normAutofit fontScale="92500" lnSpcReduction="20000"/>
          </a:bodyPr>
          <a:lstStyle/>
          <a:p>
            <a:r>
              <a:rPr lang="fr-CA"/>
              <a:t>Formation sur les rôles d’un comité d’audit</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custDataLst>
              <p:tags r:id="rId5"/>
            </p:custDataLst>
          </p:nvPr>
        </p:nvSpPr>
        <p:spPr>
          <a:xfrm>
            <a:off x="6288000" y="3203472"/>
            <a:ext cx="5472000" cy="2428351"/>
          </a:xfrm>
        </p:spPr>
        <p:txBody>
          <a:bodyPr>
            <a:normAutofit fontScale="92500" lnSpcReduction="20000"/>
          </a:bodyPr>
          <a:lstStyle/>
          <a:p>
            <a:pPr marL="548640" indent="-457200">
              <a:spcBef>
                <a:spcPts val="600"/>
              </a:spcBef>
              <a:spcAft>
                <a:spcPts val="600"/>
              </a:spcAft>
              <a:buFont typeface="Roboto" panose="02000000000000000000" pitchFamily="2" charset="0"/>
              <a:buChar char="›"/>
            </a:pPr>
            <a:r>
              <a:rPr lang="fr-CA" dirty="0">
                <a:ea typeface="Roboto" panose="02000000000000000000" pitchFamily="2" charset="0"/>
              </a:rPr>
              <a:t>But général et vue d’ensemble</a:t>
            </a:r>
          </a:p>
          <a:p>
            <a:pPr marL="548640" indent="-457200">
              <a:spcBef>
                <a:spcPts val="600"/>
              </a:spcBef>
              <a:spcAft>
                <a:spcPts val="600"/>
              </a:spcAft>
              <a:buFont typeface="Roboto" panose="02000000000000000000" pitchFamily="2" charset="0"/>
              <a:buChar char="›"/>
            </a:pPr>
            <a:r>
              <a:rPr lang="fr-CA" dirty="0">
                <a:ea typeface="Roboto" panose="02000000000000000000" pitchFamily="2" charset="0"/>
              </a:rPr>
              <a:t>Fonction liée à l’auditeur externe</a:t>
            </a:r>
          </a:p>
          <a:p>
            <a:pPr marL="548640" indent="-457200">
              <a:spcBef>
                <a:spcPts val="600"/>
              </a:spcBef>
              <a:spcAft>
                <a:spcPts val="600"/>
              </a:spcAft>
              <a:buFont typeface="Roboto" panose="02000000000000000000" pitchFamily="2" charset="0"/>
              <a:buChar char="›"/>
            </a:pPr>
            <a:r>
              <a:rPr lang="fr-CA" sz="2400" b="1" dirty="0">
                <a:ea typeface="Roboto" panose="02000000000000000000" pitchFamily="2" charset="0"/>
              </a:rPr>
              <a:t>Fonction liée à l’information financière</a:t>
            </a:r>
          </a:p>
          <a:p>
            <a:pPr marL="548640" indent="-457200">
              <a:spcBef>
                <a:spcPts val="600"/>
              </a:spcBef>
              <a:spcAft>
                <a:spcPts val="600"/>
              </a:spcAft>
              <a:buFont typeface="Roboto" panose="02000000000000000000" pitchFamily="2" charset="0"/>
              <a:buChar char="›"/>
            </a:pPr>
            <a:r>
              <a:rPr lang="fr-CA" dirty="0">
                <a:ea typeface="Roboto" panose="02000000000000000000" pitchFamily="2" charset="0"/>
              </a:rPr>
              <a:t>Fonction liée à l’inconduite présumée</a:t>
            </a:r>
          </a:p>
          <a:p>
            <a:pPr marL="548640" indent="-457200">
              <a:spcBef>
                <a:spcPts val="600"/>
              </a:spcBef>
              <a:spcAft>
                <a:spcPts val="600"/>
              </a:spcAft>
              <a:buFont typeface="Roboto" panose="02000000000000000000" pitchFamily="2" charset="0"/>
              <a:buChar char="›"/>
            </a:pPr>
            <a:r>
              <a:rPr lang="fr-CA" dirty="0">
                <a:ea typeface="Roboto" panose="02000000000000000000" pitchFamily="2" charset="0"/>
              </a:rPr>
              <a:t>Fonction liée aux risques et au contrôle interne</a:t>
            </a:r>
          </a:p>
          <a:p>
            <a:pPr marL="548640" indent="-457200">
              <a:spcBef>
                <a:spcPts val="600"/>
              </a:spcBef>
              <a:spcAft>
                <a:spcPts val="600"/>
              </a:spcAft>
              <a:buFont typeface="Roboto" panose="02000000000000000000" pitchFamily="2" charset="0"/>
              <a:buChar char="›"/>
            </a:pPr>
            <a:endParaRPr lang="fr-CA" dirty="0">
              <a:latin typeface="Roboto" panose="02000000000000000000" pitchFamily="2" charset="0"/>
              <a:ea typeface="Roboto" panose="02000000000000000000" pitchFamily="2" charset="0"/>
            </a:endParaRPr>
          </a:p>
          <a:p>
            <a:pPr marL="91440" indent="0">
              <a:spcBef>
                <a:spcPts val="600"/>
              </a:spcBef>
              <a:spcAft>
                <a:spcPts val="600"/>
              </a:spcAft>
              <a:buNone/>
            </a:pPr>
            <a:endParaRPr lang="fr-CA" dirty="0">
              <a:latin typeface="Roboto" panose="02000000000000000000" pitchFamily="2" charset="0"/>
              <a:ea typeface="Roboto" panose="02000000000000000000" pitchFamily="2" charset="0"/>
            </a:endParaRPr>
          </a:p>
          <a:p>
            <a:pPr marL="0" indent="0">
              <a:buNone/>
            </a:pPr>
            <a:endParaRPr lang="fr-CA"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custDataLst>
              <p:tags r:id="rId6"/>
            </p:custDataLst>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a:ln>
                  <a:noFill/>
                </a:ln>
                <a:solidFill>
                  <a:srgbClr val="FFFFFF"/>
                </a:solidFill>
                <a:effectLst/>
                <a:uLnTx/>
                <a:uFillTx/>
                <a:latin typeface="Century Gothic" panose="020B0502020202020204"/>
                <a:ea typeface="+mn-ea"/>
                <a:cs typeface="+mn-cs"/>
              </a:rPr>
              <a:t>2</a:t>
            </a:r>
          </a:p>
        </p:txBody>
      </p:sp>
      <p:pic>
        <p:nvPicPr>
          <p:cNvPr id="8" name="Audio 7">
            <a:hlinkClick r:id="" action="ppaction://media"/>
            <a:extLst>
              <a:ext uri="{FF2B5EF4-FFF2-40B4-BE49-F238E27FC236}">
                <a16:creationId xmlns:a16="http://schemas.microsoft.com/office/drawing/2014/main" id="{972026AC-193D-4AE3-A47E-654B0D0FF36A}"/>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D0502D3F-0436-47F5-8C8C-CCCF02463783}"/>
              </a:ext>
            </a:extLst>
          </p:cNvPr>
          <p:cNvSpPr/>
          <p:nvPr>
            <p:custDataLst>
              <p:tags r:id="rId10"/>
            </p:custDataLst>
          </p:nvPr>
        </p:nvSpPr>
        <p:spPr>
          <a:xfrm>
            <a:off x="6159129" y="5506212"/>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ED80FEAA-77B2-4CA8-BB02-D48B30767FAB}"/>
              </a:ext>
            </a:extLst>
          </p:cNvPr>
          <p:cNvSpPr/>
          <p:nvPr>
            <p:custDataLst>
              <p:tags r:id="rId11"/>
            </p:custDataLst>
          </p:nvPr>
        </p:nvSpPr>
        <p:spPr>
          <a:xfrm>
            <a:off x="11154277" y="5506212"/>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3316737830"/>
      </p:ext>
    </p:extLst>
  </p:cSld>
  <p:clrMapOvr>
    <a:masterClrMapping/>
  </p:clrMapOvr>
  <mc:AlternateContent xmlns:mc="http://schemas.openxmlformats.org/markup-compatibility/2006" xmlns:p14="http://schemas.microsoft.com/office/powerpoint/2010/main">
    <mc:Choice Requires="p14">
      <p:transition spd="slow" p14:dur="2000" advTm="25423"/>
    </mc:Choice>
    <mc:Fallback xmlns="">
      <p:transition spd="slow" advTm="25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1"/>
            </p:custDataLst>
          </p:nvPr>
        </p:nvSpPr>
        <p:spPr bwMode="gray">
          <a:xfrm>
            <a:off x="7550875" y="2494051"/>
            <a:ext cx="3863221" cy="720000"/>
          </a:xfrm>
        </p:spPr>
        <p:txBody>
          <a:bodyPr/>
          <a:lstStyle/>
          <a:p>
            <a:r>
              <a:rPr lang="fr-CA"/>
              <a:t>Question clé</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2"/>
            </p:custDataLst>
          </p:nvPr>
        </p:nvSpPr>
        <p:spPr bwMode="gray">
          <a:xfrm>
            <a:off x="5364959" y="2126771"/>
            <a:ext cx="4087450" cy="1415429"/>
          </a:xfrm>
        </p:spPr>
        <p:txBody>
          <a:bodyPr>
            <a:normAutofit/>
          </a:bodyPr>
          <a:lstStyle/>
          <a:p>
            <a:r>
              <a:rPr lang="fr-CA" sz="2800" spc="20">
                <a:solidFill>
                  <a:srgbClr val="000000"/>
                </a:solidFill>
                <a:latin typeface="Calibri" panose="020F0502020204030204" pitchFamily="34" charset="0"/>
              </a:rPr>
              <a:t> </a:t>
            </a:r>
            <a:r>
              <a:rPr lang="fr-CA" spc="20">
                <a:solidFill>
                  <a:srgbClr val="000000"/>
                </a:solidFill>
              </a:rPr>
              <a:t> </a:t>
            </a:r>
          </a:p>
          <a:p>
            <a:pPr marL="91440" algn="just">
              <a:lnSpc>
                <a:spcPct val="150000"/>
              </a:lnSpc>
              <a:spcBef>
                <a:spcPts val="600"/>
              </a:spcBef>
              <a:spcAft>
                <a:spcPts val="600"/>
              </a:spcAft>
            </a:pPr>
            <a:endParaRPr lang="fr-CA" sz="2800" spc="2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fr-CA"/>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7919865" y="3870350"/>
            <a:ext cx="4348724" cy="1591233"/>
          </a:xfrm>
        </p:spPr>
        <p:txBody>
          <a:bodyPr>
            <a:normAutofit/>
          </a:bodyPr>
          <a:lstStyle/>
          <a:p>
            <a:pPr>
              <a:spcBef>
                <a:spcPts val="600"/>
              </a:spcBef>
              <a:spcAft>
                <a:spcPts val="600"/>
              </a:spcAft>
              <a:buClr>
                <a:schemeClr val="accent1">
                  <a:lumMod val="50000"/>
                </a:schemeClr>
              </a:buClr>
              <a:buFont typeface="Calibri" panose="020F0502020204030204" pitchFamily="34" charset="0"/>
              <a:buChar char="›"/>
            </a:pPr>
            <a:r>
              <a:rPr lang="fr-CA">
                <a:solidFill>
                  <a:schemeClr val="bg1"/>
                </a:solidFill>
                <a:latin typeface="Century Gothic" panose="020B0502020202020204" pitchFamily="34" charset="0"/>
                <a:cs typeface="Calibri Light"/>
              </a:rPr>
              <a:t>État des actifs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a:xfrm>
            <a:off x="11179519" y="-8112"/>
            <a:ext cx="838199" cy="767687"/>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a:ln>
                  <a:noFill/>
                </a:ln>
                <a:solidFill>
                  <a:srgbClr val="FFFFFF"/>
                </a:solidFill>
                <a:effectLst/>
                <a:uLnTx/>
                <a:uFillTx/>
                <a:latin typeface="Century Gothic" panose="020B0502020202020204"/>
                <a:ea typeface="+mn-ea"/>
                <a:cs typeface="+mn-cs"/>
              </a:rPr>
              <a:t>20</a:t>
            </a:r>
          </a:p>
        </p:txBody>
      </p:sp>
      <p:pic>
        <p:nvPicPr>
          <p:cNvPr id="9" name="Picture 8">
            <a:extLst>
              <a:ext uri="{FF2B5EF4-FFF2-40B4-BE49-F238E27FC236}">
                <a16:creationId xmlns:a16="http://schemas.microsoft.com/office/drawing/2014/main" id="{AEE4F7C5-CF55-4409-9F25-82158D3519DF}"/>
              </a:ext>
            </a:extLst>
          </p:cNvPr>
          <p:cNvPicPr>
            <a:picLocks noChangeAspect="1"/>
          </p:cNvPicPr>
          <p:nvPr>
            <p:custDataLst>
              <p:tags r:id="rId5"/>
            </p:custDataLst>
          </p:nvPr>
        </p:nvPicPr>
        <p:blipFill>
          <a:blip r:embed="rId16"/>
          <a:stretch>
            <a:fillRect/>
          </a:stretch>
        </p:blipFill>
        <p:spPr>
          <a:xfrm>
            <a:off x="962308" y="537081"/>
            <a:ext cx="4488874" cy="5516078"/>
          </a:xfrm>
          <a:prstGeom prst="rect">
            <a:avLst/>
          </a:prstGeom>
        </p:spPr>
      </p:pic>
      <p:sp>
        <p:nvSpPr>
          <p:cNvPr id="16" name="Oval 15">
            <a:extLst>
              <a:ext uri="{FF2B5EF4-FFF2-40B4-BE49-F238E27FC236}">
                <a16:creationId xmlns:a16="http://schemas.microsoft.com/office/drawing/2014/main" id="{3E36AA9D-333E-4B46-9876-2579AB2A360C}"/>
              </a:ext>
            </a:extLst>
          </p:cNvPr>
          <p:cNvSpPr/>
          <p:nvPr>
            <p:custDataLst>
              <p:tags r:id="rId6"/>
            </p:custDataLst>
          </p:nvPr>
        </p:nvSpPr>
        <p:spPr>
          <a:xfrm>
            <a:off x="3913516" y="3781715"/>
            <a:ext cx="1177567" cy="96294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7" name="Left Brace 6">
            <a:extLst>
              <a:ext uri="{FF2B5EF4-FFF2-40B4-BE49-F238E27FC236}">
                <a16:creationId xmlns:a16="http://schemas.microsoft.com/office/drawing/2014/main" id="{B45AA530-C3B9-48D6-9366-FE93F88769F9}"/>
              </a:ext>
            </a:extLst>
          </p:cNvPr>
          <p:cNvSpPr/>
          <p:nvPr>
            <p:custDataLst>
              <p:tags r:id="rId7"/>
            </p:custDataLst>
          </p:nvPr>
        </p:nvSpPr>
        <p:spPr>
          <a:xfrm>
            <a:off x="7764417" y="3665444"/>
            <a:ext cx="155448" cy="914400"/>
          </a:xfrm>
          <a:prstGeom prst="lef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18" name="Straight Arrow Connector 17">
            <a:extLst>
              <a:ext uri="{FF2B5EF4-FFF2-40B4-BE49-F238E27FC236}">
                <a16:creationId xmlns:a16="http://schemas.microsoft.com/office/drawing/2014/main" id="{13FB92A0-367F-4DFC-9329-BD33E8BD3FA9}"/>
              </a:ext>
            </a:extLst>
          </p:cNvPr>
          <p:cNvCxnSpPr>
            <a:cxnSpLocks/>
          </p:cNvCxnSpPr>
          <p:nvPr>
            <p:custDataLst>
              <p:tags r:id="rId8"/>
            </p:custDataLst>
          </p:nvPr>
        </p:nvCxnSpPr>
        <p:spPr>
          <a:xfrm flipH="1">
            <a:off x="5091083" y="4178968"/>
            <a:ext cx="2604553"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2" name="Audio 1">
            <a:hlinkClick r:id="" action="ppaction://media"/>
            <a:extLst>
              <a:ext uri="{FF2B5EF4-FFF2-40B4-BE49-F238E27FC236}">
                <a16:creationId xmlns:a16="http://schemas.microsoft.com/office/drawing/2014/main" id="{4AD1B562-962C-4F0D-82E9-29CDBB7497D7}"/>
              </a:ext>
            </a:extLst>
          </p:cNvPr>
          <p:cNvPicPr>
            <a:picLocks noChangeAspect="1"/>
          </p:cNvPicPr>
          <p:nvPr>
            <a:audioFile r:link="rId10"/>
            <p:custDataLst>
              <p:tags r:id="rId11"/>
            </p:custDataLst>
            <p:extLst>
              <p:ext uri="{DAA4B4D4-6D71-4841-9C94-3DE7FCFB9230}">
                <p14:media xmlns:p14="http://schemas.microsoft.com/office/powerpoint/2010/main" r:embed="rId9"/>
              </p:ext>
            </p:extLst>
          </p:nvPr>
        </p:nvPicPr>
        <p:blipFill>
          <a:blip r:embed="rId17"/>
          <a:stretch>
            <a:fillRect/>
          </a:stretch>
        </p:blipFill>
        <p:spPr>
          <a:xfrm>
            <a:off x="11430000" y="6096000"/>
            <a:ext cx="609600" cy="609600"/>
          </a:xfrm>
          <a:prstGeom prst="rect">
            <a:avLst/>
          </a:prstGeom>
        </p:spPr>
      </p:pic>
      <p:sp>
        <p:nvSpPr>
          <p:cNvPr id="11" name="Action Button: Go Back or Previous 10">
            <a:hlinkClick r:id="" action="ppaction://hlinkshowjump?jump=previousslide" highlightClick="1"/>
            <a:extLst>
              <a:ext uri="{FF2B5EF4-FFF2-40B4-BE49-F238E27FC236}">
                <a16:creationId xmlns:a16="http://schemas.microsoft.com/office/drawing/2014/main" id="{8B74B094-6B9B-4469-8F46-D04D0AB7FDF2}"/>
              </a:ext>
            </a:extLst>
          </p:cNvPr>
          <p:cNvSpPr/>
          <p:nvPr>
            <p:custDataLst>
              <p:tags r:id="rId12"/>
            </p:custDataLst>
          </p:nvPr>
        </p:nvSpPr>
        <p:spPr>
          <a:xfrm>
            <a:off x="13592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2" name="Action Button: Go Forward or Next 11">
            <a:hlinkClick r:id="" action="ppaction://hlinkshowjump?jump=nextslide" highlightClick="1"/>
            <a:extLst>
              <a:ext uri="{FF2B5EF4-FFF2-40B4-BE49-F238E27FC236}">
                <a16:creationId xmlns:a16="http://schemas.microsoft.com/office/drawing/2014/main" id="{FF557749-F751-4F96-B217-AC2FDE2D487D}"/>
              </a:ext>
            </a:extLst>
          </p:cNvPr>
          <p:cNvSpPr/>
          <p:nvPr>
            <p:custDataLst>
              <p:tags r:id="rId13"/>
            </p:custDataLst>
          </p:nvPr>
        </p:nvSpPr>
        <p:spPr>
          <a:xfrm>
            <a:off x="562390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2647564976"/>
      </p:ext>
    </p:extLst>
  </p:cSld>
  <p:clrMapOvr>
    <a:masterClrMapping/>
  </p:clrMapOvr>
  <mc:AlternateContent xmlns:mc="http://schemas.openxmlformats.org/markup-compatibility/2006" xmlns:p14="http://schemas.microsoft.com/office/powerpoint/2010/main">
    <mc:Choice Requires="p14">
      <p:transition spd="slow" p14:dur="2000" advTm="39630"/>
    </mc:Choice>
    <mc:Fallback xmlns="">
      <p:transition spd="slow" advTm="39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21</a:t>
            </a:r>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5" name="Rectangle 4">
            <a:extLst>
              <a:ext uri="{FF2B5EF4-FFF2-40B4-BE49-F238E27FC236}">
                <a16:creationId xmlns:a16="http://schemas.microsoft.com/office/drawing/2014/main" id="{6C095A4B-310B-4DEE-85D0-6ABE2FFA8EB8}"/>
              </a:ext>
            </a:extLst>
          </p:cNvPr>
          <p:cNvSpPr/>
          <p:nvPr>
            <p:custDataLst>
              <p:tags r:id="rId2"/>
            </p:custDataLst>
          </p:nvPr>
        </p:nvSpPr>
        <p:spPr>
          <a:xfrm>
            <a:off x="6936569" y="1366140"/>
            <a:ext cx="4365674" cy="608294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fr-CA" sz="2000" b="0" i="0" u="none" strike="noStrike" kern="1200" cap="none" spc="0" normalizeH="0" baseline="0">
                <a:ln>
                  <a:noFill/>
                </a:ln>
                <a:solidFill>
                  <a:schemeClr val="tx2"/>
                </a:solidFill>
                <a:effectLst/>
                <a:uLnTx/>
                <a:uFillTx/>
                <a:latin typeface="+mj-lt"/>
                <a:ea typeface="+mn-ea"/>
                <a:cs typeface="+mn-cs"/>
              </a:rPr>
              <a:t>Exécédent accumulé</a:t>
            </a: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fr-CA" sz="1600" b="0" i="0" u="none" strike="noStrike" kern="1200" cap="none" spc="0" normalizeH="0" baseline="0">
                <a:ln>
                  <a:noFill/>
                </a:ln>
                <a:solidFill>
                  <a:srgbClr val="000000"/>
                </a:solidFill>
                <a:effectLst/>
                <a:uLnTx/>
                <a:uFillTx/>
                <a:latin typeface="+mj-lt"/>
                <a:ea typeface="+mn-ea"/>
                <a:cs typeface="+mn-cs"/>
              </a:rPr>
              <a:t>Actifs</a:t>
            </a:r>
            <a:r>
              <a:rPr kumimoji="0" lang="fr-CA" sz="1600" b="0" i="0" u="none" strike="noStrike" kern="1200" cap="none" spc="0" normalizeH="0">
                <a:ln>
                  <a:noFill/>
                </a:ln>
                <a:solidFill>
                  <a:srgbClr val="000000"/>
                </a:solidFill>
                <a:effectLst/>
                <a:uLnTx/>
                <a:uFillTx/>
                <a:latin typeface="+mj-lt"/>
                <a:ea typeface="+mn-ea"/>
                <a:cs typeface="+mn-cs"/>
              </a:rPr>
              <a:t> financiers </a:t>
            </a:r>
            <a:r>
              <a:rPr kumimoji="0" lang="fr-CA" sz="1600" b="0" i="0" u="none" strike="noStrike" kern="1200" cap="none" spc="0" normalizeH="0" baseline="0">
                <a:ln>
                  <a:noFill/>
                </a:ln>
                <a:solidFill>
                  <a:srgbClr val="000000"/>
                </a:solidFill>
                <a:effectLst/>
                <a:uLnTx/>
                <a:uFillTx/>
                <a:latin typeface="+mj-lt"/>
                <a:ea typeface="+mn-ea"/>
                <a:cs typeface="+mn-cs"/>
              </a:rPr>
              <a:t>+ Actifs non financiers – Passif = Excédent accumulé</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fr-CA" sz="1400" b="1" i="0" u="none" strike="noStrike" kern="1200" cap="none" spc="0" normalizeH="0" baseline="0">
                <a:ln>
                  <a:noFill/>
                </a:ln>
                <a:solidFill>
                  <a:srgbClr val="000000"/>
                </a:solidFill>
                <a:effectLst/>
                <a:uLnTx/>
                <a:uFillTx/>
                <a:latin typeface="+mj-lt"/>
                <a:ea typeface="+mn-ea"/>
                <a:cs typeface="+mn-cs"/>
              </a:rPr>
              <a:t>Note afférente :</a:t>
            </a:r>
            <a:r>
              <a:rPr kumimoji="0" lang="fr-CA" sz="1400" b="0" i="0" u="none" strike="noStrike" kern="1200" cap="none" spc="0" normalizeH="0" baseline="0">
                <a:ln>
                  <a:noFill/>
                </a:ln>
                <a:solidFill>
                  <a:srgbClr val="000000"/>
                </a:solidFill>
                <a:effectLst/>
                <a:uLnTx/>
                <a:uFillTx/>
                <a:latin typeface="+mj-lt"/>
                <a:ea typeface="+mn-ea"/>
                <a:cs typeface="+mn-cs"/>
              </a:rPr>
              <a:t> La note</a:t>
            </a:r>
            <a:r>
              <a:rPr kumimoji="0" lang="fr-CA" sz="1400" b="0" i="0" u="none" strike="noStrike" kern="1200" cap="none" spc="0" normalizeH="0">
                <a:ln>
                  <a:noFill/>
                </a:ln>
                <a:solidFill>
                  <a:srgbClr val="000000"/>
                </a:solidFill>
                <a:effectLst/>
                <a:uLnTx/>
                <a:uFillTx/>
                <a:latin typeface="+mj-lt"/>
                <a:ea typeface="+mn-ea"/>
                <a:cs typeface="+mn-cs"/>
              </a:rPr>
              <a:t> précise </a:t>
            </a:r>
            <a:r>
              <a:rPr kumimoji="0" lang="fr-CA" sz="1400" b="0" i="0" u="none" strike="noStrike" kern="1200" cap="none" spc="0" normalizeH="0" baseline="0">
                <a:ln>
                  <a:noFill/>
                </a:ln>
                <a:solidFill>
                  <a:srgbClr val="000000"/>
                </a:solidFill>
                <a:effectLst/>
                <a:uLnTx/>
                <a:uFillTx/>
                <a:latin typeface="+mj-lt"/>
                <a:ea typeface="+mn-ea"/>
                <a:cs typeface="+mn-cs"/>
              </a:rPr>
              <a:t>la portion de</a:t>
            </a:r>
            <a:r>
              <a:rPr kumimoji="0" lang="fr-CA" sz="1400" b="0" i="0" u="none" strike="noStrike" kern="1200" cap="none" spc="0" normalizeH="0">
                <a:ln>
                  <a:noFill/>
                </a:ln>
                <a:solidFill>
                  <a:srgbClr val="000000"/>
                </a:solidFill>
                <a:effectLst/>
                <a:uLnTx/>
                <a:uFillTx/>
                <a:latin typeface="+mj-lt"/>
                <a:ea typeface="+mn-ea"/>
                <a:cs typeface="+mn-cs"/>
              </a:rPr>
              <a:t> l’excédent accumulé qui est </a:t>
            </a:r>
            <a:r>
              <a:rPr kumimoji="0" lang="fr-CA" sz="1400" b="0" i="0" u="none" strike="noStrike" kern="1200" cap="none" spc="0" normalizeH="0" baseline="0">
                <a:ln>
                  <a:noFill/>
                </a:ln>
                <a:solidFill>
                  <a:srgbClr val="000000"/>
                </a:solidFill>
                <a:effectLst/>
                <a:uLnTx/>
                <a:uFillTx/>
                <a:latin typeface="+mj-lt"/>
                <a:ea typeface="+mn-ea"/>
                <a:cs typeface="+mn-cs"/>
              </a:rPr>
              <a:t>:</a:t>
            </a:r>
          </a:p>
          <a:p>
            <a:pPr marL="285750" marR="0" lvl="0" indent="-285750" algn="l" defTabSz="457200" rtl="0" eaLnBrk="1" fontAlgn="auto" latinLnBrk="0" hangingPunct="1">
              <a:lnSpc>
                <a:spcPct val="100000"/>
              </a:lnSpc>
              <a:spcBef>
                <a:spcPts val="600"/>
              </a:spcBef>
              <a:spcAft>
                <a:spcPts val="600"/>
              </a:spcAft>
              <a:buClrTx/>
              <a:buSzTx/>
              <a:buFontTx/>
              <a:buBlip>
                <a:blip r:embed="rId13">
                  <a:extLst>
                    <a:ext uri="{96DAC541-7B7A-43D3-8B79-37D633B846F1}">
                      <asvg:svgBlip xmlns:asvg="http://schemas.microsoft.com/office/drawing/2016/SVG/main" r:embed="rId14"/>
                    </a:ext>
                  </a:extLst>
                </a:blip>
              </a:buBlip>
              <a:tabLst/>
              <a:defRPr/>
            </a:pPr>
            <a:r>
              <a:rPr kumimoji="0" lang="fr-CA" sz="1400" b="0" i="0" u="none" strike="noStrike" kern="1200" cap="none" spc="0" normalizeH="0" baseline="0">
                <a:ln>
                  <a:noFill/>
                </a:ln>
                <a:solidFill>
                  <a:srgbClr val="000000"/>
                </a:solidFill>
                <a:effectLst/>
                <a:uLnTx/>
                <a:uFillTx/>
                <a:latin typeface="+mj-lt"/>
                <a:ea typeface="+mn-ea"/>
                <a:cs typeface="+mn-cs"/>
              </a:rPr>
              <a:t>non affectée;</a:t>
            </a:r>
          </a:p>
          <a:p>
            <a:pPr marL="285750" marR="0" lvl="0" indent="-285750" algn="l" defTabSz="457200" rtl="0" eaLnBrk="1" fontAlgn="auto" latinLnBrk="0" hangingPunct="1">
              <a:lnSpc>
                <a:spcPct val="100000"/>
              </a:lnSpc>
              <a:spcBef>
                <a:spcPts val="600"/>
              </a:spcBef>
              <a:spcAft>
                <a:spcPts val="600"/>
              </a:spcAft>
              <a:buClrTx/>
              <a:buSzTx/>
              <a:buFontTx/>
              <a:buBlip>
                <a:blip r:embed="rId13">
                  <a:extLst>
                    <a:ext uri="{96DAC541-7B7A-43D3-8B79-37D633B846F1}">
                      <asvg:svgBlip xmlns:asvg="http://schemas.microsoft.com/office/drawing/2016/SVG/main" r:embed="rId14"/>
                    </a:ext>
                  </a:extLst>
                </a:blip>
              </a:buBlip>
              <a:tabLst/>
              <a:defRPr/>
            </a:pPr>
            <a:r>
              <a:rPr kumimoji="0" lang="fr-CA" sz="1400" b="0" i="0" u="none" strike="noStrike" kern="1200" cap="none" spc="0" normalizeH="0" baseline="0">
                <a:ln>
                  <a:noFill/>
                </a:ln>
                <a:solidFill>
                  <a:srgbClr val="000000"/>
                </a:solidFill>
                <a:effectLst/>
                <a:uLnTx/>
                <a:uFillTx/>
                <a:latin typeface="+mj-lt"/>
                <a:ea typeface="+mn-ea"/>
                <a:cs typeface="+mn-cs"/>
              </a:rPr>
              <a:t>affectée (peut seulement être utilisée à des fins prédéterminées); </a:t>
            </a:r>
          </a:p>
          <a:p>
            <a:pPr marL="285750" marR="0" lvl="0" indent="-285750" algn="l" defTabSz="457200" rtl="0" eaLnBrk="1" fontAlgn="auto" latinLnBrk="0" hangingPunct="1">
              <a:lnSpc>
                <a:spcPct val="100000"/>
              </a:lnSpc>
              <a:spcBef>
                <a:spcPts val="600"/>
              </a:spcBef>
              <a:spcAft>
                <a:spcPts val="600"/>
              </a:spcAft>
              <a:buClrTx/>
              <a:buSzTx/>
              <a:buFontTx/>
              <a:buBlip>
                <a:blip r:embed="rId13">
                  <a:extLst>
                    <a:ext uri="{96DAC541-7B7A-43D3-8B79-37D633B846F1}">
                      <asvg:svgBlip xmlns:asvg="http://schemas.microsoft.com/office/drawing/2016/SVG/main" r:embed="rId14"/>
                    </a:ext>
                  </a:extLst>
                </a:blip>
              </a:buBlip>
              <a:tabLst/>
              <a:defRPr/>
            </a:pPr>
            <a:r>
              <a:rPr lang="fr-CA" sz="1400">
                <a:solidFill>
                  <a:srgbClr val="000000"/>
                </a:solidFill>
                <a:latin typeface="+mj-lt"/>
              </a:rPr>
              <a:t>sous forme d’immobilisations corporelles</a:t>
            </a:r>
            <a:r>
              <a:rPr kumimoji="0" lang="fr-CA" sz="1400" b="0" i="0" u="none" strike="noStrike" kern="1200" cap="none" spc="0" normalizeH="0" baseline="0">
                <a:ln>
                  <a:noFill/>
                </a:ln>
                <a:solidFill>
                  <a:srgbClr val="000000"/>
                </a:solidFill>
                <a:effectLst/>
                <a:uLnTx/>
                <a:uFillTx/>
                <a:latin typeface="+mj-lt"/>
                <a:ea typeface="+mn-ea"/>
                <a:cs typeface="+mn-cs"/>
              </a:rPr>
              <a:t>.</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fr-CA" sz="1400" b="0" i="0" u="none" strike="noStrike" kern="1200" cap="none" spc="0" normalizeH="0" baseline="0">
                <a:ln>
                  <a:noFill/>
                </a:ln>
                <a:solidFill>
                  <a:srgbClr val="000000"/>
                </a:solidFill>
                <a:effectLst/>
                <a:uLnTx/>
                <a:uFillTx/>
                <a:latin typeface="+mj-lt"/>
                <a:ea typeface="+mn-ea"/>
                <a:cs typeface="+mn-cs"/>
              </a:rPr>
              <a:t> </a:t>
            </a:r>
            <a:r>
              <a:rPr kumimoji="0" lang="fr-CA" sz="1400" b="0" i="1" u="none" strike="noStrike" kern="1200" cap="none" spc="0" normalizeH="0" baseline="0">
                <a:ln>
                  <a:noFill/>
                </a:ln>
                <a:solidFill>
                  <a:srgbClr val="000000"/>
                </a:solidFill>
                <a:effectLst/>
                <a:uLnTx/>
                <a:uFillTx/>
                <a:latin typeface="+mj-lt"/>
                <a:ea typeface="+mn-ea"/>
                <a:cs typeface="+mn-cs"/>
              </a:rPr>
              <a:t> </a:t>
            </a:r>
          </a:p>
          <a:p>
            <a:pPr defTabSz="457200">
              <a:spcBef>
                <a:spcPts val="600"/>
              </a:spcBef>
              <a:spcAft>
                <a:spcPts val="600"/>
              </a:spcAft>
              <a:defRPr/>
            </a:pPr>
            <a:r>
              <a:rPr lang="fr-CA" sz="1400" i="1">
                <a:solidFill>
                  <a:srgbClr val="3ABCD6">
                    <a:lumMod val="50000"/>
                  </a:srgbClr>
                </a:solidFill>
                <a:latin typeface="+mj-lt"/>
              </a:rPr>
              <a:t>Indicateur – ressources financières disponibles pour les services futurs</a:t>
            </a:r>
          </a:p>
          <a:p>
            <a:pPr marL="285750" marR="0" lvl="0" indent="-285750" algn="l" defTabSz="457200" rtl="0" eaLnBrk="1" fontAlgn="auto" latinLnBrk="0" hangingPunct="1">
              <a:lnSpc>
                <a:spcPct val="100000"/>
              </a:lnSpc>
              <a:spcBef>
                <a:spcPts val="600"/>
              </a:spcBef>
              <a:spcAft>
                <a:spcPts val="600"/>
              </a:spcAft>
              <a:buClrTx/>
              <a:buSzTx/>
              <a:buFontTx/>
              <a:buBlip>
                <a:blip r:embed="rId15">
                  <a:extLst>
                    <a:ext uri="{96DAC541-7B7A-43D3-8B79-37D633B846F1}">
                      <asvg:svgBlip xmlns:asvg="http://schemas.microsoft.com/office/drawing/2016/SVG/main" r:embed="rId16"/>
                    </a:ext>
                  </a:extLst>
                </a:blip>
              </a:buBlip>
              <a:tabLst/>
              <a:defRPr/>
            </a:pPr>
            <a:endParaRPr kumimoji="0" lang="fr-CA" sz="1400" b="0" i="0" u="none" strike="noStrike" kern="1200" cap="none" spc="0" normalizeH="0" baseline="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fr-CA" sz="1400" b="1" i="1" u="none" strike="noStrike" kern="1200" cap="none" spc="0" normalizeH="0" baseline="0">
              <a:ln>
                <a:noFill/>
              </a:ln>
              <a:solidFill>
                <a:srgbClr val="000000"/>
              </a:solidFill>
              <a:effectLst/>
              <a:uLnTx/>
              <a:uFillTx/>
              <a:latin typeface="Lato" panose="020F0502020204030203"/>
              <a:ea typeface="+mn-ea"/>
              <a:cs typeface="+mn-cs"/>
            </a:endParaRPr>
          </a:p>
          <a:p>
            <a:pPr marL="285750" marR="0" lvl="0" indent="-285750" algn="l" defTabSz="457200" rtl="0" eaLnBrk="1" fontAlgn="auto" latinLnBrk="0" hangingPunct="1">
              <a:lnSpc>
                <a:spcPct val="100000"/>
              </a:lnSpc>
              <a:spcBef>
                <a:spcPts val="600"/>
              </a:spcBef>
              <a:spcAft>
                <a:spcPts val="600"/>
              </a:spcAft>
              <a:buClrTx/>
              <a:buSzTx/>
              <a:buFontTx/>
              <a:buBlip>
                <a:blip r:embed="rId15">
                  <a:extLst>
                    <a:ext uri="{96DAC541-7B7A-43D3-8B79-37D633B846F1}">
                      <asvg:svgBlip xmlns:asvg="http://schemas.microsoft.com/office/drawing/2016/SVG/main" r:embed="rId16"/>
                    </a:ext>
                  </a:extLst>
                </a:blip>
              </a:buBlip>
              <a:tabLst/>
              <a:defRPr/>
            </a:pPr>
            <a:endParaRPr kumimoji="0" lang="fr-CA" sz="1400" b="0" i="0" u="none" strike="noStrike" kern="1200" cap="none" spc="0" normalizeH="0" baseline="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2239963" algn="l"/>
              </a:tabLst>
              <a:defRPr/>
            </a:pPr>
            <a:endParaRPr kumimoji="0" lang="fr-CA" sz="1800" b="0" i="0" u="none" strike="noStrike" kern="1200" cap="none" spc="0" normalizeH="0" baseline="0">
              <a:ln>
                <a:noFill/>
              </a:ln>
              <a:solidFill>
                <a:srgbClr val="000000"/>
              </a:solidFill>
              <a:effectLst/>
              <a:uLnTx/>
              <a:uFillTx/>
              <a:latin typeface="Roboto" panose="02000000000000000000" pitchFamily="2" charset="0"/>
              <a:ea typeface="+mn-ea"/>
              <a:cs typeface="+mn-cs"/>
            </a:endParaRPr>
          </a:p>
        </p:txBody>
      </p:sp>
      <p:sp>
        <p:nvSpPr>
          <p:cNvPr id="4" name="Oval 3">
            <a:extLst>
              <a:ext uri="{FF2B5EF4-FFF2-40B4-BE49-F238E27FC236}">
                <a16:creationId xmlns:a16="http://schemas.microsoft.com/office/drawing/2014/main" id="{A312CD5A-2CCC-4E4C-8D94-4DE9232BFDC1}"/>
              </a:ext>
            </a:extLst>
          </p:cNvPr>
          <p:cNvSpPr/>
          <p:nvPr>
            <p:custDataLst>
              <p:tags r:id="rId3"/>
            </p:custDataLst>
          </p:nvPr>
        </p:nvSpPr>
        <p:spPr>
          <a:xfrm>
            <a:off x="370362" y="5519653"/>
            <a:ext cx="2623385" cy="631765"/>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189D6F0A-B563-4331-9EF5-A8689525EF95}"/>
              </a:ext>
            </a:extLst>
          </p:cNvPr>
          <p:cNvPicPr>
            <a:picLocks noChangeAspect="1"/>
          </p:cNvPicPr>
          <p:nvPr>
            <p:custDataLst>
              <p:tags r:id="rId4"/>
            </p:custDataLst>
          </p:nvPr>
        </p:nvPicPr>
        <p:blipFill>
          <a:blip r:embed="rId17"/>
          <a:stretch>
            <a:fillRect/>
          </a:stretch>
        </p:blipFill>
        <p:spPr>
          <a:xfrm>
            <a:off x="809770" y="390696"/>
            <a:ext cx="4445663" cy="5494713"/>
          </a:xfrm>
          <a:prstGeom prst="rect">
            <a:avLst/>
          </a:prstGeom>
        </p:spPr>
      </p:pic>
      <p:cxnSp>
        <p:nvCxnSpPr>
          <p:cNvPr id="8" name="Straight Arrow Connector 7">
            <a:extLst>
              <a:ext uri="{FF2B5EF4-FFF2-40B4-BE49-F238E27FC236}">
                <a16:creationId xmlns:a16="http://schemas.microsoft.com/office/drawing/2014/main" id="{ACBC3828-2BC8-4FB1-BFDE-8CB971BBA448}"/>
              </a:ext>
            </a:extLst>
          </p:cNvPr>
          <p:cNvCxnSpPr/>
          <p:nvPr>
            <p:custDataLst>
              <p:tags r:id="rId5"/>
            </p:custDataLst>
          </p:nvPr>
        </p:nvCxnSpPr>
        <p:spPr>
          <a:xfrm flipH="1">
            <a:off x="2676698" y="2252749"/>
            <a:ext cx="4339858" cy="3399906"/>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pic>
        <p:nvPicPr>
          <p:cNvPr id="10" name="Audio 9">
            <a:hlinkClick r:id="" action="ppaction://media"/>
            <a:extLst>
              <a:ext uri="{FF2B5EF4-FFF2-40B4-BE49-F238E27FC236}">
                <a16:creationId xmlns:a16="http://schemas.microsoft.com/office/drawing/2014/main" id="{32385875-6BC3-4C5F-8BE1-3E332E9EC1F7}"/>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8"/>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217A6984-C90F-4AF9-89AF-48A0328B60AD}"/>
              </a:ext>
            </a:extLst>
          </p:cNvPr>
          <p:cNvSpPr/>
          <p:nvPr>
            <p:custDataLst>
              <p:tags r:id="rId9"/>
            </p:custDataLst>
          </p:nvPr>
        </p:nvSpPr>
        <p:spPr>
          <a:xfrm>
            <a:off x="4930338"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B488B12C-CDB4-46D0-B9A9-CBCDE8A5B000}"/>
              </a:ext>
            </a:extLst>
          </p:cNvPr>
          <p:cNvSpPr/>
          <p:nvPr>
            <p:custDataLst>
              <p:tags r:id="rId10"/>
            </p:custDataLst>
          </p:nvPr>
        </p:nvSpPr>
        <p:spPr>
          <a:xfrm>
            <a:off x="11225618"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76753405"/>
      </p:ext>
    </p:extLst>
  </p:cSld>
  <p:clrMapOvr>
    <a:masterClrMapping/>
  </p:clrMapOvr>
  <mc:AlternateContent xmlns:mc="http://schemas.openxmlformats.org/markup-compatibility/2006" xmlns:p14="http://schemas.microsoft.com/office/powerpoint/2010/main">
    <mc:Choice Requires="p14">
      <p:transition spd="slow" p14:dur="2000" advTm="33197"/>
    </mc:Choice>
    <mc:Fallback xmlns="">
      <p:transition spd="slow" advTm="33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a:solidFill>
                  <a:srgbClr val="171717"/>
                </a:solidFill>
              </a:rPr>
              <a:t>Questions clés – Situation financière</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752745" y="1853739"/>
            <a:ext cx="8530099" cy="3790312"/>
          </a:xfrm>
          <a:prstGeom prst="rect">
            <a:avLst/>
          </a:prstGeom>
          <a:noFill/>
          <a:ln w="9525">
            <a:noFill/>
            <a:miter lim="800000"/>
            <a:headEnd/>
            <a:tailEnd/>
          </a:ln>
        </p:spPr>
        <p:txBody>
          <a:bodyPr lIns="0" tIns="0" rIns="0" bIns="0" anchor="ctr"/>
          <a:lstStyle/>
          <a:p>
            <a:pPr marL="1257300" lvl="2" indent="-342900">
              <a:spcBef>
                <a:spcPts val="600"/>
              </a:spcBef>
              <a:spcAft>
                <a:spcPts val="600"/>
              </a:spcAft>
              <a:buFont typeface="Century Gothic" panose="020B0502020202020204" pitchFamily="34" charset="0"/>
              <a:buChar char="›"/>
            </a:pPr>
            <a:r>
              <a:rPr lang="fr-CA" sz="1600">
                <a:ea typeface="Roboto Condensed" panose="02000000000000000000" pitchFamily="2" charset="0"/>
              </a:rPr>
              <a:t>La dette nette ou les actifs financiers nets sont-ils à la hausse ou la baisse?</a:t>
            </a:r>
          </a:p>
          <a:p>
            <a:pPr marL="1257300" lvl="2" indent="-342900">
              <a:spcBef>
                <a:spcPts val="600"/>
              </a:spcBef>
              <a:spcAft>
                <a:spcPts val="600"/>
              </a:spcAft>
              <a:buFont typeface="Century Gothic" panose="020B0502020202020204" pitchFamily="34" charset="0"/>
              <a:buChar char="›"/>
            </a:pPr>
            <a:r>
              <a:rPr lang="fr-CA" sz="1600">
                <a:ea typeface="Roboto Condensed" panose="02000000000000000000" pitchFamily="2" charset="0"/>
              </a:rPr>
              <a:t>L’excédent ou le déficit accumulé est-il à la hausse ou à la baisse?</a:t>
            </a:r>
          </a:p>
          <a:p>
            <a:pPr marL="1257300" lvl="2" indent="-342900">
              <a:spcBef>
                <a:spcPts val="600"/>
              </a:spcBef>
              <a:spcAft>
                <a:spcPts val="600"/>
              </a:spcAft>
              <a:buFont typeface="Century Gothic" panose="020B0502020202020204" pitchFamily="34" charset="0"/>
              <a:buChar char="›"/>
            </a:pPr>
            <a:r>
              <a:rPr lang="fr-CA" sz="1600">
                <a:solidFill>
                  <a:srgbClr val="171717"/>
                </a:solidFill>
                <a:ea typeface="Roboto Condensed" panose="02000000000000000000" pitchFamily="2" charset="0"/>
              </a:rPr>
              <a:t>Quels sont les investissements qui ont été faits dans les immobilisations corporelles en vue de la prestation de services futurs?</a:t>
            </a:r>
          </a:p>
          <a:p>
            <a:pPr marL="171450" indent="-171450" defTabSz="801688">
              <a:buFont typeface="Wingdings" panose="05000000000000000000" pitchFamily="2" charset="2"/>
              <a:buChar char="§"/>
            </a:pPr>
            <a:endParaRPr lang="fr-CA" sz="1200">
              <a:solidFill>
                <a:srgbClr val="171717"/>
              </a:solidFill>
            </a:endParaRPr>
          </a:p>
          <a:p>
            <a:pPr defTabSz="801688"/>
            <a:endParaRPr lang="fr-CA" sz="200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2800">
                <a:solidFill>
                  <a:schemeClr val="bg1"/>
                </a:solidFill>
              </a:rPr>
              <a:t>22</a:t>
            </a:r>
          </a:p>
        </p:txBody>
      </p:sp>
      <p:pic>
        <p:nvPicPr>
          <p:cNvPr id="5" name="Audio 4">
            <a:hlinkClick r:id="" action="ppaction://media"/>
            <a:extLst>
              <a:ext uri="{FF2B5EF4-FFF2-40B4-BE49-F238E27FC236}">
                <a16:creationId xmlns:a16="http://schemas.microsoft.com/office/drawing/2014/main" id="{A3B7F027-8811-4E89-A1A8-01AC2C448544}"/>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69CC2FC2-D841-4E50-ACC6-D9D66B357804}"/>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668F6895-0E6F-4E2B-A531-AC58096F8049}"/>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54043052"/>
      </p:ext>
    </p:extLst>
  </p:cSld>
  <p:clrMapOvr>
    <a:masterClrMapping/>
  </p:clrMapOvr>
  <mc:AlternateContent xmlns:mc="http://schemas.openxmlformats.org/markup-compatibility/2006" xmlns:p14="http://schemas.microsoft.com/office/powerpoint/2010/main">
    <mc:Choice Requires="p14">
      <p:transition spd="slow" p14:dur="2000" advTm="46085"/>
    </mc:Choice>
    <mc:Fallback xmlns="">
      <p:transition spd="slow" advTm="46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40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4001"/>
                            </p:stCondLst>
                            <p:childTnLst>
                              <p:par>
                                <p:cTn id="11" presetID="1" presetClass="entr" presetSubtype="0" fill="hold" nodeType="afterEffect">
                                  <p:stCondLst>
                                    <p:cond delay="500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9001"/>
                            </p:stCondLst>
                            <p:childTnLst>
                              <p:par>
                                <p:cTn id="14" presetID="1" presetClass="entr" presetSubtype="0" fill="hold" nodeType="afterEffect">
                                  <p:stCondLst>
                                    <p:cond delay="600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1"/>
            </p:custDataLst>
          </p:nvPr>
        </p:nvSpPr>
        <p:spPr bwMode="gray"/>
        <p:txBody>
          <a:bodyPr/>
          <a:lstStyle/>
          <a:p>
            <a:r>
              <a:rPr lang="fr-CA"/>
              <a:t>État des résultats</a:t>
            </a:r>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2"/>
            </p:custDataLst>
          </p:nvPr>
        </p:nvSpPr>
        <p:spPr>
          <a:xfrm>
            <a:off x="0" y="2307000"/>
            <a:ext cx="5586415" cy="4035611"/>
          </a:xfrm>
        </p:spPr>
        <p:txBody>
          <a:bodyPr>
            <a:normAutofit/>
          </a:bodyPr>
          <a:lstStyle/>
          <a:p>
            <a:pPr marL="262890" lvl="1" indent="0">
              <a:lnSpc>
                <a:spcPct val="150000"/>
              </a:lnSpc>
              <a:spcBef>
                <a:spcPts val="600"/>
              </a:spcBef>
              <a:spcAft>
                <a:spcPts val="600"/>
              </a:spcAft>
              <a:buNone/>
            </a:pPr>
            <a:endParaRPr lang="fr-CA" sz="4500" spc="2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fr-CA" sz="2400">
                <a:ea typeface="Roboto" panose="02000000000000000000" pitchFamily="2" charset="0"/>
              </a:rPr>
              <a:t>Revenus</a:t>
            </a:r>
          </a:p>
          <a:p>
            <a:pPr marL="1371600" lvl="2" indent="-457200">
              <a:spcBef>
                <a:spcPts val="600"/>
              </a:spcBef>
              <a:spcAft>
                <a:spcPts val="600"/>
              </a:spcAft>
              <a:buFont typeface="Arial Black" panose="020B0A04020102020204" pitchFamily="34" charset="0"/>
              <a:buChar char="›"/>
            </a:pPr>
            <a:r>
              <a:rPr lang="fr-CA" sz="2400"/>
              <a:t>Charges</a:t>
            </a:r>
          </a:p>
          <a:p>
            <a:pPr marL="1371600" lvl="2" indent="-457200">
              <a:spcBef>
                <a:spcPts val="600"/>
              </a:spcBef>
              <a:spcAft>
                <a:spcPts val="600"/>
              </a:spcAft>
              <a:buFont typeface="Arial Black" panose="020B0A04020102020204" pitchFamily="34" charset="0"/>
              <a:buChar char="›"/>
            </a:pPr>
            <a:r>
              <a:rPr lang="fr-CA" sz="2400"/>
              <a:t>Excédent ou déficit annuel</a:t>
            </a:r>
            <a:endParaRPr lang="fr-CA"/>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3"/>
            </p:custDataLst>
          </p:nvPr>
        </p:nvSpPr>
        <p:spPr>
          <a:xfrm>
            <a:off x="11056331" y="202043"/>
            <a:ext cx="838199" cy="767687"/>
          </a:xfrm>
          <a:solidFill>
            <a:schemeClr val="accent2">
              <a:lumMod val="7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a:ln>
                  <a:noFill/>
                </a:ln>
                <a:solidFill>
                  <a:srgbClr val="FFFFFF"/>
                </a:solidFill>
                <a:effectLst/>
                <a:uLnTx/>
                <a:uFillTx/>
                <a:latin typeface="Century Gothic" panose="020B0502020202020204"/>
                <a:ea typeface="+mn-ea"/>
                <a:cs typeface="+mn-cs"/>
              </a:rPr>
              <a:t>23</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4"/>
            </p:custDataLst>
          </p:nvPr>
        </p:nvPicPr>
        <p:blipFill rotWithShape="1">
          <a:blip r:embed="rId13"/>
          <a:srcRect/>
          <a:stretch>
            <a:fillRect/>
          </a:stretch>
        </p:blipFill>
        <p:spPr>
          <a:xfrm>
            <a:off x="4358411" y="1514084"/>
            <a:ext cx="3475177" cy="1735693"/>
          </a:xfrm>
        </p:spPr>
      </p:pic>
      <p:sp>
        <p:nvSpPr>
          <p:cNvPr id="7" name="Rectangle 6">
            <a:extLst>
              <a:ext uri="{FF2B5EF4-FFF2-40B4-BE49-F238E27FC236}">
                <a16:creationId xmlns:a16="http://schemas.microsoft.com/office/drawing/2014/main" id="{40EDEDD4-824F-4FE5-A99E-E2F5B712DA9C}"/>
              </a:ext>
            </a:extLst>
          </p:cNvPr>
          <p:cNvSpPr/>
          <p:nvPr>
            <p:custDataLst>
              <p:tags r:id="rId5"/>
            </p:custDataLst>
          </p:nvPr>
        </p:nvSpPr>
        <p:spPr>
          <a:xfrm>
            <a:off x="7575737" y="3724640"/>
            <a:ext cx="4430684" cy="1200329"/>
          </a:xfrm>
          <a:prstGeom prst="rect">
            <a:avLst/>
          </a:prstGeom>
        </p:spPr>
        <p:txBody>
          <a:bodyPr wrap="square">
            <a:spAutoFit/>
          </a:bodyPr>
          <a:lstStyle/>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fr-CA" sz="2400" b="0" i="0" u="none" strike="noStrike" kern="1200" cap="none" spc="0" normalizeH="0" baseline="0">
                <a:ln>
                  <a:noFill/>
                </a:ln>
                <a:solidFill>
                  <a:srgbClr val="000000"/>
                </a:solidFill>
                <a:effectLst/>
                <a:uLnTx/>
                <a:uFillTx/>
                <a:ea typeface="+mn-ea"/>
                <a:cs typeface="+mn-cs"/>
              </a:rPr>
              <a:t>Information sur les revenus et les charges pour la période visée</a:t>
            </a:r>
            <a:endParaRPr kumimoji="0" lang="fr-CA" sz="2400" b="0" i="0" u="none" strike="noStrike" kern="1200" cap="none" spc="0" normalizeH="0" baseline="0">
              <a:ln>
                <a:noFill/>
              </a:ln>
              <a:solidFill>
                <a:srgbClr val="171717"/>
              </a:solidFill>
              <a:effectLst/>
              <a:uLnTx/>
              <a:uFillTx/>
              <a:ea typeface="+mn-ea"/>
              <a:cs typeface="+mn-cs"/>
            </a:endParaRPr>
          </a:p>
        </p:txBody>
      </p:sp>
      <p:pic>
        <p:nvPicPr>
          <p:cNvPr id="2" name="Audio 1">
            <a:hlinkClick r:id="" action="ppaction://media"/>
            <a:extLst>
              <a:ext uri="{FF2B5EF4-FFF2-40B4-BE49-F238E27FC236}">
                <a16:creationId xmlns:a16="http://schemas.microsoft.com/office/drawing/2014/main" id="{4EAE0CF6-C463-4636-A2AC-8C67456662F8}"/>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D9A751D9-6858-4741-A360-792ECABBB33B}"/>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765C538F-D48A-4B11-BBBD-91FD5EA963B5}"/>
              </a:ext>
            </a:extLst>
          </p:cNvPr>
          <p:cNvSpPr/>
          <p:nvPr>
            <p:custDataLst>
              <p:tags r:id="rId10"/>
            </p:custDataLst>
          </p:nvPr>
        </p:nvSpPr>
        <p:spPr>
          <a:xfrm>
            <a:off x="5508567"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2584993837"/>
      </p:ext>
    </p:extLst>
  </p:cSld>
  <p:clrMapOvr>
    <a:masterClrMapping/>
  </p:clrMapOvr>
  <mc:AlternateContent xmlns:mc="http://schemas.openxmlformats.org/markup-compatibility/2006" xmlns:p14="http://schemas.microsoft.com/office/powerpoint/2010/main">
    <mc:Choice Requires="p14">
      <p:transition spd="slow" p14:dur="2000" advTm="11855"/>
    </mc:Choice>
    <mc:Fallback xmlns="">
      <p:transition spd="slow" advTm="11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4FA036-F71A-4879-9F6F-10DD3190E1C7}"/>
              </a:ext>
            </a:extLst>
          </p:cNvPr>
          <p:cNvSpPr/>
          <p:nvPr>
            <p:custDataLst>
              <p:tags r:id="rId1"/>
            </p:custDataLst>
          </p:nvPr>
        </p:nvSpPr>
        <p:spPr>
          <a:xfrm>
            <a:off x="191808" y="988503"/>
            <a:ext cx="3216410" cy="43286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fr-CA" sz="2000" b="0" i="0" u="none" strike="noStrike" kern="1200" cap="none" spc="0" normalizeH="0" baseline="0">
                <a:ln>
                  <a:noFill/>
                </a:ln>
                <a:solidFill>
                  <a:srgbClr val="000000"/>
                </a:solidFill>
                <a:effectLst/>
                <a:uLnTx/>
                <a:uFillTx/>
                <a:latin typeface="+mj-lt"/>
                <a:ea typeface="+mn-ea"/>
                <a:cs typeface="+mn-cs"/>
              </a:rPr>
              <a:t>Revenus</a:t>
            </a:r>
          </a:p>
          <a:p>
            <a:pPr marL="285750" marR="0" lvl="0" indent="-285750" algn="l" defTabSz="457200" rtl="0" eaLnBrk="1" fontAlgn="auto" latinLnBrk="0" hangingPunct="1">
              <a:lnSpc>
                <a:spcPct val="114000"/>
              </a:lnSpc>
              <a:spcBef>
                <a:spcPts val="600"/>
              </a:spcBef>
              <a:spcAft>
                <a:spcPts val="600"/>
              </a:spcAft>
              <a:buClrTx/>
              <a:buSzTx/>
              <a:buFont typeface="Arial" panose="020B0604020202020204" pitchFamily="34" charset="0"/>
              <a:buChar char="•"/>
              <a:tabLst/>
              <a:defRPr/>
            </a:pPr>
            <a:r>
              <a:rPr kumimoji="0" lang="fr-CA" sz="1600" b="0" i="0" u="none" strike="noStrike" kern="1200" cap="none" spc="0" normalizeH="0" baseline="0">
                <a:ln>
                  <a:noFill/>
                </a:ln>
                <a:solidFill>
                  <a:srgbClr val="000000"/>
                </a:solidFill>
                <a:effectLst/>
                <a:uLnTx/>
                <a:uFillTx/>
                <a:latin typeface="+mj-lt"/>
                <a:ea typeface="+mn-ea"/>
                <a:cs typeface="+mn-cs"/>
              </a:rPr>
              <a:t>Gagnés</a:t>
            </a:r>
          </a:p>
          <a:p>
            <a:pPr marL="285750" marR="0" lvl="0" indent="-285750" algn="l" defTabSz="457200" rtl="0" eaLnBrk="1" fontAlgn="auto" latinLnBrk="0" hangingPunct="1">
              <a:lnSpc>
                <a:spcPct val="114000"/>
              </a:lnSpc>
              <a:spcBef>
                <a:spcPts val="600"/>
              </a:spcBef>
              <a:spcAft>
                <a:spcPts val="600"/>
              </a:spcAft>
              <a:buClrTx/>
              <a:buSzTx/>
              <a:buFont typeface="Arial" panose="020B0604020202020204" pitchFamily="34" charset="0"/>
              <a:buChar char="•"/>
              <a:tabLst/>
              <a:defRPr/>
            </a:pPr>
            <a:r>
              <a:rPr lang="fr-CA" sz="1600">
                <a:solidFill>
                  <a:srgbClr val="000000"/>
                </a:solidFill>
                <a:latin typeface="+mj-lt"/>
              </a:rPr>
              <a:t>Selon la s</a:t>
            </a:r>
            <a:r>
              <a:rPr kumimoji="0" lang="fr-CA" sz="1600" b="0" i="0" u="none" strike="noStrike" kern="1200" cap="none" spc="0" normalizeH="0" baseline="0">
                <a:ln>
                  <a:noFill/>
                </a:ln>
                <a:solidFill>
                  <a:srgbClr val="000000"/>
                </a:solidFill>
                <a:effectLst/>
                <a:uLnTx/>
                <a:uFillTx/>
                <a:latin typeface="+mj-lt"/>
                <a:ea typeface="+mn-ea"/>
                <a:cs typeface="+mn-cs"/>
              </a:rPr>
              <a:t>ource </a:t>
            </a: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fr-CA" sz="1400" b="0" i="1" u="none" strike="noStrike" kern="1200" cap="none" spc="0" normalizeH="0" baseline="0">
              <a:ln>
                <a:noFill/>
              </a:ln>
              <a:solidFill>
                <a:srgbClr val="3ABCD6">
                  <a:lumMod val="50000"/>
                </a:srgbClr>
              </a:solidFill>
              <a:effectLst/>
              <a:uLnTx/>
              <a:uFillTx/>
              <a:latin typeface="+mj-lt"/>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fr-CA" sz="1400" b="1" i="0" u="none" strike="noStrike" kern="1200" cap="none" spc="0" normalizeH="0" baseline="0">
                <a:ln>
                  <a:noFill/>
                </a:ln>
                <a:solidFill>
                  <a:srgbClr val="000000"/>
                </a:solidFill>
                <a:effectLst/>
                <a:uLnTx/>
                <a:uFillTx/>
                <a:latin typeface="+mj-lt"/>
                <a:ea typeface="+mn-ea"/>
                <a:cs typeface="+mn-cs"/>
              </a:rPr>
              <a:t>Note :</a:t>
            </a:r>
            <a:r>
              <a:rPr kumimoji="0" lang="fr-CA" sz="1400" b="0" i="0" u="none" strike="noStrike" kern="1200" cap="none" spc="0" normalizeH="0" baseline="0">
                <a:ln>
                  <a:noFill/>
                </a:ln>
                <a:solidFill>
                  <a:srgbClr val="000000"/>
                </a:solidFill>
                <a:effectLst/>
                <a:uLnTx/>
                <a:uFillTx/>
                <a:latin typeface="+mj-lt"/>
                <a:ea typeface="+mn-ea"/>
                <a:cs typeface="+mn-cs"/>
              </a:rPr>
              <a:t> La principale source de revenus est l’impôt</a:t>
            </a:r>
            <a:r>
              <a:rPr kumimoji="0" lang="fr-CA" sz="1400" b="0" i="0" u="none" strike="noStrike" kern="1200" cap="none" spc="0" normalizeH="0">
                <a:ln>
                  <a:noFill/>
                </a:ln>
                <a:solidFill>
                  <a:srgbClr val="000000"/>
                </a:solidFill>
                <a:effectLst/>
                <a:uLnTx/>
                <a:uFillTx/>
                <a:latin typeface="+mj-lt"/>
                <a:ea typeface="+mn-ea"/>
                <a:cs typeface="+mn-cs"/>
              </a:rPr>
              <a:t> foncier</a:t>
            </a:r>
            <a:r>
              <a:rPr kumimoji="0" lang="fr-CA" sz="1400" b="0" i="0" u="none" strike="noStrike" kern="1200" cap="none" spc="0" normalizeH="0" baseline="0">
                <a:ln>
                  <a:noFill/>
                </a:ln>
                <a:solidFill>
                  <a:srgbClr val="000000"/>
                </a:solidFill>
                <a:effectLst/>
                <a:uLnTx/>
                <a:uFillTx/>
                <a:latin typeface="+mj-lt"/>
                <a:ea typeface="+mn-ea"/>
                <a:cs typeface="+mn-cs"/>
              </a:rPr>
              <a:t>.</a:t>
            </a: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fr-CA" sz="1400" b="0" i="0" u="none" strike="noStrike" kern="1200" cap="none" spc="0" normalizeH="0" baseline="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fr-CA" sz="1400" b="1" i="1" u="none" strike="noStrike" kern="1200" cap="none" spc="0" normalizeH="0" baseline="0">
              <a:ln>
                <a:noFill/>
              </a:ln>
              <a:solidFill>
                <a:srgbClr val="000000"/>
              </a:solidFill>
              <a:effectLst/>
              <a:uLnTx/>
              <a:uFillTx/>
              <a:latin typeface="Lato" panose="020F0502020204030203"/>
              <a:ea typeface="+mn-ea"/>
              <a:cs typeface="+mn-cs"/>
            </a:endParaRPr>
          </a:p>
          <a:p>
            <a:pPr marL="285750" marR="0" lvl="0" indent="-285750" algn="l" defTabSz="457200" rtl="0" eaLnBrk="1" fontAlgn="auto" latinLnBrk="0" hangingPunct="1">
              <a:lnSpc>
                <a:spcPct val="100000"/>
              </a:lnSpc>
              <a:spcBef>
                <a:spcPts val="600"/>
              </a:spcBef>
              <a:spcAft>
                <a:spcPts val="600"/>
              </a:spcAft>
              <a:buClrTx/>
              <a:buSzTx/>
              <a:buFontTx/>
              <a:buBlip>
                <a:blip r:embed="rId13">
                  <a:extLst>
                    <a:ext uri="{96DAC541-7B7A-43D3-8B79-37D633B846F1}">
                      <asvg:svgBlip xmlns:asvg="http://schemas.microsoft.com/office/drawing/2016/SVG/main" r:embed="rId14"/>
                    </a:ext>
                  </a:extLst>
                </a:blip>
              </a:buBlip>
              <a:tabLst/>
              <a:defRPr/>
            </a:pPr>
            <a:endParaRPr kumimoji="0" lang="fr-CA" sz="1400" b="0" i="0" u="none" strike="noStrike" kern="1200" cap="none" spc="0" normalizeH="0" baseline="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000000"/>
              </a:solidFill>
              <a:effectLst/>
              <a:uLnTx/>
              <a:uFillTx/>
              <a:latin typeface="Roboto" panose="02000000000000000000" pitchFamily="2" charset="0"/>
              <a:ea typeface="+mn-ea"/>
              <a:cs typeface="+mn-cs"/>
            </a:endParaRPr>
          </a:p>
        </p:txBody>
      </p:sp>
      <p:sp>
        <p:nvSpPr>
          <p:cNvPr id="7" name="Slide Number Placeholder 1">
            <a:extLst>
              <a:ext uri="{FF2B5EF4-FFF2-40B4-BE49-F238E27FC236}">
                <a16:creationId xmlns:a16="http://schemas.microsoft.com/office/drawing/2014/main" id="{ED5FC237-C528-4ABB-A28C-8647D8C7E3A7}"/>
              </a:ext>
            </a:extLst>
          </p:cNvPr>
          <p:cNvSpPr txBox="1">
            <a:spLocks/>
          </p:cNvSpPr>
          <p:nvPr>
            <p:custDataLst>
              <p:tags r:id="rId2"/>
            </p:custDataLst>
          </p:nvPr>
        </p:nvSpPr>
        <p:spPr>
          <a:xfrm>
            <a:off x="10923327" y="461984"/>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2800">
                <a:solidFill>
                  <a:srgbClr val="FFFFFF"/>
                </a:solidFill>
                <a:latin typeface="Century Gothic" panose="020B0502020202020204"/>
              </a:rPr>
              <a:t>24</a:t>
            </a:r>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4" name="Rectangle: Rounded Corners 3">
            <a:extLst>
              <a:ext uri="{FF2B5EF4-FFF2-40B4-BE49-F238E27FC236}">
                <a16:creationId xmlns:a16="http://schemas.microsoft.com/office/drawing/2014/main" id="{D887FDC3-ED6A-45C2-B3CC-D724C9BCE160}"/>
              </a:ext>
            </a:extLst>
          </p:cNvPr>
          <p:cNvSpPr/>
          <p:nvPr>
            <p:custDataLst>
              <p:tags r:id="rId3"/>
            </p:custDataLst>
          </p:nvPr>
        </p:nvSpPr>
        <p:spPr>
          <a:xfrm>
            <a:off x="3765665" y="1479665"/>
            <a:ext cx="3790604" cy="19493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cxnSp>
        <p:nvCxnSpPr>
          <p:cNvPr id="8" name="Straight Arrow Connector 7">
            <a:extLst>
              <a:ext uri="{FF2B5EF4-FFF2-40B4-BE49-F238E27FC236}">
                <a16:creationId xmlns:a16="http://schemas.microsoft.com/office/drawing/2014/main" id="{412C2758-EE5B-4802-89D8-340981E9CCCA}"/>
              </a:ext>
            </a:extLst>
          </p:cNvPr>
          <p:cNvCxnSpPr>
            <a:cxnSpLocks/>
          </p:cNvCxnSpPr>
          <p:nvPr>
            <p:custDataLst>
              <p:tags r:id="rId4"/>
            </p:custDataLst>
          </p:nvPr>
        </p:nvCxnSpPr>
        <p:spPr>
          <a:xfrm>
            <a:off x="1346662" y="1803862"/>
            <a:ext cx="2419003" cy="2161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C8EF0139-2CA7-47C0-AE83-F14917FF5ED3}"/>
              </a:ext>
            </a:extLst>
          </p:cNvPr>
          <p:cNvPicPr>
            <a:picLocks noChangeAspect="1"/>
          </p:cNvPicPr>
          <p:nvPr>
            <p:custDataLst>
              <p:tags r:id="rId5"/>
            </p:custDataLst>
          </p:nvPr>
        </p:nvPicPr>
        <p:blipFill>
          <a:blip r:embed="rId15"/>
          <a:stretch>
            <a:fillRect/>
          </a:stretch>
        </p:blipFill>
        <p:spPr>
          <a:xfrm>
            <a:off x="3848793" y="705870"/>
            <a:ext cx="6475614" cy="5701026"/>
          </a:xfrm>
          <a:prstGeom prst="rect">
            <a:avLst/>
          </a:prstGeom>
        </p:spPr>
      </p:pic>
      <p:pic>
        <p:nvPicPr>
          <p:cNvPr id="2" name="Audio 1">
            <a:hlinkClick r:id="" action="ppaction://media"/>
            <a:extLst>
              <a:ext uri="{FF2B5EF4-FFF2-40B4-BE49-F238E27FC236}">
                <a16:creationId xmlns:a16="http://schemas.microsoft.com/office/drawing/2014/main" id="{EFD26F6E-50BF-4ACB-A142-C0CC3C17F8E0}"/>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25563601-C952-4E60-AE4A-39E23877B3EA}"/>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5A7C611B-528C-4AE8-A50D-5B085FA589F7}"/>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2521126814"/>
      </p:ext>
    </p:extLst>
  </p:cSld>
  <p:clrMapOvr>
    <a:masterClrMapping/>
  </p:clrMapOvr>
  <p:transition spd="med" advTm="192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2"/>
            </p:custDataLst>
          </p:nvPr>
        </p:nvSpPr>
        <p:spPr bwMode="gray">
          <a:xfrm>
            <a:off x="7285954" y="1562614"/>
            <a:ext cx="3863221" cy="720000"/>
          </a:xfrm>
        </p:spPr>
        <p:txBody>
          <a:bodyPr/>
          <a:lstStyle/>
          <a:p>
            <a:r>
              <a:rPr lang="fr-CA"/>
              <a:t>Revenus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3"/>
            </p:custDataLst>
          </p:nvPr>
        </p:nvSpPr>
        <p:spPr>
          <a:xfrm>
            <a:off x="11179519" y="-8112"/>
            <a:ext cx="838199" cy="767687"/>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25</a:t>
            </a:r>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pic>
        <p:nvPicPr>
          <p:cNvPr id="9" name="Picture 8">
            <a:extLst>
              <a:ext uri="{FF2B5EF4-FFF2-40B4-BE49-F238E27FC236}">
                <a16:creationId xmlns:a16="http://schemas.microsoft.com/office/drawing/2014/main" id="{AEE4F7C5-CF55-4409-9F25-82158D3519DF}"/>
              </a:ext>
            </a:extLst>
          </p:cNvPr>
          <p:cNvPicPr>
            <a:picLocks noChangeAspect="1"/>
          </p:cNvPicPr>
          <p:nvPr>
            <p:custDataLst>
              <p:tags r:id="rId4"/>
            </p:custDataLst>
          </p:nvPr>
        </p:nvPicPr>
        <p:blipFill>
          <a:blip r:embed="rId22"/>
          <a:stretch>
            <a:fillRect/>
          </a:stretch>
        </p:blipFill>
        <p:spPr>
          <a:xfrm>
            <a:off x="1040813" y="375731"/>
            <a:ext cx="4488874" cy="5516078"/>
          </a:xfrm>
          <a:prstGeom prst="rect">
            <a:avLst/>
          </a:prstGeom>
        </p:spPr>
      </p:pic>
      <p:sp>
        <p:nvSpPr>
          <p:cNvPr id="10" name="Oval 9">
            <a:extLst>
              <a:ext uri="{FF2B5EF4-FFF2-40B4-BE49-F238E27FC236}">
                <a16:creationId xmlns:a16="http://schemas.microsoft.com/office/drawing/2014/main" id="{F130CFC7-6BAD-409A-AA27-918561B5DFED}"/>
              </a:ext>
            </a:extLst>
          </p:cNvPr>
          <p:cNvSpPr/>
          <p:nvPr>
            <p:custDataLst>
              <p:tags r:id="rId5"/>
            </p:custDataLst>
          </p:nvPr>
        </p:nvSpPr>
        <p:spPr>
          <a:xfrm>
            <a:off x="2548585" y="5028676"/>
            <a:ext cx="1287729" cy="92028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15" name="Oval 14">
            <a:extLst>
              <a:ext uri="{FF2B5EF4-FFF2-40B4-BE49-F238E27FC236}">
                <a16:creationId xmlns:a16="http://schemas.microsoft.com/office/drawing/2014/main" id="{C7A519BD-F7CA-4042-9E2D-1D4FB26A2A84}"/>
              </a:ext>
            </a:extLst>
          </p:cNvPr>
          <p:cNvSpPr/>
          <p:nvPr>
            <p:custDataLst>
              <p:tags r:id="rId6"/>
            </p:custDataLst>
          </p:nvPr>
        </p:nvSpPr>
        <p:spPr>
          <a:xfrm>
            <a:off x="3192450" y="1504058"/>
            <a:ext cx="1287729" cy="72991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16" name="Oval 15">
            <a:extLst>
              <a:ext uri="{FF2B5EF4-FFF2-40B4-BE49-F238E27FC236}">
                <a16:creationId xmlns:a16="http://schemas.microsoft.com/office/drawing/2014/main" id="{3E36AA9D-333E-4B46-9876-2579AB2A360C}"/>
              </a:ext>
            </a:extLst>
          </p:cNvPr>
          <p:cNvSpPr/>
          <p:nvPr>
            <p:custDataLst>
              <p:tags r:id="rId7"/>
            </p:custDataLst>
          </p:nvPr>
        </p:nvSpPr>
        <p:spPr>
          <a:xfrm>
            <a:off x="3836315" y="5043155"/>
            <a:ext cx="1177567" cy="96294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7" name="Left Brace 6">
            <a:extLst>
              <a:ext uri="{FF2B5EF4-FFF2-40B4-BE49-F238E27FC236}">
                <a16:creationId xmlns:a16="http://schemas.microsoft.com/office/drawing/2014/main" id="{B45AA530-C3B9-48D6-9366-FE93F88769F9}"/>
              </a:ext>
            </a:extLst>
          </p:cNvPr>
          <p:cNvSpPr/>
          <p:nvPr>
            <p:custDataLst>
              <p:tags r:id="rId8"/>
            </p:custDataLst>
          </p:nvPr>
        </p:nvSpPr>
        <p:spPr>
          <a:xfrm flipH="1">
            <a:off x="7685202" y="2949874"/>
            <a:ext cx="45719" cy="2480379"/>
          </a:xfrm>
          <a:prstGeom prst="lef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18" name="Straight Arrow Connector 17">
            <a:extLst>
              <a:ext uri="{FF2B5EF4-FFF2-40B4-BE49-F238E27FC236}">
                <a16:creationId xmlns:a16="http://schemas.microsoft.com/office/drawing/2014/main" id="{13FB92A0-367F-4DFC-9329-BD33E8BD3FA9}"/>
              </a:ext>
            </a:extLst>
          </p:cNvPr>
          <p:cNvCxnSpPr>
            <a:cxnSpLocks/>
          </p:cNvCxnSpPr>
          <p:nvPr>
            <p:custDataLst>
              <p:tags r:id="rId9"/>
            </p:custDataLst>
          </p:nvPr>
        </p:nvCxnSpPr>
        <p:spPr>
          <a:xfrm flipH="1">
            <a:off x="5013883" y="4459705"/>
            <a:ext cx="2536992" cy="85825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B4F50B03-7109-4EB1-BC69-9D94BF2B08AC}"/>
              </a:ext>
            </a:extLst>
          </p:cNvPr>
          <p:cNvSpPr/>
          <p:nvPr>
            <p:custDataLst>
              <p:tags r:id="rId10"/>
            </p:custDataLst>
          </p:nvPr>
        </p:nvSpPr>
        <p:spPr>
          <a:xfrm>
            <a:off x="1307264" y="4862899"/>
            <a:ext cx="1287729" cy="92028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13" name="Oval 12">
            <a:extLst>
              <a:ext uri="{FF2B5EF4-FFF2-40B4-BE49-F238E27FC236}">
                <a16:creationId xmlns:a16="http://schemas.microsoft.com/office/drawing/2014/main" id="{B8E02FD9-970E-417F-AFCC-14E239C8ADA0}"/>
              </a:ext>
            </a:extLst>
          </p:cNvPr>
          <p:cNvSpPr/>
          <p:nvPr>
            <p:custDataLst>
              <p:tags r:id="rId11"/>
            </p:custDataLst>
          </p:nvPr>
        </p:nvSpPr>
        <p:spPr>
          <a:xfrm>
            <a:off x="1951128" y="1464366"/>
            <a:ext cx="1287729" cy="72991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cxnSp>
        <p:nvCxnSpPr>
          <p:cNvPr id="14" name="Straight Arrow Connector 13">
            <a:extLst>
              <a:ext uri="{FF2B5EF4-FFF2-40B4-BE49-F238E27FC236}">
                <a16:creationId xmlns:a16="http://schemas.microsoft.com/office/drawing/2014/main" id="{8D7DE8DB-5322-45E5-8E64-65F583A646FB}"/>
              </a:ext>
            </a:extLst>
          </p:cNvPr>
          <p:cNvCxnSpPr>
            <a:cxnSpLocks/>
          </p:cNvCxnSpPr>
          <p:nvPr>
            <p:custDataLst>
              <p:tags r:id="rId12"/>
            </p:custDataLst>
          </p:nvPr>
        </p:nvCxnSpPr>
        <p:spPr>
          <a:xfrm flipH="1" flipV="1">
            <a:off x="4255207" y="2142763"/>
            <a:ext cx="3228435" cy="191699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0" name="Content Placeholder 5">
            <a:extLst>
              <a:ext uri="{FF2B5EF4-FFF2-40B4-BE49-F238E27FC236}">
                <a16:creationId xmlns:a16="http://schemas.microsoft.com/office/drawing/2014/main" id="{30234C7A-B72C-4CAC-9D41-B4441D95CA33}"/>
              </a:ext>
            </a:extLst>
          </p:cNvPr>
          <p:cNvSpPr txBox="1">
            <a:spLocks/>
          </p:cNvSpPr>
          <p:nvPr>
            <p:custDataLst>
              <p:tags r:id="rId13"/>
            </p:custDataLst>
          </p:nvPr>
        </p:nvSpPr>
        <p:spPr>
          <a:xfrm>
            <a:off x="7752435" y="2912782"/>
            <a:ext cx="4229964" cy="3244516"/>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600"/>
              </a:spcBef>
              <a:spcAft>
                <a:spcPts val="600"/>
              </a:spcAft>
              <a:buClr>
                <a:schemeClr val="accent1">
                  <a:lumMod val="50000"/>
                </a:schemeClr>
              </a:buClr>
              <a:buFont typeface="Calibri" panose="020F0502020204030204" pitchFamily="34" charset="0"/>
              <a:buChar char="›"/>
            </a:pPr>
            <a:r>
              <a:rPr lang="fr-CA">
                <a:solidFill>
                  <a:schemeClr val="bg1"/>
                </a:solidFill>
                <a:ea typeface="Roboto Condensed" panose="02000000000000000000" pitchFamily="2" charset="0"/>
              </a:rPr>
              <a:t>Dans quelle mesure l’organisation dépend-elle des transferts pour assumer ses coûts de fonctionnement?</a:t>
            </a:r>
            <a:endParaRPr lang="fr-CA">
              <a:solidFill>
                <a:schemeClr val="bg1"/>
              </a:solidFill>
              <a:cs typeface="Calibri Light"/>
            </a:endParaRPr>
          </a:p>
          <a:p>
            <a:pPr>
              <a:spcBef>
                <a:spcPts val="600"/>
              </a:spcBef>
              <a:spcAft>
                <a:spcPts val="600"/>
              </a:spcAft>
              <a:buClr>
                <a:schemeClr val="accent1">
                  <a:lumMod val="50000"/>
                </a:schemeClr>
              </a:buClr>
              <a:buFont typeface="Calibri" panose="020F0502020204030204" pitchFamily="34" charset="0"/>
              <a:buChar char="›"/>
            </a:pPr>
            <a:r>
              <a:rPr lang="fr-CA">
                <a:solidFill>
                  <a:schemeClr val="bg1"/>
                </a:solidFill>
                <a:ea typeface="Roboto Condensed" panose="02000000000000000000" pitchFamily="2" charset="0"/>
              </a:rPr>
              <a:t>De quelle façon les revenus réels se comparent-ils à ceux prévus dans le budget ou à ceux des exercices précédents?</a:t>
            </a:r>
            <a:endParaRPr lang="fr-CA">
              <a:solidFill>
                <a:schemeClr val="bg1"/>
              </a:solidFill>
              <a:cs typeface="Calibri Light"/>
            </a:endParaRPr>
          </a:p>
          <a:p>
            <a:pPr>
              <a:spcBef>
                <a:spcPts val="600"/>
              </a:spcBef>
              <a:spcAft>
                <a:spcPts val="600"/>
              </a:spcAft>
              <a:buClr>
                <a:schemeClr val="accent1">
                  <a:lumMod val="50000"/>
                </a:schemeClr>
              </a:buClr>
              <a:buFont typeface="Calibri" panose="020F0502020204030204" pitchFamily="34" charset="0"/>
              <a:buChar char="›"/>
            </a:pPr>
            <a:r>
              <a:rPr lang="fr-CA">
                <a:solidFill>
                  <a:schemeClr val="bg1"/>
                </a:solidFill>
                <a:cs typeface="Calibri Light"/>
              </a:rPr>
              <a:t>Y a-t-il d’autres dépendances/vulnérabilités?</a:t>
            </a:r>
          </a:p>
          <a:p>
            <a:pPr>
              <a:spcBef>
                <a:spcPts val="600"/>
              </a:spcBef>
              <a:spcAft>
                <a:spcPts val="600"/>
              </a:spcAft>
              <a:buClr>
                <a:schemeClr val="accent1">
                  <a:lumMod val="50000"/>
                </a:schemeClr>
              </a:buClr>
              <a:buFont typeface="Calibri" panose="020F0502020204030204" pitchFamily="34" charset="0"/>
              <a:buChar char="›"/>
            </a:pPr>
            <a:r>
              <a:rPr lang="fr-CA">
                <a:solidFill>
                  <a:schemeClr val="bg1"/>
                </a:solidFill>
                <a:cs typeface="Calibri Light"/>
              </a:rPr>
              <a:t>Les revenus sont-ils stables? La croissance des revenus a-t-elle suivi celle du coût de la vie?</a:t>
            </a:r>
          </a:p>
          <a:p>
            <a:pPr>
              <a:spcBef>
                <a:spcPts val="600"/>
              </a:spcBef>
              <a:spcAft>
                <a:spcPts val="600"/>
              </a:spcAft>
              <a:buClr>
                <a:schemeClr val="accent1">
                  <a:lumMod val="50000"/>
                </a:schemeClr>
              </a:buClr>
              <a:buFont typeface="Calibri" panose="020F0502020204030204" pitchFamily="34" charset="0"/>
              <a:buChar char="›"/>
            </a:pPr>
            <a:r>
              <a:rPr lang="fr-CA">
                <a:solidFill>
                  <a:schemeClr val="bg1"/>
                </a:solidFill>
                <a:cs typeface="Calibri Light"/>
              </a:rPr>
              <a:t>Y a-t-il une marge de manœuvre pour augmenter les revenus si nécessaire?</a:t>
            </a:r>
          </a:p>
          <a:p>
            <a:pPr>
              <a:spcBef>
                <a:spcPts val="600"/>
              </a:spcBef>
              <a:spcAft>
                <a:spcPts val="600"/>
              </a:spcAft>
              <a:buClr>
                <a:schemeClr val="accent1">
                  <a:lumMod val="50000"/>
                </a:schemeClr>
              </a:buClr>
              <a:buFont typeface="Calibri" panose="020F0502020204030204" pitchFamily="34" charset="0"/>
              <a:buChar char="›"/>
            </a:pPr>
            <a:r>
              <a:rPr lang="fr-CA">
                <a:solidFill>
                  <a:schemeClr val="bg1"/>
                </a:solidFill>
                <a:ea typeface="Roboto Condensed" panose="02000000000000000000" pitchFamily="2" charset="0"/>
              </a:rPr>
              <a:t>Les revenus suffisent-ils à couvrir les charges de fonctionnement?</a:t>
            </a:r>
            <a:endParaRPr lang="fr-CA">
              <a:solidFill>
                <a:schemeClr val="bg1"/>
              </a:solidFill>
              <a:cs typeface="Calibri Light"/>
            </a:endParaRPr>
          </a:p>
          <a:p>
            <a:pPr>
              <a:spcBef>
                <a:spcPts val="600"/>
              </a:spcBef>
              <a:spcAft>
                <a:spcPts val="600"/>
              </a:spcAft>
              <a:buClr>
                <a:schemeClr val="accent1">
                  <a:lumMod val="50000"/>
                </a:schemeClr>
              </a:buClr>
              <a:buFont typeface="Calibri" panose="020F0502020204030204" pitchFamily="34" charset="0"/>
              <a:buChar char="›"/>
            </a:pPr>
            <a:endParaRPr lang="fr-CA">
              <a:solidFill>
                <a:schemeClr val="bg1"/>
              </a:solidFill>
              <a:cs typeface="Calibri Light"/>
            </a:endParaRPr>
          </a:p>
          <a:p>
            <a:endParaRPr lang="fr-CA"/>
          </a:p>
        </p:txBody>
      </p:sp>
      <p:sp>
        <p:nvSpPr>
          <p:cNvPr id="21" name="Rectangle 20">
            <a:extLst>
              <a:ext uri="{FF2B5EF4-FFF2-40B4-BE49-F238E27FC236}">
                <a16:creationId xmlns:a16="http://schemas.microsoft.com/office/drawing/2014/main" id="{B8C188D3-1744-47E6-BD97-6C5CBFCE1EC8}"/>
              </a:ext>
            </a:extLst>
          </p:cNvPr>
          <p:cNvSpPr/>
          <p:nvPr>
            <p:custDataLst>
              <p:tags r:id="rId14"/>
            </p:custDataLst>
          </p:nvPr>
        </p:nvSpPr>
        <p:spPr>
          <a:xfrm>
            <a:off x="7542936" y="2233973"/>
            <a:ext cx="4411011" cy="646331"/>
          </a:xfrm>
          <a:prstGeom prst="rect">
            <a:avLst/>
          </a:prstGeom>
        </p:spPr>
        <p:txBody>
          <a:bodyPr wrap="square">
            <a:spAutoFit/>
          </a:bodyPr>
          <a:lstStyle/>
          <a:p>
            <a:r>
              <a:rPr lang="fr-CA">
                <a:latin typeface="Century Gothic" panose="020B0502020202020204" pitchFamily="34" charset="0"/>
              </a:rPr>
              <a:t> </a:t>
            </a:r>
          </a:p>
          <a:p>
            <a:r>
              <a:rPr lang="fr-CA">
                <a:latin typeface="Century Gothic" panose="020B0502020202020204" pitchFamily="34" charset="0"/>
              </a:rPr>
              <a:t>Questions clés concernant les revenus</a:t>
            </a:r>
            <a:endParaRPr lang="fr-CA"/>
          </a:p>
        </p:txBody>
      </p:sp>
      <p:pic>
        <p:nvPicPr>
          <p:cNvPr id="6" name="Audio 5">
            <a:hlinkClick r:id="" action="ppaction://media"/>
            <a:extLst>
              <a:ext uri="{FF2B5EF4-FFF2-40B4-BE49-F238E27FC236}">
                <a16:creationId xmlns:a16="http://schemas.microsoft.com/office/drawing/2014/main" id="{81118AEB-83CC-40B4-A252-65F6CEE9C31F}"/>
              </a:ext>
            </a:extLst>
          </p:cNvPr>
          <p:cNvPicPr>
            <a:picLocks noChangeAspect="1"/>
          </p:cNvPicPr>
          <p:nvPr>
            <a:audioFile r:link="rId16"/>
            <p:custDataLst>
              <p:tags r:id="rId17"/>
            </p:custDataLst>
            <p:extLst>
              <p:ext uri="{DAA4B4D4-6D71-4841-9C94-3DE7FCFB9230}">
                <p14:media xmlns:p14="http://schemas.microsoft.com/office/powerpoint/2010/main" r:embed="rId15"/>
              </p:ext>
            </p:extLst>
          </p:nvPr>
        </p:nvPicPr>
        <p:blipFill>
          <a:blip r:embed="rId23"/>
          <a:stretch>
            <a:fillRect/>
          </a:stretch>
        </p:blipFill>
        <p:spPr>
          <a:xfrm>
            <a:off x="11430000" y="6096000"/>
            <a:ext cx="609600" cy="609600"/>
          </a:xfrm>
          <a:prstGeom prst="rect">
            <a:avLst/>
          </a:prstGeom>
        </p:spPr>
      </p:pic>
      <p:sp>
        <p:nvSpPr>
          <p:cNvPr id="17" name="Action Button: Go Back or Previous 16">
            <a:hlinkClick r:id="" action="ppaction://hlinkshowjump?jump=previousslide" highlightClick="1"/>
            <a:extLst>
              <a:ext uri="{FF2B5EF4-FFF2-40B4-BE49-F238E27FC236}">
                <a16:creationId xmlns:a16="http://schemas.microsoft.com/office/drawing/2014/main" id="{89005BB2-5338-4E68-AA7B-3F2051E21392}"/>
              </a:ext>
            </a:extLst>
          </p:cNvPr>
          <p:cNvSpPr/>
          <p:nvPr>
            <p:custDataLst>
              <p:tags r:id="rId18"/>
            </p:custDataLst>
          </p:nvPr>
        </p:nvSpPr>
        <p:spPr>
          <a:xfrm>
            <a:off x="13592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9" name="Action Button: Go Forward or Next 18">
            <a:hlinkClick r:id="" action="ppaction://hlinkshowjump?jump=nextslide" highlightClick="1"/>
            <a:extLst>
              <a:ext uri="{FF2B5EF4-FFF2-40B4-BE49-F238E27FC236}">
                <a16:creationId xmlns:a16="http://schemas.microsoft.com/office/drawing/2014/main" id="{8A2ACF58-62D1-4783-AF4F-D37CB5BEEF95}"/>
              </a:ext>
            </a:extLst>
          </p:cNvPr>
          <p:cNvSpPr/>
          <p:nvPr>
            <p:custDataLst>
              <p:tags r:id="rId19"/>
            </p:custDataLst>
          </p:nvPr>
        </p:nvSpPr>
        <p:spPr>
          <a:xfrm>
            <a:off x="562390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2504818859"/>
      </p:ext>
    </p:extLst>
  </p:cSld>
  <p:clrMapOvr>
    <a:masterClrMapping/>
  </p:clrMapOvr>
  <mc:AlternateContent xmlns:mc="http://schemas.openxmlformats.org/markup-compatibility/2006" xmlns:p14="http://schemas.microsoft.com/office/powerpoint/2010/main">
    <mc:Choice Requires="p14">
      <p:transition spd="slow" p14:dur="2000" advTm="132667"/>
    </mc:Choice>
    <mc:Fallback xmlns="">
      <p:transition spd="slow" advTm="13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entr" presetSubtype="0" fill="hold" nodeType="afterEffect">
                                  <p:stCondLst>
                                    <p:cond delay="4500"/>
                                  </p:stCondLst>
                                  <p:childTnLst>
                                    <p:set>
                                      <p:cBhvr>
                                        <p:cTn id="9" dur="1" fill="hold">
                                          <p:stCondLst>
                                            <p:cond delay="0"/>
                                          </p:stCondLst>
                                        </p:cTn>
                                        <p:tgtEl>
                                          <p:spTgt spid="20">
                                            <p:txEl>
                                              <p:pRg st="0" end="0"/>
                                            </p:txEl>
                                          </p:spTgt>
                                        </p:tgtEl>
                                        <p:attrNameLst>
                                          <p:attrName>style.visibility</p:attrName>
                                        </p:attrNameLst>
                                      </p:cBhvr>
                                      <p:to>
                                        <p:strVal val="visible"/>
                                      </p:to>
                                    </p:set>
                                  </p:childTnLst>
                                </p:cTn>
                              </p:par>
                            </p:childTnLst>
                          </p:cTn>
                        </p:par>
                        <p:par>
                          <p:cTn id="10" fill="hold">
                            <p:stCondLst>
                              <p:cond delay="4501"/>
                            </p:stCondLst>
                            <p:childTnLst>
                              <p:par>
                                <p:cTn id="11" presetID="1" presetClass="entr" presetSubtype="0" fill="hold" nodeType="afterEffect">
                                  <p:stCondLst>
                                    <p:cond delay="6500"/>
                                  </p:stCondLst>
                                  <p:childTnLst>
                                    <p:set>
                                      <p:cBhvr>
                                        <p:cTn id="12" dur="1" fill="hold">
                                          <p:stCondLst>
                                            <p:cond delay="0"/>
                                          </p:stCondLst>
                                        </p:cTn>
                                        <p:tgtEl>
                                          <p:spTgt spid="20">
                                            <p:txEl>
                                              <p:pRg st="1" end="1"/>
                                            </p:txEl>
                                          </p:spTgt>
                                        </p:tgtEl>
                                        <p:attrNameLst>
                                          <p:attrName>style.visibility</p:attrName>
                                        </p:attrNameLst>
                                      </p:cBhvr>
                                      <p:to>
                                        <p:strVal val="visible"/>
                                      </p:to>
                                    </p:set>
                                  </p:childTnLst>
                                </p:cTn>
                              </p:par>
                            </p:childTnLst>
                          </p:cTn>
                        </p:par>
                        <p:par>
                          <p:cTn id="13" fill="hold">
                            <p:stCondLst>
                              <p:cond delay="11001"/>
                            </p:stCondLst>
                            <p:childTnLst>
                              <p:par>
                                <p:cTn id="14" presetID="1" presetClass="entr" presetSubtype="0" fill="hold" nodeType="afterEffect">
                                  <p:stCondLst>
                                    <p:cond delay="6000"/>
                                  </p:stCondLst>
                                  <p:childTnLst>
                                    <p:set>
                                      <p:cBhvr>
                                        <p:cTn id="15" dur="1" fill="hold">
                                          <p:stCondLst>
                                            <p:cond delay="0"/>
                                          </p:stCondLst>
                                        </p:cTn>
                                        <p:tgtEl>
                                          <p:spTgt spid="20">
                                            <p:txEl>
                                              <p:pRg st="2" end="2"/>
                                            </p:txEl>
                                          </p:spTgt>
                                        </p:tgtEl>
                                        <p:attrNameLst>
                                          <p:attrName>style.visibility</p:attrName>
                                        </p:attrNameLst>
                                      </p:cBhvr>
                                      <p:to>
                                        <p:strVal val="visible"/>
                                      </p:to>
                                    </p:set>
                                  </p:childTnLst>
                                </p:cTn>
                              </p:par>
                            </p:childTnLst>
                          </p:cTn>
                        </p:par>
                        <p:par>
                          <p:cTn id="16" fill="hold">
                            <p:stCondLst>
                              <p:cond delay="17001"/>
                            </p:stCondLst>
                            <p:childTnLst>
                              <p:par>
                                <p:cTn id="17" presetID="1" presetClass="entr" presetSubtype="0" fill="hold" nodeType="afterEffect">
                                  <p:stCondLst>
                                    <p:cond delay="500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par>
                          <p:cTn id="19" fill="hold">
                            <p:stCondLst>
                              <p:cond delay="22001"/>
                            </p:stCondLst>
                            <p:childTnLst>
                              <p:par>
                                <p:cTn id="20" presetID="1" presetClass="entr" presetSubtype="0" fill="hold" nodeType="afterEffect">
                                  <p:stCondLst>
                                    <p:cond delay="6000"/>
                                  </p:stCondLst>
                                  <p:childTnLst>
                                    <p:set>
                                      <p:cBhvr>
                                        <p:cTn id="21" dur="1" fill="hold">
                                          <p:stCondLst>
                                            <p:cond delay="0"/>
                                          </p:stCondLst>
                                        </p:cTn>
                                        <p:tgtEl>
                                          <p:spTgt spid="20">
                                            <p:txEl>
                                              <p:pRg st="4" end="4"/>
                                            </p:txEl>
                                          </p:spTgt>
                                        </p:tgtEl>
                                        <p:attrNameLst>
                                          <p:attrName>style.visibility</p:attrName>
                                        </p:attrNameLst>
                                      </p:cBhvr>
                                      <p:to>
                                        <p:strVal val="visible"/>
                                      </p:to>
                                    </p:set>
                                  </p:childTnLst>
                                </p:cTn>
                              </p:par>
                            </p:childTnLst>
                          </p:cTn>
                        </p:par>
                        <p:par>
                          <p:cTn id="22" fill="hold">
                            <p:stCondLst>
                              <p:cond delay="28001"/>
                            </p:stCondLst>
                            <p:childTnLst>
                              <p:par>
                                <p:cTn id="23" presetID="1" presetClass="entr" presetSubtype="0" fill="hold" nodeType="afterEffect">
                                  <p:stCondLst>
                                    <p:cond delay="5000"/>
                                  </p:stCondLst>
                                  <p:childTnLst>
                                    <p:set>
                                      <p:cBhvr>
                                        <p:cTn id="24"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4FA036-F71A-4879-9F6F-10DD3190E1C7}"/>
              </a:ext>
            </a:extLst>
          </p:cNvPr>
          <p:cNvSpPr/>
          <p:nvPr>
            <p:custDataLst>
              <p:tags r:id="rId1"/>
            </p:custDataLst>
          </p:nvPr>
        </p:nvSpPr>
        <p:spPr>
          <a:xfrm>
            <a:off x="191808" y="988503"/>
            <a:ext cx="3216410" cy="46671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dirty="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fr-CA" sz="2000" b="0" i="0" u="none" strike="noStrike" kern="1200" cap="none" spc="0" normalizeH="0" baseline="0" dirty="0">
                <a:ln>
                  <a:noFill/>
                </a:ln>
                <a:solidFill>
                  <a:srgbClr val="000000"/>
                </a:solidFill>
                <a:effectLst/>
                <a:uLnTx/>
                <a:uFillTx/>
                <a:ea typeface="+mn-ea"/>
                <a:cs typeface="+mn-cs"/>
              </a:rPr>
              <a:t>Charges</a:t>
            </a:r>
          </a:p>
          <a:p>
            <a:pPr marL="285750" marR="0" lvl="0" indent="-285750" algn="l" defTabSz="457200" rtl="0" eaLnBrk="1" fontAlgn="auto" latinLnBrk="0" hangingPunct="1">
              <a:lnSpc>
                <a:spcPct val="114000"/>
              </a:lnSpc>
              <a:spcBef>
                <a:spcPts val="600"/>
              </a:spcBef>
              <a:spcAft>
                <a:spcPts val="600"/>
              </a:spcAft>
              <a:buClrTx/>
              <a:buSzTx/>
              <a:buFont typeface="Arial" panose="020B0604020202020204" pitchFamily="34" charset="0"/>
              <a:buChar char="•"/>
              <a:tabLst/>
              <a:defRPr/>
            </a:pPr>
            <a:r>
              <a:rPr kumimoji="0" lang="fr-CA" sz="1600" b="0" i="0" u="none" strike="noStrike" kern="1200" cap="none" spc="0" normalizeH="0" baseline="0" dirty="0">
                <a:ln>
                  <a:noFill/>
                </a:ln>
                <a:solidFill>
                  <a:srgbClr val="000000"/>
                </a:solidFill>
                <a:effectLst/>
                <a:uLnTx/>
                <a:uFillTx/>
                <a:ea typeface="+mn-ea"/>
                <a:cs typeface="+mn-cs"/>
              </a:rPr>
              <a:t>Par </a:t>
            </a:r>
            <a:r>
              <a:rPr kumimoji="0" lang="fr-CA" sz="1600" b="0" i="0" u="none" strike="noStrike" kern="1200" cap="none" spc="0" normalizeH="0" baseline="0" dirty="0">
                <a:ln>
                  <a:noFill/>
                </a:ln>
                <a:effectLst/>
                <a:uLnTx/>
                <a:uFillTx/>
                <a:ea typeface="+mn-ea"/>
                <a:cs typeface="+mn-cs"/>
              </a:rPr>
              <a:t>fonction (fonctions </a:t>
            </a:r>
            <a:r>
              <a:rPr kumimoji="0" lang="fr-CA" sz="1600" b="0" i="0" u="none" strike="noStrike" kern="1200" cap="none" spc="0" normalizeH="0" baseline="0" dirty="0">
                <a:ln>
                  <a:noFill/>
                </a:ln>
                <a:solidFill>
                  <a:srgbClr val="000000"/>
                </a:solidFill>
                <a:effectLst/>
                <a:uLnTx/>
                <a:uFillTx/>
                <a:ea typeface="+mn-ea"/>
                <a:cs typeface="+mn-cs"/>
              </a:rPr>
              <a:t>standards)</a:t>
            </a: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fr-CA" sz="1400" b="0" i="1" u="none" strike="noStrike" kern="1200" cap="none" spc="0" normalizeH="0" baseline="0" dirty="0">
              <a:ln>
                <a:noFill/>
              </a:ln>
              <a:solidFill>
                <a:srgbClr val="3ABCD6">
                  <a:lumMod val="50000"/>
                </a:srgbClr>
              </a:solidFill>
              <a:effectLst/>
              <a:uLnTx/>
              <a:uFillTx/>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fr-CA" sz="1400" b="0" i="0" u="none" strike="noStrike" kern="1200" cap="none" spc="0" normalizeH="0" baseline="0" dirty="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fr-CA" sz="1400" b="0" i="0" u="none" strike="noStrike" kern="1200" cap="none" spc="0" normalizeH="0" baseline="0" dirty="0">
                <a:ln>
                  <a:noFill/>
                </a:ln>
                <a:solidFill>
                  <a:srgbClr val="000000"/>
                </a:solidFill>
                <a:effectLst/>
                <a:uLnTx/>
                <a:uFillTx/>
                <a:ea typeface="+mn-ea"/>
                <a:cs typeface="+mn-cs"/>
              </a:rPr>
              <a:t>Les </a:t>
            </a:r>
            <a:r>
              <a:rPr lang="fr-CA" sz="1400" dirty="0">
                <a:solidFill>
                  <a:srgbClr val="000000"/>
                </a:solidFill>
              </a:rPr>
              <a:t>charges ne sont pas toutes basées sur des transactions au comptant. Par exemple, les charges d’amortissement constituent un coût d’utilisation de l’actif durant la période visée</a:t>
            </a:r>
            <a:r>
              <a:rPr kumimoji="0" lang="fr-CA" sz="1400" b="0" i="0" u="none" strike="noStrike" kern="1200" cap="none" spc="0" normalizeH="0" baseline="0" dirty="0">
                <a:ln>
                  <a:noFill/>
                </a:ln>
                <a:solidFill>
                  <a:srgbClr val="000000"/>
                </a:solidFill>
                <a:effectLst/>
                <a:uLnTx/>
                <a:uFillTx/>
                <a:ea typeface="+mn-ea"/>
                <a:cs typeface="+mn-cs"/>
              </a:rPr>
              <a:t>.  </a:t>
            </a:r>
            <a:endParaRPr kumimoji="0" lang="fr-CA" sz="1400" b="1" i="1" u="none" strike="noStrike" kern="1200" cap="none" spc="0" normalizeH="0" baseline="0" dirty="0">
              <a:ln>
                <a:noFill/>
              </a:ln>
              <a:solidFill>
                <a:srgbClr val="000000"/>
              </a:solidFill>
              <a:effectLst/>
              <a:uLnTx/>
              <a:uFillTx/>
              <a:latin typeface="Lato" panose="020F0502020204030203"/>
              <a:ea typeface="+mn-ea"/>
              <a:cs typeface="+mn-cs"/>
            </a:endParaRPr>
          </a:p>
          <a:p>
            <a:pPr marL="285750" marR="0" lvl="0" indent="-285750" algn="l" defTabSz="457200" rtl="0" eaLnBrk="1" fontAlgn="auto" latinLnBrk="0" hangingPunct="1">
              <a:lnSpc>
                <a:spcPct val="100000"/>
              </a:lnSpc>
              <a:spcBef>
                <a:spcPts val="600"/>
              </a:spcBef>
              <a:spcAft>
                <a:spcPts val="600"/>
              </a:spcAft>
              <a:buClrTx/>
              <a:buSzTx/>
              <a:buFontTx/>
              <a:buBlip>
                <a:blip r:embed="rId13">
                  <a:extLst>
                    <a:ext uri="{96DAC541-7B7A-43D3-8B79-37D633B846F1}">
                      <asvg:svgBlip xmlns:asvg="http://schemas.microsoft.com/office/drawing/2016/SVG/main" r:embed="rId14"/>
                    </a:ext>
                  </a:extLst>
                </a:blip>
              </a:buBlip>
              <a:tabLst/>
              <a:defRPr/>
            </a:pPr>
            <a:endParaRPr kumimoji="0" lang="fr-CA" sz="1400" b="0" i="0" u="none" strike="noStrike" kern="1200" cap="none" spc="0" normalizeH="0" baseline="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dirty="0">
              <a:ln>
                <a:noFill/>
              </a:ln>
              <a:solidFill>
                <a:srgbClr val="000000"/>
              </a:solidFill>
              <a:effectLst/>
              <a:uLnTx/>
              <a:uFillTx/>
              <a:latin typeface="Roboto" panose="02000000000000000000" pitchFamily="2" charset="0"/>
              <a:ea typeface="+mn-ea"/>
              <a:cs typeface="+mn-cs"/>
            </a:endParaRPr>
          </a:p>
        </p:txBody>
      </p:sp>
      <p:sp>
        <p:nvSpPr>
          <p:cNvPr id="7" name="Slide Number Placeholder 1">
            <a:extLst>
              <a:ext uri="{FF2B5EF4-FFF2-40B4-BE49-F238E27FC236}">
                <a16:creationId xmlns:a16="http://schemas.microsoft.com/office/drawing/2014/main" id="{ED5FC237-C528-4ABB-A28C-8647D8C7E3A7}"/>
              </a:ext>
            </a:extLst>
          </p:cNvPr>
          <p:cNvSpPr txBox="1">
            <a:spLocks/>
          </p:cNvSpPr>
          <p:nvPr>
            <p:custDataLst>
              <p:tags r:id="rId2"/>
            </p:custDataLst>
          </p:nvPr>
        </p:nvSpPr>
        <p:spPr>
          <a:xfrm>
            <a:off x="10923327" y="461984"/>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srgbClr val="FFFFFF"/>
                </a:solidFill>
                <a:latin typeface="Century Gothic" panose="020B0502020202020204"/>
              </a:rPr>
              <a:t>26</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4" name="Rectangle: Rounded Corners 3">
            <a:extLst>
              <a:ext uri="{FF2B5EF4-FFF2-40B4-BE49-F238E27FC236}">
                <a16:creationId xmlns:a16="http://schemas.microsoft.com/office/drawing/2014/main" id="{D887FDC3-ED6A-45C2-B3CC-D724C9BCE160}"/>
              </a:ext>
            </a:extLst>
          </p:cNvPr>
          <p:cNvSpPr/>
          <p:nvPr>
            <p:custDataLst>
              <p:tags r:id="rId3"/>
            </p:custDataLst>
          </p:nvPr>
        </p:nvSpPr>
        <p:spPr>
          <a:xfrm>
            <a:off x="3557605" y="3425366"/>
            <a:ext cx="3084022" cy="21774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cxnSp>
        <p:nvCxnSpPr>
          <p:cNvPr id="8" name="Straight Arrow Connector 7">
            <a:extLst>
              <a:ext uri="{FF2B5EF4-FFF2-40B4-BE49-F238E27FC236}">
                <a16:creationId xmlns:a16="http://schemas.microsoft.com/office/drawing/2014/main" id="{412C2758-EE5B-4802-89D8-340981E9CCCA}"/>
              </a:ext>
            </a:extLst>
          </p:cNvPr>
          <p:cNvCxnSpPr>
            <a:cxnSpLocks/>
          </p:cNvCxnSpPr>
          <p:nvPr>
            <p:custDataLst>
              <p:tags r:id="rId4"/>
            </p:custDataLst>
          </p:nvPr>
        </p:nvCxnSpPr>
        <p:spPr>
          <a:xfrm>
            <a:off x="1512916" y="1862051"/>
            <a:ext cx="2265592" cy="15669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C6F87916-66B6-42A4-8C30-B1243571913F}"/>
              </a:ext>
            </a:extLst>
          </p:cNvPr>
          <p:cNvPicPr>
            <a:picLocks noChangeAspect="1"/>
          </p:cNvPicPr>
          <p:nvPr>
            <p:custDataLst>
              <p:tags r:id="rId5"/>
            </p:custDataLst>
          </p:nvPr>
        </p:nvPicPr>
        <p:blipFill>
          <a:blip r:embed="rId15"/>
          <a:stretch>
            <a:fillRect/>
          </a:stretch>
        </p:blipFill>
        <p:spPr>
          <a:xfrm>
            <a:off x="3673147" y="167303"/>
            <a:ext cx="6962679" cy="6516129"/>
          </a:xfrm>
          <a:prstGeom prst="rect">
            <a:avLst/>
          </a:prstGeom>
        </p:spPr>
      </p:pic>
      <p:pic>
        <p:nvPicPr>
          <p:cNvPr id="2" name="Audio 1">
            <a:hlinkClick r:id="" action="ppaction://media"/>
            <a:extLst>
              <a:ext uri="{FF2B5EF4-FFF2-40B4-BE49-F238E27FC236}">
                <a16:creationId xmlns:a16="http://schemas.microsoft.com/office/drawing/2014/main" id="{9448EED9-F686-40C1-8340-77DBEEE39436}"/>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3876678E-00B9-4B16-9259-950BA75B959A}"/>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10" name="Action Button: Go Forward or Next 9">
            <a:hlinkClick r:id="" action="ppaction://hlinkshowjump?jump=nextslide" highlightClick="1"/>
            <a:extLst>
              <a:ext uri="{FF2B5EF4-FFF2-40B4-BE49-F238E27FC236}">
                <a16:creationId xmlns:a16="http://schemas.microsoft.com/office/drawing/2014/main" id="{E4A25BDC-EA31-47A4-9712-412F789BE787}"/>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3461915278"/>
      </p:ext>
    </p:extLst>
  </p:cSld>
  <p:clrMapOvr>
    <a:masterClrMapping/>
  </p:clrMapOvr>
  <p:transition spd="med" advTm="262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4FA036-F71A-4879-9F6F-10DD3190E1C7}"/>
              </a:ext>
            </a:extLst>
          </p:cNvPr>
          <p:cNvSpPr/>
          <p:nvPr>
            <p:custDataLst>
              <p:tags r:id="rId1"/>
            </p:custDataLst>
          </p:nvPr>
        </p:nvSpPr>
        <p:spPr>
          <a:xfrm>
            <a:off x="191808" y="988503"/>
            <a:ext cx="2318636" cy="41094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fr-CA" sz="2000" b="0" i="0" u="none" strike="noStrike" kern="1200" cap="none" spc="0" normalizeH="0" baseline="0">
                <a:ln>
                  <a:noFill/>
                </a:ln>
                <a:solidFill>
                  <a:srgbClr val="000000"/>
                </a:solidFill>
                <a:effectLst/>
                <a:uLnTx/>
                <a:uFillTx/>
                <a:ea typeface="+mn-ea"/>
                <a:cs typeface="+mn-cs"/>
              </a:rPr>
              <a:t>Excédent annuel</a:t>
            </a:r>
            <a:endParaRPr kumimoji="0" lang="fr-CA" sz="1600" b="0" i="0" u="none" strike="noStrike" kern="1200" cap="none" spc="0" normalizeH="0" baseline="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fr-CA" sz="1600" b="0" i="0" u="none" strike="noStrike" kern="1200" cap="none" spc="0" normalizeH="0" baseline="0">
                <a:ln>
                  <a:noFill/>
                </a:ln>
                <a:solidFill>
                  <a:srgbClr val="000000"/>
                </a:solidFill>
                <a:effectLst/>
                <a:uLnTx/>
                <a:uFillTx/>
                <a:ea typeface="+mn-ea"/>
                <a:cs typeface="+mn-cs"/>
              </a:rPr>
              <a:t>Revenus - charges</a:t>
            </a: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fr-CA" sz="1400" b="0" i="1" u="none" strike="noStrike" kern="1200" cap="none" spc="0" normalizeH="0" baseline="0">
              <a:ln>
                <a:noFill/>
              </a:ln>
              <a:solidFill>
                <a:srgbClr val="3ABCD6">
                  <a:lumMod val="50000"/>
                </a:srgbClr>
              </a:solidFill>
              <a:effectLst/>
              <a:uLnTx/>
              <a:uFillTx/>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fr-CA" sz="1400" b="1" i="0" u="none" strike="noStrike" kern="1200" cap="none" spc="0" normalizeH="0" baseline="0">
                <a:ln>
                  <a:noFill/>
                </a:ln>
                <a:solidFill>
                  <a:srgbClr val="000000"/>
                </a:solidFill>
                <a:effectLst/>
                <a:uLnTx/>
                <a:uFillTx/>
                <a:ea typeface="+mn-ea"/>
                <a:cs typeface="+mn-cs"/>
              </a:rPr>
              <a:t>Note :</a:t>
            </a:r>
            <a:r>
              <a:rPr kumimoji="0" lang="fr-CA" sz="1400" b="0" i="0" u="none" strike="noStrike" kern="1200" cap="none" spc="0" normalizeH="0" baseline="0">
                <a:ln>
                  <a:noFill/>
                </a:ln>
                <a:solidFill>
                  <a:srgbClr val="000000"/>
                </a:solidFill>
                <a:effectLst/>
                <a:uLnTx/>
                <a:uFillTx/>
                <a:ea typeface="+mn-ea"/>
                <a:cs typeface="+mn-cs"/>
              </a:rPr>
              <a:t> Ce montant</a:t>
            </a:r>
            <a:r>
              <a:rPr kumimoji="0" lang="fr-CA" sz="1400" b="0" i="0" u="none" strike="noStrike" kern="1200" cap="none" spc="0" normalizeH="0">
                <a:ln>
                  <a:noFill/>
                </a:ln>
                <a:solidFill>
                  <a:srgbClr val="000000"/>
                </a:solidFill>
                <a:effectLst/>
                <a:uLnTx/>
                <a:uFillTx/>
                <a:ea typeface="+mn-ea"/>
                <a:cs typeface="+mn-cs"/>
              </a:rPr>
              <a:t> est ajouté </a:t>
            </a:r>
            <a:r>
              <a:rPr lang="fr-CA" sz="1400">
                <a:solidFill>
                  <a:srgbClr val="000000"/>
                </a:solidFill>
              </a:rPr>
              <a:t>à l’excédent accumulé</a:t>
            </a:r>
            <a:r>
              <a:rPr kumimoji="0" lang="fr-CA" sz="1400" b="0" i="0" u="none" strike="noStrike" kern="1200" cap="none" spc="0" normalizeH="0" baseline="0">
                <a:ln>
                  <a:noFill/>
                </a:ln>
                <a:solidFill>
                  <a:srgbClr val="000000"/>
                </a:solidFill>
                <a:effectLst/>
                <a:uLnTx/>
                <a:uFillTx/>
                <a:ea typeface="+mn-ea"/>
                <a:cs typeface="+mn-cs"/>
              </a:rPr>
              <a:t>.</a:t>
            </a: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fr-CA" sz="1400" b="0" i="0" u="none" strike="noStrike" kern="1200" cap="none" spc="0" normalizeH="0" baseline="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fr-CA" sz="1400" b="1" i="1" u="none" strike="noStrike" kern="1200" cap="none" spc="0" normalizeH="0" baseline="0">
              <a:ln>
                <a:noFill/>
              </a:ln>
              <a:solidFill>
                <a:srgbClr val="000000"/>
              </a:solidFill>
              <a:effectLst/>
              <a:uLnTx/>
              <a:uFillTx/>
              <a:latin typeface="Lato" panose="020F0502020204030203"/>
              <a:ea typeface="+mn-ea"/>
              <a:cs typeface="+mn-cs"/>
            </a:endParaRPr>
          </a:p>
          <a:p>
            <a:pPr marL="285750" marR="0" lvl="0" indent="-285750" algn="l" defTabSz="457200" rtl="0" eaLnBrk="1" fontAlgn="auto" latinLnBrk="0" hangingPunct="1">
              <a:lnSpc>
                <a:spcPct val="100000"/>
              </a:lnSpc>
              <a:spcBef>
                <a:spcPts val="600"/>
              </a:spcBef>
              <a:spcAft>
                <a:spcPts val="600"/>
              </a:spcAft>
              <a:buClrTx/>
              <a:buSzTx/>
              <a:buFontTx/>
              <a:buBlip>
                <a:blip r:embed="rId13">
                  <a:extLst>
                    <a:ext uri="{96DAC541-7B7A-43D3-8B79-37D633B846F1}">
                      <asvg:svgBlip xmlns:asvg="http://schemas.microsoft.com/office/drawing/2016/SVG/main" r:embed="rId14"/>
                    </a:ext>
                  </a:extLst>
                </a:blip>
              </a:buBlip>
              <a:tabLst/>
              <a:defRPr/>
            </a:pPr>
            <a:endParaRPr kumimoji="0" lang="fr-CA" sz="1400" b="0" i="0" u="none" strike="noStrike" kern="1200" cap="none" spc="0" normalizeH="0" baseline="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000000"/>
              </a:solidFill>
              <a:effectLst/>
              <a:uLnTx/>
              <a:uFillTx/>
              <a:latin typeface="Roboto" panose="02000000000000000000" pitchFamily="2" charset="0"/>
              <a:ea typeface="+mn-ea"/>
              <a:cs typeface="+mn-cs"/>
            </a:endParaRPr>
          </a:p>
        </p:txBody>
      </p:sp>
      <p:sp>
        <p:nvSpPr>
          <p:cNvPr id="7" name="Slide Number Placeholder 1">
            <a:extLst>
              <a:ext uri="{FF2B5EF4-FFF2-40B4-BE49-F238E27FC236}">
                <a16:creationId xmlns:a16="http://schemas.microsoft.com/office/drawing/2014/main" id="{ED5FC237-C528-4ABB-A28C-8647D8C7E3A7}"/>
              </a:ext>
            </a:extLst>
          </p:cNvPr>
          <p:cNvSpPr txBox="1">
            <a:spLocks/>
          </p:cNvSpPr>
          <p:nvPr>
            <p:custDataLst>
              <p:tags r:id="rId2"/>
            </p:custDataLst>
          </p:nvPr>
        </p:nvSpPr>
        <p:spPr>
          <a:xfrm>
            <a:off x="10923327" y="461984"/>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srgbClr val="FFFFFF"/>
                </a:solidFill>
                <a:latin typeface="Century Gothic" panose="020B0502020202020204"/>
              </a:rPr>
              <a:t>27</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4" name="Rectangle: Rounded Corners 3">
            <a:extLst>
              <a:ext uri="{FF2B5EF4-FFF2-40B4-BE49-F238E27FC236}">
                <a16:creationId xmlns:a16="http://schemas.microsoft.com/office/drawing/2014/main" id="{D887FDC3-ED6A-45C2-B3CC-D724C9BCE160}"/>
              </a:ext>
            </a:extLst>
          </p:cNvPr>
          <p:cNvSpPr/>
          <p:nvPr>
            <p:custDataLst>
              <p:tags r:id="rId3"/>
            </p:custDataLst>
          </p:nvPr>
        </p:nvSpPr>
        <p:spPr>
          <a:xfrm>
            <a:off x="3990108" y="5232862"/>
            <a:ext cx="3374967" cy="9310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cxnSp>
        <p:nvCxnSpPr>
          <p:cNvPr id="8" name="Straight Arrow Connector 7">
            <a:extLst>
              <a:ext uri="{FF2B5EF4-FFF2-40B4-BE49-F238E27FC236}">
                <a16:creationId xmlns:a16="http://schemas.microsoft.com/office/drawing/2014/main" id="{412C2758-EE5B-4802-89D8-340981E9CCCA}"/>
              </a:ext>
            </a:extLst>
          </p:cNvPr>
          <p:cNvCxnSpPr>
            <a:cxnSpLocks/>
          </p:cNvCxnSpPr>
          <p:nvPr>
            <p:custDataLst>
              <p:tags r:id="rId4"/>
            </p:custDataLst>
          </p:nvPr>
        </p:nvCxnSpPr>
        <p:spPr>
          <a:xfrm>
            <a:off x="1953491" y="1895302"/>
            <a:ext cx="2036617" cy="33375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4BE954A8-C23C-468D-983D-D895C70ABF11}"/>
              </a:ext>
            </a:extLst>
          </p:cNvPr>
          <p:cNvPicPr>
            <a:picLocks noChangeAspect="1"/>
          </p:cNvPicPr>
          <p:nvPr>
            <p:custDataLst>
              <p:tags r:id="rId5"/>
            </p:custDataLst>
          </p:nvPr>
        </p:nvPicPr>
        <p:blipFill>
          <a:blip r:embed="rId15"/>
          <a:stretch>
            <a:fillRect/>
          </a:stretch>
        </p:blipFill>
        <p:spPr>
          <a:xfrm>
            <a:off x="4123319" y="141316"/>
            <a:ext cx="5785856" cy="6122323"/>
          </a:xfrm>
          <a:prstGeom prst="rect">
            <a:avLst/>
          </a:prstGeom>
        </p:spPr>
      </p:pic>
      <p:pic>
        <p:nvPicPr>
          <p:cNvPr id="9" name="Audio 8">
            <a:hlinkClick r:id="" action="ppaction://media"/>
            <a:extLst>
              <a:ext uri="{FF2B5EF4-FFF2-40B4-BE49-F238E27FC236}">
                <a16:creationId xmlns:a16="http://schemas.microsoft.com/office/drawing/2014/main" id="{381968BE-0D20-427C-AB1B-5DDB118F2D8F}"/>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89E633E2-16B5-4BB5-A2D8-C5B09A792E83}"/>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11" name="Action Button: Go Forward or Next 10">
            <a:hlinkClick r:id="" action="ppaction://hlinkshowjump?jump=nextslide" highlightClick="1"/>
            <a:extLst>
              <a:ext uri="{FF2B5EF4-FFF2-40B4-BE49-F238E27FC236}">
                <a16:creationId xmlns:a16="http://schemas.microsoft.com/office/drawing/2014/main" id="{D04A2121-21D7-4C79-BEF6-6A2A78A11262}"/>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1823950979"/>
      </p:ext>
    </p:extLst>
  </p:cSld>
  <p:clrMapOvr>
    <a:masterClrMapping/>
  </p:clrMapOvr>
  <p:transition spd="med" advTm="235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2"/>
            </p:custDataLst>
          </p:nvPr>
        </p:nvSpPr>
        <p:spPr bwMode="gray">
          <a:xfrm>
            <a:off x="7494728" y="1558408"/>
            <a:ext cx="3863221" cy="720000"/>
          </a:xfrm>
        </p:spPr>
        <p:txBody>
          <a:bodyPr/>
          <a:lstStyle/>
          <a:p>
            <a:r>
              <a:rPr lang="fr-CA"/>
              <a:t>Questions clés</a:t>
            </a:r>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7940167" y="2632910"/>
            <a:ext cx="4077551" cy="3258899"/>
          </a:xfrm>
        </p:spPr>
        <p:txBody>
          <a:bodyPr>
            <a:normAutofit fontScale="55000" lnSpcReduction="20000"/>
          </a:bodyPr>
          <a:lstStyle/>
          <a:p>
            <a:pPr marL="0" indent="0">
              <a:spcBef>
                <a:spcPts val="600"/>
              </a:spcBef>
              <a:spcAft>
                <a:spcPts val="600"/>
              </a:spcAft>
              <a:buClr>
                <a:schemeClr val="accent1">
                  <a:lumMod val="50000"/>
                </a:schemeClr>
              </a:buClr>
              <a:buNone/>
            </a:pPr>
            <a:endParaRPr lang="fr-CA" sz="2200" dirty="0">
              <a:solidFill>
                <a:schemeClr val="bg1"/>
              </a:solidFill>
              <a:latin typeface="Century Gothic" panose="020B0502020202020204" pitchFamily="34" charset="0"/>
              <a:cs typeface="Calibri Light"/>
            </a:endParaRPr>
          </a:p>
          <a:p>
            <a:pPr>
              <a:spcBef>
                <a:spcPts val="600"/>
              </a:spcBef>
              <a:spcAft>
                <a:spcPts val="600"/>
              </a:spcAft>
              <a:buClr>
                <a:schemeClr val="accent1">
                  <a:lumMod val="50000"/>
                </a:schemeClr>
              </a:buClr>
              <a:buFontTx/>
              <a:buChar char="›"/>
            </a:pPr>
            <a:r>
              <a:rPr lang="fr-CA" sz="2200" dirty="0">
                <a:solidFill>
                  <a:schemeClr val="bg1"/>
                </a:solidFill>
                <a:ea typeface="Roboto Condensed" panose="02000000000000000000" pitchFamily="2" charset="0"/>
              </a:rPr>
              <a:t>De quelle façon les charges réelles se comparent-elles à celles prévues dans le budget ou à celles des exercices précédents?</a:t>
            </a:r>
            <a:endParaRPr lang="fr-CA" sz="2200" dirty="0">
              <a:solidFill>
                <a:schemeClr val="bg1"/>
              </a:solidFill>
              <a:cs typeface="Calibri Light"/>
            </a:endParaRPr>
          </a:p>
          <a:p>
            <a:pPr>
              <a:spcBef>
                <a:spcPts val="600"/>
              </a:spcBef>
              <a:spcAft>
                <a:spcPts val="600"/>
              </a:spcAft>
              <a:buClr>
                <a:schemeClr val="accent1">
                  <a:lumMod val="50000"/>
                </a:schemeClr>
              </a:buClr>
              <a:buFontTx/>
              <a:buChar char="›"/>
            </a:pPr>
            <a:r>
              <a:rPr lang="fr-CA" sz="2200" dirty="0">
                <a:solidFill>
                  <a:schemeClr val="bg1"/>
                </a:solidFill>
                <a:latin typeface="Century Gothic" panose="020B0502020202020204" pitchFamily="34" charset="0"/>
                <a:ea typeface="Roboto Condensed" panose="02000000000000000000" pitchFamily="2" charset="0"/>
                <a:cs typeface="Calibri Light"/>
              </a:rPr>
              <a:t>Les charges sont-elles gérées de façon efficace?</a:t>
            </a:r>
            <a:endParaRPr lang="fr-CA" sz="2200" dirty="0">
              <a:solidFill>
                <a:schemeClr val="bg1"/>
              </a:solidFill>
              <a:ea typeface="Roboto Condensed" panose="02000000000000000000" pitchFamily="2" charset="0"/>
            </a:endParaRPr>
          </a:p>
          <a:p>
            <a:pPr>
              <a:spcBef>
                <a:spcPts val="600"/>
              </a:spcBef>
              <a:spcAft>
                <a:spcPts val="600"/>
              </a:spcAft>
              <a:buClr>
                <a:schemeClr val="accent1">
                  <a:lumMod val="50000"/>
                </a:schemeClr>
              </a:buClr>
              <a:buFontTx/>
              <a:buChar char="›"/>
            </a:pPr>
            <a:r>
              <a:rPr lang="fr-CA" sz="2200" dirty="0">
                <a:solidFill>
                  <a:schemeClr val="bg1"/>
                </a:solidFill>
                <a:ea typeface="Roboto Condensed Light" panose="02000000000000000000" pitchFamily="2" charset="0"/>
                <a:cs typeface="Calibri Light"/>
              </a:rPr>
              <a:t>L’organisation a-t-elle été en mesure de maintenir l’équilibre budgétaire?</a:t>
            </a:r>
            <a:endParaRPr lang="fr-CA" sz="2200" spc="30" dirty="0">
              <a:solidFill>
                <a:schemeClr val="bg1"/>
              </a:solidFill>
              <a:ea typeface="Roboto Condensed Light" panose="02000000000000000000" pitchFamily="2" charset="0"/>
              <a:cs typeface="Segoe UI" panose="020B0502040204020203" pitchFamily="34" charset="0"/>
            </a:endParaRPr>
          </a:p>
          <a:p>
            <a:pPr>
              <a:spcBef>
                <a:spcPts val="600"/>
              </a:spcBef>
              <a:spcAft>
                <a:spcPts val="600"/>
              </a:spcAft>
              <a:buClr>
                <a:schemeClr val="accent1">
                  <a:lumMod val="50000"/>
                </a:schemeClr>
              </a:buClr>
              <a:buFontTx/>
              <a:buChar char="›"/>
            </a:pPr>
            <a:r>
              <a:rPr lang="fr-CA" sz="2200" dirty="0">
                <a:solidFill>
                  <a:schemeClr val="bg1"/>
                </a:solidFill>
                <a:ea typeface="Roboto Condensed" panose="02000000000000000000" pitchFamily="2" charset="0"/>
              </a:rPr>
              <a:t>L’excédent ou le déficit annuel a-t-il été affecté par un événement inhabituel ou qui n’est pas susceptible de se répéter?</a:t>
            </a:r>
          </a:p>
          <a:p>
            <a:pPr>
              <a:spcBef>
                <a:spcPts val="600"/>
              </a:spcBef>
              <a:spcAft>
                <a:spcPts val="600"/>
              </a:spcAft>
              <a:buClr>
                <a:schemeClr val="accent1">
                  <a:lumMod val="50000"/>
                </a:schemeClr>
              </a:buClr>
              <a:buFontTx/>
              <a:buChar char="›"/>
            </a:pPr>
            <a:r>
              <a:rPr lang="fr-CA" sz="2200" dirty="0">
                <a:solidFill>
                  <a:schemeClr val="bg1"/>
                </a:solidFill>
                <a:ea typeface="Roboto Condensed" panose="02000000000000000000" pitchFamily="2" charset="0"/>
              </a:rPr>
              <a:t>L’excédent ou le déficit accumulé est-il à la hausse ou à la baisse</a:t>
            </a:r>
            <a:r>
              <a:rPr lang="fr-CA" sz="2200" dirty="0">
                <a:solidFill>
                  <a:schemeClr val="bg1"/>
                </a:solidFill>
              </a:rPr>
              <a:t>?</a:t>
            </a:r>
            <a:endParaRPr lang="fr-CA" sz="2200" spc="20" dirty="0">
              <a:solidFill>
                <a:schemeClr val="bg1"/>
              </a:solidFill>
              <a:ea typeface="Roboto" panose="02000000000000000000" pitchFamily="2" charset="0"/>
            </a:endParaRPr>
          </a:p>
          <a:p>
            <a:pPr>
              <a:spcBef>
                <a:spcPts val="600"/>
              </a:spcBef>
              <a:spcAft>
                <a:spcPts val="600"/>
              </a:spcAft>
              <a:buClr>
                <a:schemeClr val="accent1">
                  <a:lumMod val="50000"/>
                </a:schemeClr>
              </a:buClr>
              <a:buFontTx/>
              <a:buChar char="›"/>
            </a:pPr>
            <a:endParaRPr lang="fr-CA" dirty="0">
              <a:solidFill>
                <a:schemeClr val="bg1"/>
              </a:solidFill>
              <a:latin typeface="Century Gothic" panose="020B0502020202020204" pitchFamily="34" charset="0"/>
              <a:cs typeface="Calibri Light"/>
            </a:endParaRPr>
          </a:p>
          <a:p>
            <a:pPr marL="0" indent="0">
              <a:spcBef>
                <a:spcPts val="600"/>
              </a:spcBef>
              <a:spcAft>
                <a:spcPts val="600"/>
              </a:spcAft>
              <a:buClr>
                <a:schemeClr val="accent1">
                  <a:lumMod val="50000"/>
                </a:schemeClr>
              </a:buClr>
              <a:buNone/>
            </a:pPr>
            <a:endParaRPr lang="fr-CA" dirty="0">
              <a:solidFill>
                <a:schemeClr val="bg1"/>
              </a:solidFill>
              <a:ea typeface="Roboto Condensed" panose="02000000000000000000" pitchFamily="2" charset="0"/>
            </a:endParaRPr>
          </a:p>
          <a:p>
            <a:pPr>
              <a:spcBef>
                <a:spcPts val="600"/>
              </a:spcBef>
              <a:spcAft>
                <a:spcPts val="600"/>
              </a:spcAft>
              <a:buClr>
                <a:schemeClr val="accent1">
                  <a:lumMod val="50000"/>
                </a:schemeClr>
              </a:buClr>
              <a:buFont typeface="Calibri" panose="020F0502020204030204" pitchFamily="34" charset="0"/>
              <a:buChar char="›"/>
            </a:pPr>
            <a:endParaRPr lang="fr-CA" dirty="0">
              <a:solidFill>
                <a:schemeClr val="bg1"/>
              </a:solidFill>
              <a:latin typeface="Century Gothic" panose="020B0502020202020204" pitchFamily="34" charset="0"/>
              <a:cs typeface="Calibri Light"/>
            </a:endParaRP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a:xfrm>
            <a:off x="11179519" y="-8112"/>
            <a:ext cx="838199" cy="767687"/>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28</a:t>
            </a:r>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pic>
        <p:nvPicPr>
          <p:cNvPr id="9" name="Picture 8">
            <a:extLst>
              <a:ext uri="{FF2B5EF4-FFF2-40B4-BE49-F238E27FC236}">
                <a16:creationId xmlns:a16="http://schemas.microsoft.com/office/drawing/2014/main" id="{AEE4F7C5-CF55-4409-9F25-82158D3519DF}"/>
              </a:ext>
            </a:extLst>
          </p:cNvPr>
          <p:cNvPicPr>
            <a:picLocks noChangeAspect="1"/>
          </p:cNvPicPr>
          <p:nvPr>
            <p:custDataLst>
              <p:tags r:id="rId5"/>
            </p:custDataLst>
          </p:nvPr>
        </p:nvPicPr>
        <p:blipFill>
          <a:blip r:embed="rId18"/>
          <a:stretch>
            <a:fillRect/>
          </a:stretch>
        </p:blipFill>
        <p:spPr>
          <a:xfrm>
            <a:off x="1040813" y="375731"/>
            <a:ext cx="4488874" cy="5516078"/>
          </a:xfrm>
          <a:prstGeom prst="rect">
            <a:avLst/>
          </a:prstGeom>
        </p:spPr>
      </p:pic>
      <p:sp>
        <p:nvSpPr>
          <p:cNvPr id="15" name="Oval 14">
            <a:extLst>
              <a:ext uri="{FF2B5EF4-FFF2-40B4-BE49-F238E27FC236}">
                <a16:creationId xmlns:a16="http://schemas.microsoft.com/office/drawing/2014/main" id="{C7A519BD-F7CA-4042-9E2D-1D4FB26A2A84}"/>
              </a:ext>
            </a:extLst>
          </p:cNvPr>
          <p:cNvSpPr/>
          <p:nvPr>
            <p:custDataLst>
              <p:tags r:id="rId6"/>
            </p:custDataLst>
          </p:nvPr>
        </p:nvSpPr>
        <p:spPr>
          <a:xfrm>
            <a:off x="3192450" y="1504058"/>
            <a:ext cx="1287729" cy="72991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7" name="Left Brace 6">
            <a:extLst>
              <a:ext uri="{FF2B5EF4-FFF2-40B4-BE49-F238E27FC236}">
                <a16:creationId xmlns:a16="http://schemas.microsoft.com/office/drawing/2014/main" id="{B45AA530-C3B9-48D6-9366-FE93F88769F9}"/>
              </a:ext>
            </a:extLst>
          </p:cNvPr>
          <p:cNvSpPr/>
          <p:nvPr>
            <p:custDataLst>
              <p:tags r:id="rId7"/>
            </p:custDataLst>
          </p:nvPr>
        </p:nvSpPr>
        <p:spPr>
          <a:xfrm>
            <a:off x="7772400" y="3133771"/>
            <a:ext cx="128566" cy="1445822"/>
          </a:xfrm>
          <a:prstGeom prst="lef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18" name="Straight Arrow Connector 17">
            <a:extLst>
              <a:ext uri="{FF2B5EF4-FFF2-40B4-BE49-F238E27FC236}">
                <a16:creationId xmlns:a16="http://schemas.microsoft.com/office/drawing/2014/main" id="{13FB92A0-367F-4DFC-9329-BD33E8BD3FA9}"/>
              </a:ext>
            </a:extLst>
          </p:cNvPr>
          <p:cNvCxnSpPr>
            <a:cxnSpLocks/>
          </p:cNvCxnSpPr>
          <p:nvPr>
            <p:custDataLst>
              <p:tags r:id="rId8"/>
            </p:custDataLst>
          </p:nvPr>
        </p:nvCxnSpPr>
        <p:spPr>
          <a:xfrm flipH="1">
            <a:off x="5070202" y="3461084"/>
            <a:ext cx="2604553"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B4F50B03-7109-4EB1-BC69-9D94BF2B08AC}"/>
              </a:ext>
            </a:extLst>
          </p:cNvPr>
          <p:cNvSpPr/>
          <p:nvPr>
            <p:custDataLst>
              <p:tags r:id="rId9"/>
            </p:custDataLst>
          </p:nvPr>
        </p:nvSpPr>
        <p:spPr>
          <a:xfrm>
            <a:off x="2548584" y="2968860"/>
            <a:ext cx="1287729" cy="92028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cxnSp>
        <p:nvCxnSpPr>
          <p:cNvPr id="17" name="Straight Arrow Connector 16">
            <a:extLst>
              <a:ext uri="{FF2B5EF4-FFF2-40B4-BE49-F238E27FC236}">
                <a16:creationId xmlns:a16="http://schemas.microsoft.com/office/drawing/2014/main" id="{76BFAF48-D2C4-477F-8F84-6F114E044904}"/>
              </a:ext>
            </a:extLst>
          </p:cNvPr>
          <p:cNvCxnSpPr>
            <a:cxnSpLocks/>
          </p:cNvCxnSpPr>
          <p:nvPr>
            <p:custDataLst>
              <p:tags r:id="rId10"/>
            </p:custDataLst>
          </p:nvPr>
        </p:nvCxnSpPr>
        <p:spPr>
          <a:xfrm flipH="1" flipV="1">
            <a:off x="4480180" y="2049379"/>
            <a:ext cx="3083673" cy="116706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14" name="Audio 13">
            <a:hlinkClick r:id="" action="ppaction://media"/>
            <a:extLst>
              <a:ext uri="{FF2B5EF4-FFF2-40B4-BE49-F238E27FC236}">
                <a16:creationId xmlns:a16="http://schemas.microsoft.com/office/drawing/2014/main" id="{593EF513-171C-46C2-A83D-37F3700BA7C6}"/>
              </a:ext>
            </a:extLst>
          </p:cNvPr>
          <p:cNvPicPr>
            <a:picLocks noChangeAspect="1"/>
          </p:cNvPicPr>
          <p:nvPr>
            <a:audioFile r:link="rId12"/>
            <p:custDataLst>
              <p:tags r:id="rId13"/>
            </p:custDataLst>
            <p:extLst>
              <p:ext uri="{DAA4B4D4-6D71-4841-9C94-3DE7FCFB9230}">
                <p14:media xmlns:p14="http://schemas.microsoft.com/office/powerpoint/2010/main" r:embed="rId11"/>
              </p:ext>
            </p:extLst>
          </p:nvPr>
        </p:nvPicPr>
        <p:blipFill>
          <a:blip r:embed="rId19"/>
          <a:stretch>
            <a:fillRect/>
          </a:stretch>
        </p:blipFill>
        <p:spPr>
          <a:xfrm>
            <a:off x="11430000" y="6096000"/>
            <a:ext cx="609600" cy="609600"/>
          </a:xfrm>
          <a:prstGeom prst="rect">
            <a:avLst/>
          </a:prstGeom>
        </p:spPr>
      </p:pic>
      <p:sp>
        <p:nvSpPr>
          <p:cNvPr id="13" name="Action Button: Go Back or Previous 12">
            <a:hlinkClick r:id="" action="ppaction://hlinkshowjump?jump=previousslide" highlightClick="1"/>
            <a:extLst>
              <a:ext uri="{FF2B5EF4-FFF2-40B4-BE49-F238E27FC236}">
                <a16:creationId xmlns:a16="http://schemas.microsoft.com/office/drawing/2014/main" id="{5C38F873-560A-4D6E-8E3D-C622C65C2857}"/>
              </a:ext>
            </a:extLst>
          </p:cNvPr>
          <p:cNvSpPr/>
          <p:nvPr>
            <p:custDataLst>
              <p:tags r:id="rId14"/>
            </p:custDataLst>
          </p:nvPr>
        </p:nvSpPr>
        <p:spPr>
          <a:xfrm>
            <a:off x="144156"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6" name="Action Button: Go Forward or Next 15">
            <a:hlinkClick r:id="" action="ppaction://hlinkshowjump?jump=nextslide" highlightClick="1"/>
            <a:extLst>
              <a:ext uri="{FF2B5EF4-FFF2-40B4-BE49-F238E27FC236}">
                <a16:creationId xmlns:a16="http://schemas.microsoft.com/office/drawing/2014/main" id="{BCBEF707-66B2-4E96-A6FA-BC87FB1BF094}"/>
              </a:ext>
            </a:extLst>
          </p:cNvPr>
          <p:cNvSpPr/>
          <p:nvPr>
            <p:custDataLst>
              <p:tags r:id="rId15"/>
            </p:custDataLst>
          </p:nvPr>
        </p:nvSpPr>
        <p:spPr>
          <a:xfrm>
            <a:off x="5599185"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3638591944"/>
      </p:ext>
    </p:extLst>
  </p:cSld>
  <p:clrMapOvr>
    <a:masterClrMapping/>
  </p:clrMapOvr>
  <mc:AlternateContent xmlns:mc="http://schemas.openxmlformats.org/markup-compatibility/2006" xmlns:p14="http://schemas.microsoft.com/office/powerpoint/2010/main">
    <mc:Choice Requires="p14">
      <p:transition spd="slow" p14:dur="2000" advTm="63652"/>
    </mc:Choice>
    <mc:Fallback xmlns="">
      <p:transition spd="slow" advTm="63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1"/>
                            </p:stCondLst>
                            <p:childTnLst>
                              <p:par>
                                <p:cTn id="8" presetID="1" presetClass="entr" presetSubtype="0" fill="hold" nodeType="afterEffect">
                                  <p:stCondLst>
                                    <p:cond delay="3999"/>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8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12000"/>
                            </p:stCondLst>
                            <p:childTnLst>
                              <p:par>
                                <p:cTn id="14" presetID="1" presetClass="entr" presetSubtype="0" fill="hold" nodeType="afterEffect">
                                  <p:stCondLst>
                                    <p:cond delay="1850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par>
                                <p:cTn id="16" presetID="1" presetClass="entr" presetSubtype="0" fill="hold" nodeType="withEffect">
                                  <p:stCondLst>
                                    <p:cond delay="36000"/>
                                  </p:stCondLst>
                                  <p:childTnLst>
                                    <p:set>
                                      <p:cBhvr>
                                        <p:cTn id="17" dur="1" fill="hold">
                                          <p:stCondLst>
                                            <p:cond delay="0"/>
                                          </p:stCondLst>
                                        </p:cTn>
                                        <p:tgtEl>
                                          <p:spTgt spid="6">
                                            <p:txEl>
                                              <p:pRg st="4" end="4"/>
                                            </p:txEl>
                                          </p:spTgt>
                                        </p:tgtEl>
                                        <p:attrNameLst>
                                          <p:attrName>style.visibility</p:attrName>
                                        </p:attrNameLst>
                                      </p:cBhvr>
                                      <p:to>
                                        <p:strVal val="visible"/>
                                      </p:to>
                                    </p:set>
                                  </p:childTnLst>
                                </p:cTn>
                              </p:par>
                            </p:childTnLst>
                          </p:cTn>
                        </p:par>
                        <p:par>
                          <p:cTn id="18" fill="hold">
                            <p:stCondLst>
                              <p:cond delay="48000"/>
                            </p:stCondLst>
                            <p:childTnLst>
                              <p:par>
                                <p:cTn id="19" presetID="1" presetClass="entr" presetSubtype="0" fill="hold" nodeType="afterEffect">
                                  <p:stCondLst>
                                    <p:cond delay="600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1"/>
            </p:custDataLst>
          </p:nvPr>
        </p:nvSpPr>
        <p:spPr bwMode="gray"/>
        <p:txBody>
          <a:bodyPr/>
          <a:lstStyle/>
          <a:p>
            <a:r>
              <a:rPr lang="fr-CA" dirty="0"/>
              <a:t>État des flux de trésorerie</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2"/>
            </p:custDataLst>
          </p:nvPr>
        </p:nvSpPr>
        <p:spPr bwMode="gray">
          <a:xfrm>
            <a:off x="7635241" y="3708115"/>
            <a:ext cx="4087450" cy="1415429"/>
          </a:xfrm>
        </p:spPr>
        <p:txBody>
          <a:bodyPr>
            <a:normAutofit fontScale="85000" lnSpcReduction="20000"/>
          </a:bodyPr>
          <a:lstStyle/>
          <a:p>
            <a:r>
              <a:rPr lang="fr-CA" sz="2800"/>
              <a:t>Précise les sources de l’encaisse et l’utilisation qui en est faite</a:t>
            </a:r>
          </a:p>
          <a:p>
            <a:r>
              <a:rPr lang="fr-CA" sz="2800" spc="20">
                <a:solidFill>
                  <a:srgbClr val="000000"/>
                </a:solidFill>
                <a:latin typeface="Calibri" panose="020F0502020204030204" pitchFamily="34" charset="0"/>
              </a:rPr>
              <a:t>  </a:t>
            </a:r>
          </a:p>
          <a:p>
            <a:pPr marL="91440" algn="just">
              <a:lnSpc>
                <a:spcPct val="150000"/>
              </a:lnSpc>
              <a:spcBef>
                <a:spcPts val="600"/>
              </a:spcBef>
              <a:spcAft>
                <a:spcPts val="600"/>
              </a:spcAft>
            </a:pPr>
            <a:endParaRPr lang="fr-CA" sz="2800" spc="2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fr-CA"/>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469309" y="1750047"/>
            <a:ext cx="4688378" cy="4035611"/>
          </a:xfrm>
        </p:spPr>
        <p:txBody>
          <a:bodyPr>
            <a:normAutofit/>
          </a:bodyPr>
          <a:lstStyle/>
          <a:p>
            <a:pPr marL="262890" lvl="1" indent="0">
              <a:lnSpc>
                <a:spcPct val="150000"/>
              </a:lnSpc>
              <a:spcBef>
                <a:spcPts val="600"/>
              </a:spcBef>
              <a:spcAft>
                <a:spcPts val="600"/>
              </a:spcAft>
              <a:buNone/>
            </a:pPr>
            <a:endParaRPr lang="fr-CA" sz="4500" spc="20" dirty="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fr-CA" sz="2400" dirty="0">
                <a:ea typeface="Roboto" panose="02000000000000000000" pitchFamily="2" charset="0"/>
              </a:rPr>
              <a:t>Fonctionnement</a:t>
            </a:r>
          </a:p>
          <a:p>
            <a:pPr marL="1371600" lvl="2" indent="-457200">
              <a:spcBef>
                <a:spcPts val="600"/>
              </a:spcBef>
              <a:spcAft>
                <a:spcPts val="600"/>
              </a:spcAft>
              <a:buFont typeface="Arial Black" panose="020B0A04020102020204" pitchFamily="34" charset="0"/>
              <a:buChar char="›"/>
            </a:pPr>
            <a:r>
              <a:rPr lang="fr-CA" sz="2400" dirty="0"/>
              <a:t>Immobilisations</a:t>
            </a:r>
          </a:p>
          <a:p>
            <a:pPr marL="1371600" lvl="2" indent="-457200">
              <a:spcBef>
                <a:spcPts val="600"/>
              </a:spcBef>
              <a:spcAft>
                <a:spcPts val="600"/>
              </a:spcAft>
              <a:buFont typeface="Arial Black" panose="020B0A04020102020204" pitchFamily="34" charset="0"/>
              <a:buChar char="›"/>
            </a:pPr>
            <a:r>
              <a:rPr lang="fr-CA" sz="2400" dirty="0"/>
              <a:t>Placements</a:t>
            </a:r>
          </a:p>
          <a:p>
            <a:pPr marL="1371600" lvl="2" indent="-457200">
              <a:spcBef>
                <a:spcPts val="600"/>
              </a:spcBef>
              <a:spcAft>
                <a:spcPts val="600"/>
              </a:spcAft>
              <a:buFont typeface="Arial Black" panose="020B0A04020102020204" pitchFamily="34" charset="0"/>
              <a:buChar char="›"/>
            </a:pPr>
            <a:r>
              <a:rPr lang="fr-CA" sz="2400" dirty="0"/>
              <a:t>Financement</a:t>
            </a:r>
          </a:p>
          <a:p>
            <a:pPr marL="914400" lvl="2" indent="0">
              <a:spcBef>
                <a:spcPts val="600"/>
              </a:spcBef>
              <a:spcAft>
                <a:spcPts val="600"/>
              </a:spcAft>
              <a:buNone/>
            </a:pPr>
            <a:endParaRPr lang="fr-CA" sz="3800" dirty="0">
              <a:latin typeface="Calibri" panose="020F0502020204030204" pitchFamily="34" charset="0"/>
            </a:endParaRPr>
          </a:p>
          <a:p>
            <a:endParaRPr lang="fr-CA" dirty="0"/>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a:xfrm>
            <a:off x="11056331" y="202043"/>
            <a:ext cx="838199" cy="767687"/>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29</a:t>
            </a:r>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5"/>
            </p:custDataLst>
          </p:nvPr>
        </p:nvPicPr>
        <p:blipFill rotWithShape="1">
          <a:blip r:embed="rId13"/>
          <a:srcRect/>
          <a:stretch>
            <a:fillRect/>
          </a:stretch>
        </p:blipFill>
        <p:spPr>
          <a:xfrm>
            <a:off x="4846936" y="1304911"/>
            <a:ext cx="3323285" cy="2296390"/>
          </a:xfrm>
          <a:ln>
            <a:solidFill>
              <a:schemeClr val="accent1"/>
            </a:solidFill>
          </a:ln>
        </p:spPr>
      </p:pic>
      <p:pic>
        <p:nvPicPr>
          <p:cNvPr id="5" name="Audio 4">
            <a:hlinkClick r:id="" action="ppaction://media"/>
            <a:extLst>
              <a:ext uri="{FF2B5EF4-FFF2-40B4-BE49-F238E27FC236}">
                <a16:creationId xmlns:a16="http://schemas.microsoft.com/office/drawing/2014/main" id="{99C0F93F-7757-4706-AAE0-0039C434F059}"/>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86D0C65C-A208-4E22-8283-FD98A178D171}"/>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5F0F0E84-4A16-4EE9-A79D-E1E0A7B045B3}"/>
              </a:ext>
            </a:extLst>
          </p:cNvPr>
          <p:cNvSpPr/>
          <p:nvPr>
            <p:custDataLst>
              <p:tags r:id="rId10"/>
            </p:custDataLst>
          </p:nvPr>
        </p:nvSpPr>
        <p:spPr>
          <a:xfrm>
            <a:off x="5541524"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1632314521"/>
      </p:ext>
    </p:extLst>
  </p:cSld>
  <p:clrMapOvr>
    <a:masterClrMapping/>
  </p:clrMapOvr>
  <mc:AlternateContent xmlns:mc="http://schemas.openxmlformats.org/markup-compatibility/2006" xmlns:p14="http://schemas.microsoft.com/office/powerpoint/2010/main">
    <mc:Choice Requires="p14">
      <p:transition spd="slow" p14:dur="2000" advTm="10596"/>
    </mc:Choice>
    <mc:Fallback xmlns="">
      <p:transition spd="slow" advTm="10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398712" y="779464"/>
            <a:ext cx="8014795"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a:solidFill>
                  <a:srgbClr val="171717"/>
                </a:solidFill>
                <a:latin typeface="Trebuchet MS" panose="020B0603020202020204" pitchFamily="34" charset="0"/>
              </a:rPr>
              <a:t>Quel est votre rôle sur le plan de l’information financière?</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357539" y="1859797"/>
            <a:ext cx="8530099" cy="4497176"/>
          </a:xfrm>
          <a:prstGeom prst="rect">
            <a:avLst/>
          </a:prstGeom>
          <a:noFill/>
          <a:ln w="9525">
            <a:noFill/>
            <a:miter lim="800000"/>
            <a:headEnd/>
            <a:tailEnd/>
          </a:ln>
        </p:spPr>
        <p:txBody>
          <a:bodyPr lIns="0" tIns="0" rIns="0" bIns="0" anchor="ctr"/>
          <a:lstStyle/>
          <a:p>
            <a:pPr lvl="2">
              <a:spcBef>
                <a:spcPts val="600"/>
              </a:spcBef>
              <a:spcAft>
                <a:spcPts val="600"/>
              </a:spcAft>
            </a:pPr>
            <a:endParaRPr lang="fr-CA" sz="2400" dirty="0">
              <a:latin typeface="Lato" panose="020F0502020204030203"/>
            </a:endParaRPr>
          </a:p>
          <a:p>
            <a:pPr marL="1371600" lvl="2" indent="-457200">
              <a:spcBef>
                <a:spcPts val="600"/>
              </a:spcBef>
              <a:spcAft>
                <a:spcPts val="600"/>
              </a:spcAft>
              <a:buFont typeface="+mj-lt"/>
              <a:buAutoNum type="arabicPeriod"/>
            </a:pPr>
            <a:r>
              <a:rPr lang="fr-CA" sz="2400" dirty="0">
                <a:latin typeface="Roboto Condensed" panose="02000000000000000000" pitchFamily="2" charset="0"/>
                <a:ea typeface="Roboto Condensed" panose="02000000000000000000" pitchFamily="2" charset="0"/>
              </a:rPr>
              <a:t>Examiner les états financiers audités.</a:t>
            </a:r>
          </a:p>
          <a:p>
            <a:pPr marL="1371600" lvl="2" indent="-457200">
              <a:spcBef>
                <a:spcPts val="600"/>
              </a:spcBef>
              <a:spcAft>
                <a:spcPts val="600"/>
              </a:spcAft>
              <a:buFont typeface="+mj-lt"/>
              <a:buAutoNum type="arabicPeriod"/>
            </a:pPr>
            <a:r>
              <a:rPr lang="fr-CA" sz="2400" dirty="0">
                <a:latin typeface="Roboto Condensed" panose="02000000000000000000" pitchFamily="2" charset="0"/>
                <a:ea typeface="Roboto Condensed" panose="02000000000000000000" pitchFamily="2" charset="0"/>
              </a:rPr>
              <a:t>Examiner tout changement aux principes et aux pratiques comptables avec la direction.</a:t>
            </a:r>
          </a:p>
          <a:p>
            <a:pPr marL="1371600" lvl="2" indent="-457200">
              <a:spcBef>
                <a:spcPts val="600"/>
              </a:spcBef>
              <a:spcAft>
                <a:spcPts val="600"/>
              </a:spcAft>
              <a:buFont typeface="+mj-lt"/>
              <a:buAutoNum type="arabicPeriod"/>
            </a:pPr>
            <a:r>
              <a:rPr lang="fr-CA" sz="2400" dirty="0">
                <a:latin typeface="Roboto Condensed" panose="02000000000000000000" pitchFamily="2" charset="0"/>
                <a:ea typeface="Roboto Condensed" panose="02000000000000000000" pitchFamily="2" charset="0"/>
              </a:rPr>
              <a:t>Examiner toute variation importante par rapport à l’exercice ou au budget précédent.</a:t>
            </a:r>
          </a:p>
          <a:p>
            <a:pPr marL="1371600" lvl="2" indent="-457200">
              <a:spcBef>
                <a:spcPts val="600"/>
              </a:spcBef>
              <a:spcAft>
                <a:spcPts val="600"/>
              </a:spcAft>
              <a:buFont typeface="+mj-lt"/>
              <a:buAutoNum type="arabicPeriod"/>
            </a:pPr>
            <a:r>
              <a:rPr lang="fr-CA" sz="2400" dirty="0">
                <a:latin typeface="Roboto Condensed" panose="02000000000000000000" pitchFamily="2" charset="0"/>
                <a:ea typeface="Roboto Condensed" panose="02000000000000000000" pitchFamily="2" charset="0"/>
              </a:rPr>
              <a:t>Examiner les indicateurs de l’état des finances (IEF) et en discuter.</a:t>
            </a:r>
          </a:p>
          <a:p>
            <a:pPr marL="1257300" lvl="2" indent="-342900">
              <a:spcBef>
                <a:spcPts val="600"/>
              </a:spcBef>
              <a:spcAft>
                <a:spcPts val="600"/>
              </a:spcAft>
              <a:buFont typeface="Wingdings" panose="05000000000000000000" pitchFamily="2" charset="2"/>
              <a:buChar char="ü"/>
            </a:pPr>
            <a:endParaRPr lang="fr-CA" dirty="0">
              <a:solidFill>
                <a:srgbClr val="171717"/>
              </a:solidFill>
              <a:latin typeface="Lato"/>
            </a:endParaRPr>
          </a:p>
          <a:p>
            <a:pPr marL="171450" indent="-171450" defTabSz="801688">
              <a:buFont typeface="Wingdings" panose="05000000000000000000" pitchFamily="2" charset="2"/>
              <a:buChar char="§"/>
            </a:pPr>
            <a:endParaRPr lang="fr-CA" sz="1200" dirty="0">
              <a:solidFill>
                <a:srgbClr val="171717"/>
              </a:solidFill>
            </a:endParaRPr>
          </a:p>
          <a:p>
            <a:pPr defTabSz="801688"/>
            <a:endParaRPr lang="fr-CA"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a:solidFill>
                  <a:schemeClr val="bg1"/>
                </a:solidFill>
              </a:rPr>
              <a:t>3</a:t>
            </a:r>
          </a:p>
        </p:txBody>
      </p:sp>
      <p:pic>
        <p:nvPicPr>
          <p:cNvPr id="5" name="Audio 4">
            <a:hlinkClick r:id="" action="ppaction://media"/>
            <a:extLst>
              <a:ext uri="{FF2B5EF4-FFF2-40B4-BE49-F238E27FC236}">
                <a16:creationId xmlns:a16="http://schemas.microsoft.com/office/drawing/2014/main" id="{7295EE31-4E14-4D2D-AB34-2C77893EAF14}"/>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967026F9-9AC7-4F16-AE38-5FD8071E66F9}"/>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5060D5D0-41F2-4AE1-98F6-D70C548E4544}"/>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602618026"/>
      </p:ext>
    </p:extLst>
  </p:cSld>
  <p:clrMapOvr>
    <a:masterClrMapping/>
  </p:clrMapOvr>
  <mc:AlternateContent xmlns:mc="http://schemas.openxmlformats.org/markup-compatibility/2006" xmlns:p14="http://schemas.microsoft.com/office/powerpoint/2010/main">
    <mc:Choice Requires="p14">
      <p:transition spd="slow" p14:dur="2000" advTm="25434"/>
    </mc:Choice>
    <mc:Fallback xmlns="">
      <p:transition spd="slow" advTm="25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375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3751"/>
                            </p:stCondLst>
                            <p:childTnLst>
                              <p:par>
                                <p:cTn id="11" presetID="1" presetClass="entr" presetSubtype="0" fill="hold" nodeType="afterEffect">
                                  <p:stCondLst>
                                    <p:cond delay="225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6001"/>
                            </p:stCondLst>
                            <p:childTnLst>
                              <p:par>
                                <p:cTn id="14" presetID="1" presetClass="entr" presetSubtype="0" fill="hold" nodeType="afterEffect">
                                  <p:stCondLst>
                                    <p:cond delay="5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11001"/>
                            </p:stCondLst>
                            <p:childTnLst>
                              <p:par>
                                <p:cTn id="17" presetID="1" presetClass="entr" presetSubtype="0" fill="hold" nodeType="afterEffect">
                                  <p:stCondLst>
                                    <p:cond delay="6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264">
            <a:hlinkClick r:id="rId11" action="ppaction://hlinksldjump"/>
          </p:cNvPr>
          <p:cNvSpPr/>
          <p:nvPr>
            <p:custDataLst>
              <p:tags r:id="rId1"/>
            </p:custDataLst>
          </p:nvPr>
        </p:nvSpPr>
        <p:spPr>
          <a:xfrm>
            <a:off x="-1" y="16625"/>
            <a:ext cx="5777346" cy="6858000"/>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dirty="0">
                <a:ln>
                  <a:noFill/>
                </a:ln>
                <a:solidFill>
                  <a:srgbClr val="FFFFFF"/>
                </a:solidFill>
                <a:effectLst/>
                <a:uLnTx/>
                <a:uFillTx/>
                <a:ea typeface="+mn-ea"/>
                <a:cs typeface="+mn-cs"/>
              </a:rPr>
              <a:t>Transactions liées au</a:t>
            </a:r>
            <a:r>
              <a:rPr kumimoji="0" lang="fr-CA" sz="2400" b="0" i="0" u="none" strike="noStrike" kern="1200" cap="none" spc="0" normalizeH="0" dirty="0">
                <a:ln>
                  <a:noFill/>
                </a:ln>
                <a:solidFill>
                  <a:srgbClr val="FFFFFF"/>
                </a:solidFill>
                <a:effectLst/>
                <a:uLnTx/>
                <a:uFillTx/>
                <a:ea typeface="+mn-ea"/>
                <a:cs typeface="+mn-cs"/>
              </a:rPr>
              <a:t> </a:t>
            </a:r>
            <a:r>
              <a:rPr kumimoji="0" lang="fr-CA" sz="2400" b="0" i="0" u="none" strike="noStrike" kern="1200" cap="none" spc="0" normalizeH="0" baseline="0" dirty="0">
                <a:ln>
                  <a:noFill/>
                </a:ln>
                <a:solidFill>
                  <a:srgbClr val="FFFFFF"/>
                </a:solidFill>
                <a:effectLst/>
                <a:uLnTx/>
                <a:uFillTx/>
                <a:ea typeface="+mn-ea"/>
                <a:cs typeface="+mn-cs"/>
              </a:rPr>
              <a:t>fonctionnement</a:t>
            </a: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dirty="0">
                <a:ln>
                  <a:noFill/>
                </a:ln>
                <a:solidFill>
                  <a:srgbClr val="FFFFFF"/>
                </a:solidFill>
                <a:effectLst/>
                <a:uLnTx/>
                <a:uFillTx/>
                <a:ea typeface="+mn-ea"/>
                <a:cs typeface="+mn-cs"/>
              </a:rPr>
              <a:t>Incluent :</a:t>
            </a:r>
          </a:p>
          <a:p>
            <a:pPr marL="1657350" marR="0" lvl="3"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dirty="0">
                <a:ln>
                  <a:noFill/>
                </a:ln>
                <a:solidFill>
                  <a:srgbClr val="FFFFFF"/>
                </a:solidFill>
                <a:effectLst/>
                <a:uLnTx/>
                <a:uFillTx/>
                <a:ea typeface="+mn-ea"/>
                <a:cs typeface="+mn-cs"/>
              </a:rPr>
              <a:t>Excédent annuel</a:t>
            </a:r>
          </a:p>
          <a:p>
            <a:pPr marL="1657350" marR="0" lvl="3"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dirty="0">
                <a:ln>
                  <a:noFill/>
                </a:ln>
                <a:solidFill>
                  <a:srgbClr val="FFFFFF"/>
                </a:solidFill>
                <a:effectLst/>
                <a:uLnTx/>
                <a:uFillTx/>
                <a:ea typeface="+mn-ea"/>
                <a:cs typeface="+mn-cs"/>
              </a:rPr>
              <a:t>Variations des stocks</a:t>
            </a:r>
          </a:p>
          <a:p>
            <a:pPr marL="1657350" marR="0" lvl="3"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2400" b="0" i="0" u="none" strike="noStrike" kern="1200" cap="none" spc="0" normalizeH="0" baseline="0" dirty="0">
              <a:ln>
                <a:noFill/>
              </a:ln>
              <a:solidFill>
                <a:srgbClr val="FFFFFF"/>
              </a:solidFill>
              <a:effectLst/>
              <a:uLnTx/>
              <a:uFillTx/>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dirty="0">
                <a:ln>
                  <a:noFill/>
                </a:ln>
                <a:solidFill>
                  <a:srgbClr val="FFFFFF"/>
                </a:solidFill>
                <a:effectLst/>
                <a:uLnTx/>
                <a:uFillTx/>
                <a:ea typeface="+mn-ea"/>
                <a:cs typeface="+mn-cs"/>
              </a:rPr>
              <a:t>Transactions liées aux immobilisations</a:t>
            </a:r>
            <a:endParaRPr kumimoji="0" lang="fr-CA" sz="1800" b="0" i="0" u="none" strike="noStrike" kern="1200" cap="none" spc="0" normalizeH="0" baseline="0" dirty="0">
              <a:ln>
                <a:noFill/>
              </a:ln>
              <a:solidFill>
                <a:srgbClr val="FFFFFF"/>
              </a:solidFill>
              <a:effectLst/>
              <a:uLnTx/>
              <a:uFillTx/>
              <a:ea typeface="+mn-ea"/>
              <a:cs typeface="+mn-cs"/>
            </a:endParaRPr>
          </a:p>
          <a:p>
            <a:pPr lvl="3" defTabSz="457200">
              <a:defRPr/>
            </a:pPr>
            <a:r>
              <a:rPr lang="fr-CA" sz="1600" dirty="0">
                <a:solidFill>
                  <a:srgbClr val="FFFFFF"/>
                </a:solidFill>
              </a:rPr>
              <a:t>Incluent :</a:t>
            </a:r>
          </a:p>
          <a:p>
            <a:pPr marL="1657350" marR="0" lvl="3"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600" dirty="0">
                <a:solidFill>
                  <a:srgbClr val="FFFFFF"/>
                </a:solidFill>
              </a:rPr>
              <a:t>Dépenses en immobilisations</a:t>
            </a:r>
            <a:r>
              <a:rPr kumimoji="0" lang="fr-CA" sz="1600" b="0" i="0" u="none" strike="noStrike" kern="1200" cap="none" spc="0" normalizeH="0" baseline="0" dirty="0">
                <a:ln>
                  <a:noFill/>
                </a:ln>
                <a:solidFill>
                  <a:srgbClr val="FFFFFF"/>
                </a:solidFill>
                <a:effectLst/>
                <a:uLnTx/>
                <a:uFillTx/>
                <a:ea typeface="+mn-ea"/>
                <a:cs typeface="+mn-cs"/>
              </a:rPr>
              <a:t> </a:t>
            </a:r>
          </a:p>
          <a:p>
            <a:pPr marL="1657350" marR="0" lvl="3"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600" dirty="0">
                <a:solidFill>
                  <a:srgbClr val="FFFFFF"/>
                </a:solidFill>
              </a:rPr>
              <a:t>Revenus tirés de la vente d’un actif</a:t>
            </a:r>
            <a:endParaRPr kumimoji="0" lang="fr-CA" sz="1600" b="0" i="0" u="none" strike="noStrike" kern="1200" cap="none" spc="0" normalizeH="0" baseline="0" dirty="0">
              <a:ln>
                <a:noFill/>
              </a:ln>
              <a:solidFill>
                <a:srgbClr val="FFFFFF"/>
              </a:solidFill>
              <a:effectLst/>
              <a:uLnTx/>
              <a:uFillTx/>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dirty="0">
              <a:ln>
                <a:noFill/>
              </a:ln>
              <a:solidFill>
                <a:srgbClr val="FFFFFF"/>
              </a:solidFill>
              <a:effectLst/>
              <a:uLnTx/>
              <a:uFillTx/>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dirty="0">
                <a:ln>
                  <a:noFill/>
                </a:ln>
                <a:solidFill>
                  <a:srgbClr val="FFFFFF"/>
                </a:solidFill>
                <a:effectLst/>
                <a:uLnTx/>
                <a:uFillTx/>
                <a:ea typeface="+mn-ea"/>
                <a:cs typeface="+mn-cs"/>
              </a:rPr>
              <a:t>Transactions liées au financement</a:t>
            </a:r>
          </a:p>
          <a:p>
            <a:pPr lvl="3" defTabSz="457200">
              <a:defRPr/>
            </a:pPr>
            <a:r>
              <a:rPr lang="fr-CA" sz="1600" dirty="0">
                <a:solidFill>
                  <a:srgbClr val="FFFFFF"/>
                </a:solidFill>
              </a:rPr>
              <a:t>Incluent :</a:t>
            </a:r>
          </a:p>
          <a:p>
            <a:pPr marL="1657350" marR="0" lvl="3"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dirty="0">
                <a:ln>
                  <a:noFill/>
                </a:ln>
                <a:solidFill>
                  <a:srgbClr val="FFFFFF"/>
                </a:solidFill>
                <a:effectLst/>
                <a:uLnTx/>
                <a:uFillTx/>
                <a:ea typeface="+mn-ea"/>
                <a:cs typeface="+mn-cs"/>
              </a:rPr>
              <a:t>Fonds provenant des</a:t>
            </a:r>
            <a:r>
              <a:rPr kumimoji="0" lang="fr-CA" sz="1600" b="0" i="0" u="none" strike="noStrike" kern="1200" cap="none" spc="0" normalizeH="0" dirty="0">
                <a:ln>
                  <a:noFill/>
                </a:ln>
                <a:solidFill>
                  <a:srgbClr val="FFFFFF"/>
                </a:solidFill>
                <a:effectLst/>
                <a:uLnTx/>
                <a:uFillTx/>
                <a:ea typeface="+mn-ea"/>
                <a:cs typeface="+mn-cs"/>
              </a:rPr>
              <a:t> emprunts à long terme</a:t>
            </a:r>
            <a:endParaRPr kumimoji="0" lang="fr-CA" sz="1600" b="0" i="0" u="none" strike="noStrike" kern="1200" cap="none" spc="0" normalizeH="0" baseline="0" dirty="0">
              <a:ln>
                <a:noFill/>
              </a:ln>
              <a:solidFill>
                <a:srgbClr val="FFFFFF"/>
              </a:solidFill>
              <a:effectLst/>
              <a:uLnTx/>
              <a:uFillTx/>
              <a:ea typeface="+mn-ea"/>
              <a:cs typeface="+mn-cs"/>
            </a:endParaRPr>
          </a:p>
          <a:p>
            <a:pPr marL="1657350" marR="0" lvl="3"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dirty="0">
                <a:ln>
                  <a:noFill/>
                </a:ln>
                <a:solidFill>
                  <a:srgbClr val="FFFFFF"/>
                </a:solidFill>
                <a:effectLst/>
                <a:uLnTx/>
                <a:uFillTx/>
                <a:ea typeface="+mn-ea"/>
                <a:cs typeface="+mn-cs"/>
              </a:rPr>
              <a:t>Remboursement du principal de la dette </a:t>
            </a:r>
            <a:r>
              <a:rPr lang="fr-CA" sz="1600" dirty="0">
                <a:solidFill>
                  <a:srgbClr val="FFFFFF"/>
                </a:solidFill>
              </a:rPr>
              <a:t>à long terme</a:t>
            </a:r>
            <a:endParaRPr kumimoji="0" lang="fr-CA" sz="1600" b="0" i="0" u="none" strike="noStrike" kern="1200" cap="none" spc="0" normalizeH="0" baseline="0" dirty="0">
              <a:ln>
                <a:noFill/>
              </a:ln>
              <a:solidFill>
                <a:srgbClr val="FFFFFF"/>
              </a:solidFill>
              <a:effectLst/>
              <a:uLnTx/>
              <a:uFillTx/>
              <a:ea typeface="+mn-ea"/>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1800" b="0" i="0" u="none" strike="noStrike" kern="1200" cap="none" spc="0" normalizeH="0" baseline="0" dirty="0">
              <a:ln>
                <a:noFill/>
              </a:ln>
              <a:solidFill>
                <a:srgbClr val="FFFFFF"/>
              </a:solidFill>
              <a:effectLst/>
              <a:uLnTx/>
              <a:uFillTx/>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dirty="0">
                <a:ln>
                  <a:noFill/>
                </a:ln>
                <a:solidFill>
                  <a:srgbClr val="FFFFFF"/>
                </a:solidFill>
                <a:effectLst/>
                <a:uLnTx/>
                <a:uFillTx/>
                <a:ea typeface="+mn-ea"/>
                <a:cs typeface="+mn-cs"/>
              </a:rPr>
              <a:t>Transactions liées aux placements</a:t>
            </a:r>
          </a:p>
          <a:p>
            <a:pPr lvl="3" defTabSz="457200">
              <a:defRPr/>
            </a:pPr>
            <a:r>
              <a:rPr lang="fr-CA" sz="1600" dirty="0">
                <a:solidFill>
                  <a:srgbClr val="FFFFFF"/>
                </a:solidFill>
              </a:rPr>
              <a:t>Incluent :</a:t>
            </a:r>
          </a:p>
          <a:p>
            <a:pPr marL="1657350" marR="0" lvl="3"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dirty="0">
                <a:ln>
                  <a:noFill/>
                </a:ln>
                <a:solidFill>
                  <a:srgbClr val="FFFFFF"/>
                </a:solidFill>
                <a:effectLst/>
                <a:uLnTx/>
                <a:uFillTx/>
                <a:ea typeface="+mn-ea"/>
                <a:cs typeface="+mn-cs"/>
              </a:rPr>
              <a:t>Hausses et baisses des </a:t>
            </a:r>
            <a:r>
              <a:rPr kumimoji="0" lang="fr-CA" sz="1600" b="0" i="0" u="none" strike="noStrike" kern="1200" cap="none" spc="0" normalizeH="0" dirty="0">
                <a:ln>
                  <a:noFill/>
                </a:ln>
                <a:solidFill>
                  <a:srgbClr val="FFFFFF"/>
                </a:solidFill>
                <a:effectLst/>
                <a:uLnTx/>
                <a:uFillTx/>
                <a:ea typeface="+mn-ea"/>
                <a:cs typeface="+mn-cs"/>
              </a:rPr>
              <a:t>placements à court ou à long terme, p. ex. </a:t>
            </a:r>
            <a:r>
              <a:rPr lang="fr-CA" sz="1600" dirty="0">
                <a:solidFill>
                  <a:srgbClr val="FFFFFF"/>
                </a:solidFill>
              </a:rPr>
              <a:t>l’intérêt accumulé sur une obligation</a:t>
            </a:r>
            <a:r>
              <a:rPr kumimoji="0" lang="fr-CA" sz="1600" b="0" i="0" u="none" strike="noStrike" kern="1200" cap="none" spc="0" normalizeH="0" baseline="0" dirty="0">
                <a:ln>
                  <a:noFill/>
                </a:ln>
                <a:solidFill>
                  <a:srgbClr val="FFFFFF"/>
                </a:solidFill>
                <a:effectLst/>
                <a:uLnTx/>
                <a:uFillTx/>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dirty="0">
              <a:ln>
                <a:noFill/>
              </a:ln>
              <a:solidFill>
                <a:srgbClr val="FFFFFF"/>
              </a:solidFill>
              <a:effectLst/>
              <a:uLnTx/>
              <a:uFillTx/>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dirty="0">
              <a:ln>
                <a:noFill/>
              </a:ln>
              <a:solidFill>
                <a:srgbClr val="FFFFFF"/>
              </a:solidFill>
              <a:effectLst/>
              <a:uLnTx/>
              <a:uFillTx/>
              <a:latin typeface="Trebuchet MS" panose="020B0603020202020204" pitchFamily="34" charset="0"/>
              <a:ea typeface="+mn-ea"/>
              <a:cs typeface="+mn-cs"/>
            </a:endParaRPr>
          </a:p>
        </p:txBody>
      </p:sp>
      <p:sp>
        <p:nvSpPr>
          <p:cNvPr id="10" name="Slide Number Placeholder 1">
            <a:extLst>
              <a:ext uri="{FF2B5EF4-FFF2-40B4-BE49-F238E27FC236}">
                <a16:creationId xmlns:a16="http://schemas.microsoft.com/office/drawing/2014/main" id="{C375A801-0BA7-49FD-9CEB-E507B04550B1}"/>
              </a:ext>
            </a:extLst>
          </p:cNvPr>
          <p:cNvSpPr txBox="1">
            <a:spLocks/>
          </p:cNvSpPr>
          <p:nvPr>
            <p:custDataLst>
              <p:tags r:id="rId2"/>
            </p:custDataLst>
          </p:nvPr>
        </p:nvSpPr>
        <p:spPr>
          <a:xfrm>
            <a:off x="10873451" y="295729"/>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a:ln>
                  <a:noFill/>
                </a:ln>
                <a:solidFill>
                  <a:srgbClr val="FFFFFF"/>
                </a:solidFill>
                <a:effectLst/>
                <a:uLnTx/>
                <a:uFillTx/>
                <a:latin typeface="Century Gothic" panose="020B0502020202020204"/>
                <a:ea typeface="+mn-ea"/>
                <a:cs typeface="+mn-cs"/>
              </a:rPr>
              <a:t>30</a:t>
            </a:r>
          </a:p>
        </p:txBody>
      </p:sp>
      <p:pic>
        <p:nvPicPr>
          <p:cNvPr id="4" name="Picture 3">
            <a:extLst>
              <a:ext uri="{FF2B5EF4-FFF2-40B4-BE49-F238E27FC236}">
                <a16:creationId xmlns:a16="http://schemas.microsoft.com/office/drawing/2014/main" id="{B458334E-FCFB-415C-97F6-C7DEC295851A}"/>
              </a:ext>
            </a:extLst>
          </p:cNvPr>
          <p:cNvPicPr>
            <a:picLocks noChangeAspect="1"/>
          </p:cNvPicPr>
          <p:nvPr>
            <p:custDataLst>
              <p:tags r:id="rId3"/>
            </p:custDataLst>
          </p:nvPr>
        </p:nvPicPr>
        <p:blipFill>
          <a:blip r:embed="rId12"/>
          <a:stretch>
            <a:fillRect/>
          </a:stretch>
        </p:blipFill>
        <p:spPr>
          <a:xfrm>
            <a:off x="6259492" y="141315"/>
            <a:ext cx="4512782" cy="6176357"/>
          </a:xfrm>
          <a:prstGeom prst="rect">
            <a:avLst/>
          </a:prstGeom>
        </p:spPr>
      </p:pic>
      <p:pic>
        <p:nvPicPr>
          <p:cNvPr id="5" name="Audio 4">
            <a:hlinkClick r:id="" action="ppaction://media"/>
            <a:extLst>
              <a:ext uri="{FF2B5EF4-FFF2-40B4-BE49-F238E27FC236}">
                <a16:creationId xmlns:a16="http://schemas.microsoft.com/office/drawing/2014/main" id="{CE8FB82A-A219-4052-9CD3-06CF95CBD3AB}"/>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3"/>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D650ACAE-FA1A-4EDA-BE0E-CA551117BF88}"/>
              </a:ext>
            </a:extLst>
          </p:cNvPr>
          <p:cNvSpPr/>
          <p:nvPr>
            <p:custDataLst>
              <p:tags r:id="rId7"/>
            </p:custDataLst>
          </p:nvPr>
        </p:nvSpPr>
        <p:spPr>
          <a:xfrm>
            <a:off x="10161662" y="5275256"/>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1F88E55B-2993-4D8C-B350-8088CB81685D}"/>
              </a:ext>
            </a:extLst>
          </p:cNvPr>
          <p:cNvSpPr/>
          <p:nvPr>
            <p:custDataLst>
              <p:tags r:id="rId8"/>
            </p:custDataLst>
          </p:nvPr>
        </p:nvSpPr>
        <p:spPr>
          <a:xfrm>
            <a:off x="11093812" y="5275256"/>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1326144126"/>
      </p:ext>
    </p:extLst>
  </p:cSld>
  <p:clrMapOvr>
    <a:masterClrMapping/>
  </p:clrMapOvr>
  <mc:AlternateContent xmlns:mc="http://schemas.openxmlformats.org/markup-compatibility/2006" xmlns:p14="http://schemas.microsoft.com/office/powerpoint/2010/main">
    <mc:Choice Requires="p14">
      <p:transition p14:dur="10" advClick="0" advTm="39370"/>
    </mc:Choice>
    <mc:Fallback xmlns="">
      <p:transition advClick="0" advTm="3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a:solidFill>
                  <a:srgbClr val="171717"/>
                </a:solidFill>
              </a:rPr>
              <a:t>Questions clés – Flux de trésorerie</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2280128" y="1875111"/>
            <a:ext cx="6430735" cy="4136093"/>
          </a:xfrm>
          <a:prstGeom prst="rect">
            <a:avLst/>
          </a:prstGeom>
          <a:noFill/>
          <a:ln w="9525">
            <a:noFill/>
            <a:miter lim="800000"/>
            <a:headEnd/>
            <a:tailEnd/>
          </a:ln>
        </p:spPr>
        <p:txBody>
          <a:bodyPr lIns="0" tIns="0" rIns="0" bIns="0" anchor="ctr"/>
          <a:lstStyle/>
          <a:p>
            <a:pPr lvl="2">
              <a:spcBef>
                <a:spcPts val="600"/>
              </a:spcBef>
              <a:spcAft>
                <a:spcPts val="600"/>
              </a:spcAft>
            </a:pPr>
            <a:endParaRPr lang="fr-CA" sz="1600" b="1">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r>
              <a:rPr lang="fr-CA" sz="1600">
                <a:ea typeface="Roboto Condensed" panose="02000000000000000000" pitchFamily="2" charset="0"/>
              </a:rPr>
              <a:t>L’état des flux de trésorerie est-il préparé à l’aide de la méthode directe ou indirecte?</a:t>
            </a:r>
          </a:p>
          <a:p>
            <a:pPr marL="1257300" lvl="2" indent="-342900">
              <a:spcBef>
                <a:spcPts val="600"/>
              </a:spcBef>
              <a:spcAft>
                <a:spcPts val="600"/>
              </a:spcAft>
              <a:buFont typeface="Century Gothic" panose="020B0502020202020204" pitchFamily="34" charset="0"/>
              <a:buChar char="›"/>
            </a:pPr>
            <a:r>
              <a:rPr lang="fr-CA" sz="1600">
                <a:solidFill>
                  <a:srgbClr val="171717"/>
                </a:solidFill>
                <a:ea typeface="Roboto Condensed" panose="02000000000000000000" pitchFamily="2" charset="0"/>
              </a:rPr>
              <a:t>Les activités de fonctionnement génèrent-elles des fonds suffisants pour couvrir les besoins de trésorerie?</a:t>
            </a:r>
          </a:p>
          <a:p>
            <a:pPr marL="1257300" lvl="2" indent="-342900">
              <a:spcBef>
                <a:spcPts val="600"/>
              </a:spcBef>
              <a:spcAft>
                <a:spcPts val="600"/>
              </a:spcAft>
              <a:buFont typeface="Century Gothic" panose="020B0502020202020204" pitchFamily="34" charset="0"/>
              <a:buChar char="›"/>
            </a:pPr>
            <a:r>
              <a:rPr lang="fr-CA" sz="1600">
                <a:solidFill>
                  <a:srgbClr val="171717"/>
                </a:solidFill>
                <a:ea typeface="Roboto Condensed" panose="02000000000000000000" pitchFamily="2" charset="0"/>
              </a:rPr>
              <a:t>Y a-t-il des fonds excédentaires qui pourraient servir à réduire la dette ou être transférés aux réserves?</a:t>
            </a:r>
          </a:p>
          <a:p>
            <a:pPr marL="1257300" lvl="2" indent="-342900">
              <a:spcBef>
                <a:spcPts val="600"/>
              </a:spcBef>
              <a:spcAft>
                <a:spcPts val="600"/>
              </a:spcAft>
              <a:buFont typeface="Century Gothic" panose="020B0502020202020204" pitchFamily="34" charset="0"/>
              <a:buChar char="›"/>
            </a:pPr>
            <a:endParaRPr lang="fr-CA" sz="1600">
              <a:latin typeface="Century Gothic" panose="020B0502020202020204" pitchFamily="34" charset="0"/>
              <a:cs typeface="Calibri Light"/>
            </a:endParaRPr>
          </a:p>
          <a:p>
            <a:pPr marL="1257300" lvl="2" indent="-342900">
              <a:spcBef>
                <a:spcPts val="600"/>
              </a:spcBef>
              <a:spcAft>
                <a:spcPts val="600"/>
              </a:spcAft>
              <a:buFont typeface="Century Gothic" panose="020B0502020202020204" pitchFamily="34" charset="0"/>
              <a:buChar char="›"/>
            </a:pPr>
            <a:endParaRPr lang="fr-CA" sz="1600">
              <a:solidFill>
                <a:srgbClr val="171717"/>
              </a:solidFill>
              <a:ea typeface="Roboto Condensed" panose="02000000000000000000" pitchFamily="2" charset="0"/>
            </a:endParaRPr>
          </a:p>
          <a:p>
            <a:pPr marL="171450" indent="-171450" defTabSz="801688">
              <a:buFont typeface="Wingdings" panose="05000000000000000000" pitchFamily="2" charset="2"/>
              <a:buChar char="§"/>
            </a:pPr>
            <a:endParaRPr lang="fr-CA" sz="1200">
              <a:solidFill>
                <a:srgbClr val="171717"/>
              </a:solidFill>
            </a:endParaRPr>
          </a:p>
          <a:p>
            <a:pPr defTabSz="801688"/>
            <a:endParaRPr lang="fr-CA" sz="200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2800">
                <a:solidFill>
                  <a:schemeClr val="bg1"/>
                </a:solidFill>
              </a:rPr>
              <a:t>31</a:t>
            </a:r>
          </a:p>
        </p:txBody>
      </p:sp>
      <p:pic>
        <p:nvPicPr>
          <p:cNvPr id="5" name="Audio 4">
            <a:hlinkClick r:id="" action="ppaction://media"/>
            <a:extLst>
              <a:ext uri="{FF2B5EF4-FFF2-40B4-BE49-F238E27FC236}">
                <a16:creationId xmlns:a16="http://schemas.microsoft.com/office/drawing/2014/main" id="{DCAA2393-5106-423A-8677-CE5E75CE04A6}"/>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6A2D62FD-CCAB-4349-8695-CB5FB05A5EF9}"/>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C6458D72-4A1B-48E7-B41A-0817C048A654}"/>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1676939533"/>
      </p:ext>
    </p:extLst>
  </p:cSld>
  <p:clrMapOvr>
    <a:masterClrMapping/>
  </p:clrMapOvr>
  <mc:AlternateContent xmlns:mc="http://schemas.openxmlformats.org/markup-compatibility/2006" xmlns:p14="http://schemas.microsoft.com/office/powerpoint/2010/main">
    <mc:Choice Requires="p14">
      <p:transition spd="slow" p14:dur="2000" advTm="26247"/>
    </mc:Choice>
    <mc:Fallback xmlns="">
      <p:transition spd="slow" advTm="26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4999"/>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nodeType="afterEffect">
                                  <p:stCondLst>
                                    <p:cond delay="7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2000"/>
                            </p:stCondLst>
                            <p:childTnLst>
                              <p:par>
                                <p:cTn id="14" presetID="1" presetClass="entr" presetSubtype="0" fill="hold" nodeType="afterEffect">
                                  <p:stCondLst>
                                    <p:cond delay="6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1"/>
            </p:custDataLst>
          </p:nvPr>
        </p:nvSpPr>
        <p:spPr bwMode="gray"/>
        <p:txBody>
          <a:bodyPr/>
          <a:lstStyle/>
          <a:p>
            <a:r>
              <a:rPr lang="fr-CA" sz="3200"/>
              <a:t>État de la variation de la dette nette</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2"/>
            </p:custDataLst>
          </p:nvPr>
        </p:nvSpPr>
        <p:spPr bwMode="gray">
          <a:xfrm>
            <a:off x="7635241" y="3708115"/>
            <a:ext cx="4087450" cy="1415429"/>
          </a:xfrm>
        </p:spPr>
        <p:txBody>
          <a:bodyPr>
            <a:normAutofit/>
          </a:bodyPr>
          <a:lstStyle/>
          <a:p>
            <a:r>
              <a:rPr lang="fr-CA" sz="2800" spc="20">
                <a:solidFill>
                  <a:srgbClr val="000000"/>
                </a:solidFill>
                <a:latin typeface="Calibri" panose="020F0502020204030204" pitchFamily="34" charset="0"/>
              </a:rPr>
              <a:t>  </a:t>
            </a:r>
          </a:p>
          <a:p>
            <a:pPr marL="91440" algn="just">
              <a:lnSpc>
                <a:spcPct val="150000"/>
              </a:lnSpc>
              <a:spcBef>
                <a:spcPts val="600"/>
              </a:spcBef>
              <a:spcAft>
                <a:spcPts val="600"/>
              </a:spcAft>
            </a:pPr>
            <a:endParaRPr lang="fr-CA" sz="2800" spc="2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fr-CA"/>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1" y="2307000"/>
            <a:ext cx="4688378" cy="4035611"/>
          </a:xfrm>
        </p:spPr>
        <p:txBody>
          <a:bodyPr>
            <a:normAutofit/>
          </a:bodyPr>
          <a:lstStyle/>
          <a:p>
            <a:pPr marL="262890" lvl="1" indent="0">
              <a:lnSpc>
                <a:spcPct val="150000"/>
              </a:lnSpc>
              <a:spcBef>
                <a:spcPts val="600"/>
              </a:spcBef>
              <a:spcAft>
                <a:spcPts val="600"/>
              </a:spcAft>
              <a:buNone/>
            </a:pPr>
            <a:endParaRPr lang="fr-CA" sz="4500" spc="2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fr-CA" sz="2400"/>
              <a:t>Rapprochement de la variation de la dette nette pour l’exercice courant et l’exercice précédent</a:t>
            </a:r>
          </a:p>
          <a:p>
            <a:pPr marL="1371600" lvl="2" indent="-457200">
              <a:spcBef>
                <a:spcPts val="600"/>
              </a:spcBef>
              <a:spcAft>
                <a:spcPts val="600"/>
              </a:spcAft>
              <a:buFont typeface="Arial Black" panose="020B0A04020102020204" pitchFamily="34" charset="0"/>
              <a:buChar char="›"/>
            </a:pPr>
            <a:endParaRPr lang="fr-CA" sz="3800">
              <a:latin typeface="Calibri" panose="020F0502020204030204" pitchFamily="34" charset="0"/>
            </a:endParaRPr>
          </a:p>
          <a:p>
            <a:endParaRPr lang="fr-CA"/>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a:xfrm>
            <a:off x="11056331" y="202043"/>
            <a:ext cx="838199" cy="767687"/>
          </a:xfrm>
          <a:solidFill>
            <a:schemeClr val="accent2">
              <a:lumMod val="7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a:ln>
                  <a:noFill/>
                </a:ln>
                <a:solidFill>
                  <a:srgbClr val="FFFFFF"/>
                </a:solidFill>
                <a:effectLst/>
                <a:uLnTx/>
                <a:uFillTx/>
                <a:latin typeface="Century Gothic" panose="020B0502020202020204"/>
                <a:ea typeface="+mn-ea"/>
                <a:cs typeface="+mn-cs"/>
              </a:rPr>
              <a:t>32</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5"/>
            </p:custDataLst>
          </p:nvPr>
        </p:nvPicPr>
        <p:blipFill>
          <a:blip r:embed="rId13">
            <a:extLst>
              <a:ext uri="{28A0092B-C50C-407E-A947-70E740481C1C}">
                <a14:useLocalDpi xmlns:a14="http://schemas.microsoft.com/office/drawing/2010/main" val="0"/>
              </a:ext>
            </a:extLst>
          </a:blip>
          <a:srcRect/>
          <a:stretch/>
        </p:blipFill>
        <p:spPr>
          <a:xfrm>
            <a:off x="4111915" y="1559702"/>
            <a:ext cx="3475177" cy="2482909"/>
          </a:xfrm>
        </p:spPr>
      </p:pic>
      <p:pic>
        <p:nvPicPr>
          <p:cNvPr id="2" name="Audio 1">
            <a:hlinkClick r:id="" action="ppaction://media"/>
            <a:extLst>
              <a:ext uri="{FF2B5EF4-FFF2-40B4-BE49-F238E27FC236}">
                <a16:creationId xmlns:a16="http://schemas.microsoft.com/office/drawing/2014/main" id="{E5982D19-7C03-4994-A100-B36FFA73971D}"/>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D4E09D01-CDA2-4BEC-8076-AEC307FFC85D}"/>
              </a:ext>
            </a:extLst>
          </p:cNvPr>
          <p:cNvSpPr/>
          <p:nvPr>
            <p:custDataLst>
              <p:tags r:id="rId9"/>
            </p:custDataLst>
          </p:nvPr>
        </p:nvSpPr>
        <p:spPr>
          <a:xfrm>
            <a:off x="18535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97A96F27-0E5D-4B51-A9AA-6CC0B519CEB7}"/>
              </a:ext>
            </a:extLst>
          </p:cNvPr>
          <p:cNvSpPr/>
          <p:nvPr>
            <p:custDataLst>
              <p:tags r:id="rId10"/>
            </p:custDataLst>
          </p:nvPr>
        </p:nvSpPr>
        <p:spPr>
          <a:xfrm>
            <a:off x="5599188"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920722904"/>
      </p:ext>
    </p:extLst>
  </p:cSld>
  <p:clrMapOvr>
    <a:masterClrMapping/>
  </p:clrMapOvr>
  <mc:AlternateContent xmlns:mc="http://schemas.openxmlformats.org/markup-compatibility/2006" xmlns:p14="http://schemas.microsoft.com/office/powerpoint/2010/main">
    <mc:Choice Requires="p14">
      <p:transition spd="slow" p14:dur="2000" advTm="7106"/>
    </mc:Choice>
    <mc:Fallback xmlns="">
      <p:transition spd="slow" advTm="7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hlinkClick r:id="rId11" action="ppaction://hlinksldjump"/>
          </p:cNvPr>
          <p:cNvSpPr/>
          <p:nvPr>
            <p:custDataLst>
              <p:tags r:id="rId1"/>
            </p:custDataLst>
          </p:nvPr>
        </p:nvSpPr>
        <p:spPr>
          <a:xfrm>
            <a:off x="0" y="0"/>
            <a:ext cx="237744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
        <p:nvSpPr>
          <p:cNvPr id="20" name="Slide Number Placeholder 1">
            <a:extLst>
              <a:ext uri="{FF2B5EF4-FFF2-40B4-BE49-F238E27FC236}">
                <a16:creationId xmlns:a16="http://schemas.microsoft.com/office/drawing/2014/main" id="{28C552D9-226C-4E70-8524-AE19A21B7355}"/>
              </a:ext>
            </a:extLst>
          </p:cNvPr>
          <p:cNvSpPr txBox="1">
            <a:spLocks/>
          </p:cNvSpPr>
          <p:nvPr>
            <p:custDataLst>
              <p:tags r:id="rId2"/>
            </p:custDataLst>
          </p:nvPr>
        </p:nvSpPr>
        <p:spPr>
          <a:xfrm>
            <a:off x="10893485" y="425911"/>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33</a:t>
            </a:r>
          </a:p>
        </p:txBody>
      </p:sp>
      <p:pic>
        <p:nvPicPr>
          <p:cNvPr id="14" name="Picture 13">
            <a:extLst>
              <a:ext uri="{FF2B5EF4-FFF2-40B4-BE49-F238E27FC236}">
                <a16:creationId xmlns:a16="http://schemas.microsoft.com/office/drawing/2014/main" id="{D2D7D23A-21E7-4A69-B987-F6ADE6DE1951}"/>
              </a:ext>
            </a:extLst>
          </p:cNvPr>
          <p:cNvPicPr>
            <a:picLocks noChangeAspect="1"/>
          </p:cNvPicPr>
          <p:nvPr>
            <p:custDataLst>
              <p:tags r:id="rId3"/>
            </p:custDataLst>
          </p:nvPr>
        </p:nvPicPr>
        <p:blipFill>
          <a:blip r:embed="rId12"/>
          <a:stretch>
            <a:fillRect/>
          </a:stretch>
        </p:blipFill>
        <p:spPr>
          <a:xfrm>
            <a:off x="3840804" y="463574"/>
            <a:ext cx="5983725" cy="5039451"/>
          </a:xfrm>
          <a:prstGeom prst="rect">
            <a:avLst/>
          </a:prstGeom>
        </p:spPr>
      </p:pic>
      <p:pic>
        <p:nvPicPr>
          <p:cNvPr id="4" name="Audio 3">
            <a:hlinkClick r:id="" action="ppaction://media"/>
            <a:extLst>
              <a:ext uri="{FF2B5EF4-FFF2-40B4-BE49-F238E27FC236}">
                <a16:creationId xmlns:a16="http://schemas.microsoft.com/office/drawing/2014/main" id="{636881AA-D5F3-4E11-8F7E-5E5E352929E6}"/>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3"/>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34445048-6345-4E66-9267-7DD805D10C45}"/>
              </a:ext>
            </a:extLst>
          </p:cNvPr>
          <p:cNvSpPr/>
          <p:nvPr>
            <p:custDataLst>
              <p:tags r:id="rId7"/>
            </p:custDataLst>
          </p:nvPr>
        </p:nvSpPr>
        <p:spPr>
          <a:xfrm>
            <a:off x="2590804"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542BE97D-C5D3-44ED-AE8C-376A621F96D9}"/>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309823587"/>
      </p:ext>
    </p:extLst>
  </p:cSld>
  <p:clrMapOvr>
    <a:masterClrMapping/>
  </p:clrMapOvr>
  <p:transition spd="med" advTm="329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a:solidFill>
                  <a:srgbClr val="171717"/>
                </a:solidFill>
              </a:rPr>
              <a:t>Questions clés – État de la variation de la dette nette</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2280128" y="2050371"/>
            <a:ext cx="6430735" cy="4136093"/>
          </a:xfrm>
          <a:prstGeom prst="rect">
            <a:avLst/>
          </a:prstGeom>
          <a:noFill/>
          <a:ln w="9525">
            <a:noFill/>
            <a:miter lim="800000"/>
            <a:headEnd/>
            <a:tailEnd/>
          </a:ln>
        </p:spPr>
        <p:txBody>
          <a:bodyPr lIns="0" tIns="0" rIns="0" bIns="0" anchor="ctr"/>
          <a:lstStyle/>
          <a:p>
            <a:pPr lvl="2">
              <a:spcBef>
                <a:spcPts val="600"/>
              </a:spcBef>
              <a:spcAft>
                <a:spcPts val="600"/>
              </a:spcAft>
            </a:pPr>
            <a:endParaRPr lang="fr-CA" sz="1600" b="1" dirty="0">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r>
              <a:rPr lang="fr-CA" sz="1600" dirty="0">
                <a:ea typeface="Roboto Condensed" panose="02000000000000000000" pitchFamily="2" charset="0"/>
              </a:rPr>
              <a:t>Dans quelle mesure les dépenses en immobilisations réelles sont-elles conformes au plan d’immobilisations?</a:t>
            </a:r>
          </a:p>
          <a:p>
            <a:pPr marL="1257300" lvl="2" indent="-342900">
              <a:spcBef>
                <a:spcPts val="600"/>
              </a:spcBef>
              <a:spcAft>
                <a:spcPts val="600"/>
              </a:spcAft>
              <a:buFont typeface="Century Gothic" panose="020B0502020202020204" pitchFamily="34" charset="0"/>
              <a:buChar char="›"/>
            </a:pPr>
            <a:r>
              <a:rPr lang="fr-CA" sz="1600" dirty="0"/>
              <a:t>Quels investissements l’entité a-t-elle faits dans les immobilisations corporelles en vue de la prestation de services futurs?</a:t>
            </a:r>
            <a:endParaRPr lang="fr-CA" sz="1600" dirty="0">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r>
              <a:rPr lang="fr-CA" sz="1600" dirty="0">
                <a:solidFill>
                  <a:srgbClr val="171717"/>
                </a:solidFill>
                <a:ea typeface="Roboto Condensed" panose="02000000000000000000" pitchFamily="2" charset="0"/>
              </a:rPr>
              <a:t>Comment les dépenses courantes sont-elles financées?</a:t>
            </a:r>
          </a:p>
          <a:p>
            <a:pPr marL="1257300" lvl="2" indent="-342900">
              <a:spcBef>
                <a:spcPts val="600"/>
              </a:spcBef>
              <a:spcAft>
                <a:spcPts val="600"/>
              </a:spcAft>
              <a:buFont typeface="Century Gothic" panose="020B0502020202020204" pitchFamily="34" charset="0"/>
              <a:buChar char="›"/>
            </a:pPr>
            <a:r>
              <a:rPr lang="fr-CA" sz="1600" dirty="0"/>
              <a:t>La dette nette ou les actifs financiers nets sont-ils à la hausse ou à la baisse?</a:t>
            </a:r>
          </a:p>
          <a:p>
            <a:pPr lvl="2">
              <a:spcBef>
                <a:spcPts val="600"/>
              </a:spcBef>
              <a:spcAft>
                <a:spcPts val="600"/>
              </a:spcAft>
            </a:pPr>
            <a:endParaRPr lang="fr-CA" sz="1600" dirty="0">
              <a:solidFill>
                <a:srgbClr val="171717"/>
              </a:solidFill>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endParaRPr lang="fr-CA" sz="1600" dirty="0">
              <a:latin typeface="Century Gothic" panose="020B0502020202020204" pitchFamily="34" charset="0"/>
              <a:cs typeface="Calibri Light"/>
            </a:endParaRPr>
          </a:p>
          <a:p>
            <a:pPr marL="1257300" lvl="2" indent="-342900">
              <a:spcBef>
                <a:spcPts val="600"/>
              </a:spcBef>
              <a:spcAft>
                <a:spcPts val="600"/>
              </a:spcAft>
              <a:buFont typeface="Century Gothic" panose="020B0502020202020204" pitchFamily="34" charset="0"/>
              <a:buChar char="›"/>
            </a:pPr>
            <a:endParaRPr lang="fr-CA" sz="1600" dirty="0">
              <a:solidFill>
                <a:srgbClr val="171717"/>
              </a:solidFill>
              <a:ea typeface="Roboto Condensed" panose="02000000000000000000" pitchFamily="2" charset="0"/>
            </a:endParaRPr>
          </a:p>
          <a:p>
            <a:pPr marL="171450" indent="-171450" defTabSz="801688">
              <a:buFont typeface="Wingdings" panose="05000000000000000000" pitchFamily="2" charset="2"/>
              <a:buChar char="§"/>
            </a:pPr>
            <a:endParaRPr lang="fr-CA" sz="1200" dirty="0">
              <a:solidFill>
                <a:srgbClr val="171717"/>
              </a:solidFill>
            </a:endParaRPr>
          </a:p>
          <a:p>
            <a:pPr defTabSz="801688"/>
            <a:endParaRPr lang="fr-CA"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2800">
                <a:solidFill>
                  <a:schemeClr val="bg1"/>
                </a:solidFill>
              </a:rPr>
              <a:t>34</a:t>
            </a:r>
          </a:p>
        </p:txBody>
      </p:sp>
      <p:pic>
        <p:nvPicPr>
          <p:cNvPr id="5" name="Audio 4">
            <a:hlinkClick r:id="" action="ppaction://media"/>
            <a:extLst>
              <a:ext uri="{FF2B5EF4-FFF2-40B4-BE49-F238E27FC236}">
                <a16:creationId xmlns:a16="http://schemas.microsoft.com/office/drawing/2014/main" id="{618AA572-294A-47DB-B777-37DD4AB555D9}"/>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D1039DC0-05BB-4D77-A9A3-6A2C008EBF6E}"/>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F11DA102-4864-400C-B785-FECEB7513C45}"/>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2523345196"/>
      </p:ext>
    </p:extLst>
  </p:cSld>
  <p:clrMapOvr>
    <a:masterClrMapping/>
  </p:clrMapOvr>
  <mc:AlternateContent xmlns:mc="http://schemas.openxmlformats.org/markup-compatibility/2006" xmlns:p14="http://schemas.microsoft.com/office/powerpoint/2010/main">
    <mc:Choice Requires="p14">
      <p:transition spd="slow" p14:dur="2000" advTm="28194"/>
    </mc:Choice>
    <mc:Fallback xmlns="">
      <p:transition spd="slow" advTm="28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5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5001"/>
                            </p:stCondLst>
                            <p:childTnLst>
                              <p:par>
                                <p:cTn id="11" presetID="1" presetClass="entr" presetSubtype="0" fill="hold" nodeType="afterEffect">
                                  <p:stCondLst>
                                    <p:cond delay="5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0001"/>
                            </p:stCondLst>
                            <p:childTnLst>
                              <p:par>
                                <p:cTn id="14" presetID="1" presetClass="entr" presetSubtype="0" fill="hold" nodeType="afterEffect">
                                  <p:stCondLst>
                                    <p:cond delay="7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17001"/>
                            </p:stCondLst>
                            <p:childTnLst>
                              <p:par>
                                <p:cTn id="17" presetID="1" presetClass="entr" presetSubtype="0" fill="hold" nodeType="afterEffect">
                                  <p:stCondLst>
                                    <p:cond delay="4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2"/>
            </p:custDataLst>
          </p:nvPr>
        </p:nvSpPr>
        <p:spPr bwMode="gray">
          <a:xfrm>
            <a:off x="7771237" y="2893254"/>
            <a:ext cx="3863221" cy="720000"/>
          </a:xfrm>
        </p:spPr>
        <p:txBody>
          <a:bodyPr/>
          <a:lstStyle/>
          <a:p>
            <a:r>
              <a:rPr lang="fr-CA" sz="3200"/>
              <a:t>État des gains et pertes de réévaluation</a:t>
            </a:r>
            <a:br>
              <a:rPr lang="fr-CA" sz="3200"/>
            </a:br>
            <a:endParaRPr lang="fr-CA" sz="3200"/>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3"/>
            </p:custDataLst>
          </p:nvPr>
        </p:nvSpPr>
        <p:spPr bwMode="gray">
          <a:xfrm>
            <a:off x="7635241" y="3708115"/>
            <a:ext cx="4087450" cy="1415429"/>
          </a:xfrm>
        </p:spPr>
        <p:txBody>
          <a:bodyPr>
            <a:normAutofit/>
          </a:bodyPr>
          <a:lstStyle/>
          <a:p>
            <a:r>
              <a:rPr lang="fr-CA" sz="2800" spc="20">
                <a:solidFill>
                  <a:srgbClr val="000000"/>
                </a:solidFill>
                <a:latin typeface="Calibri" panose="020F0502020204030204" pitchFamily="34" charset="0"/>
              </a:rPr>
              <a:t>  </a:t>
            </a:r>
          </a:p>
          <a:p>
            <a:pPr marL="91440" algn="just">
              <a:lnSpc>
                <a:spcPct val="150000"/>
              </a:lnSpc>
              <a:spcBef>
                <a:spcPts val="600"/>
              </a:spcBef>
              <a:spcAft>
                <a:spcPts val="600"/>
              </a:spcAft>
            </a:pPr>
            <a:endParaRPr lang="fr-CA" sz="2800" spc="2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fr-CA"/>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4"/>
            </p:custDataLst>
          </p:nvPr>
        </p:nvSpPr>
        <p:spPr>
          <a:xfrm>
            <a:off x="88901" y="2307000"/>
            <a:ext cx="4688378" cy="4035611"/>
          </a:xfrm>
        </p:spPr>
        <p:txBody>
          <a:bodyPr>
            <a:normAutofit/>
          </a:bodyPr>
          <a:lstStyle/>
          <a:p>
            <a:pPr marL="262890" lvl="1" indent="0">
              <a:lnSpc>
                <a:spcPct val="150000"/>
              </a:lnSpc>
              <a:spcBef>
                <a:spcPts val="600"/>
              </a:spcBef>
              <a:spcAft>
                <a:spcPts val="600"/>
              </a:spcAft>
              <a:buNone/>
            </a:pPr>
            <a:endParaRPr lang="fr-CA" sz="4500" spc="20" dirty="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fr-CA" sz="1600" dirty="0"/>
              <a:t>Position d’ouverture</a:t>
            </a:r>
          </a:p>
          <a:p>
            <a:pPr marL="1371600" lvl="2" indent="-457200">
              <a:spcBef>
                <a:spcPts val="600"/>
              </a:spcBef>
              <a:spcAft>
                <a:spcPts val="600"/>
              </a:spcAft>
              <a:buFont typeface="Arial Black" panose="020B0A04020102020204" pitchFamily="34" charset="0"/>
              <a:buChar char="›"/>
            </a:pPr>
            <a:r>
              <a:rPr lang="fr-CA" sz="1600" dirty="0"/>
              <a:t>Variations réelles des gains et pertes de réévaluation selon le type</a:t>
            </a:r>
          </a:p>
          <a:p>
            <a:pPr marL="1371600" lvl="2" indent="-457200">
              <a:spcBef>
                <a:spcPts val="600"/>
              </a:spcBef>
              <a:spcAft>
                <a:spcPts val="600"/>
              </a:spcAft>
              <a:buFont typeface="Arial Black" panose="020B0A04020102020204" pitchFamily="34" charset="0"/>
              <a:buChar char="›"/>
            </a:pPr>
            <a:r>
              <a:rPr lang="fr-CA" sz="1600" dirty="0"/>
              <a:t>Gains ou pertes réalisés durant l’exercice et portés à l’état des résultats</a:t>
            </a:r>
          </a:p>
          <a:p>
            <a:pPr marL="1371600" lvl="2" indent="-457200">
              <a:spcBef>
                <a:spcPts val="600"/>
              </a:spcBef>
              <a:spcAft>
                <a:spcPts val="600"/>
              </a:spcAft>
              <a:buFont typeface="Arial Black" panose="020B0A04020102020204" pitchFamily="34" charset="0"/>
              <a:buChar char="›"/>
            </a:pPr>
            <a:r>
              <a:rPr lang="fr-CA" sz="1600" dirty="0"/>
              <a:t>Solde de fermeture</a:t>
            </a:r>
            <a:endParaRPr lang="fr-CA" sz="3800" dirty="0">
              <a:latin typeface="Calibri" panose="020F0502020204030204" pitchFamily="34" charset="0"/>
            </a:endParaRPr>
          </a:p>
          <a:p>
            <a:endParaRPr lang="fr-CA" dirty="0"/>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5"/>
            </p:custDataLst>
          </p:nvPr>
        </p:nvSpPr>
        <p:spPr>
          <a:xfrm>
            <a:off x="11056331" y="202043"/>
            <a:ext cx="838199" cy="767687"/>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a:ln>
                  <a:noFill/>
                </a:ln>
                <a:solidFill>
                  <a:srgbClr val="FFFFFF"/>
                </a:solidFill>
                <a:effectLst/>
                <a:uLnTx/>
                <a:uFillTx/>
                <a:latin typeface="Century Gothic" panose="020B0502020202020204"/>
                <a:ea typeface="+mn-ea"/>
                <a:cs typeface="+mn-cs"/>
              </a:rPr>
              <a:t>35</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6"/>
            </p:custDataLst>
          </p:nvPr>
        </p:nvPicPr>
        <p:blipFill rotWithShape="1">
          <a:blip r:embed="rId15"/>
          <a:srcRect/>
          <a:stretch>
            <a:fillRect/>
          </a:stretch>
        </p:blipFill>
        <p:spPr>
          <a:xfrm>
            <a:off x="4111915" y="1316864"/>
            <a:ext cx="3475177" cy="2296390"/>
          </a:xfrm>
        </p:spPr>
      </p:pic>
      <p:sp>
        <p:nvSpPr>
          <p:cNvPr id="7" name="Subtitle 3">
            <a:extLst>
              <a:ext uri="{FF2B5EF4-FFF2-40B4-BE49-F238E27FC236}">
                <a16:creationId xmlns:a16="http://schemas.microsoft.com/office/drawing/2014/main" id="{FE9239C9-DE6D-4578-995D-C16CA419DFD8}"/>
              </a:ext>
            </a:extLst>
          </p:cNvPr>
          <p:cNvSpPr txBox="1">
            <a:spLocks/>
          </p:cNvSpPr>
          <p:nvPr>
            <p:custDataLst>
              <p:tags r:id="rId7"/>
            </p:custDataLst>
          </p:nvPr>
        </p:nvSpPr>
        <p:spPr bwMode="gray">
          <a:xfrm>
            <a:off x="7787641" y="3860515"/>
            <a:ext cx="4087450" cy="1415429"/>
          </a:xfrm>
          <a:prstGeom prst="rect">
            <a:avLst/>
          </a:prstGeom>
        </p:spPr>
        <p:txBody>
          <a:bodyPr vert="horz" lIns="91440" tIns="45720" rIns="91440" bIns="45720" rtlCol="0">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2400" b="0" i="0" kern="1200">
                <a:solidFill>
                  <a:schemeClr val="bg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2000" b="0" i="0" kern="1200">
                <a:solidFill>
                  <a:schemeClr val="tx1">
                    <a:lumMod val="75000"/>
                    <a:lumOff val="2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lumMod val="75000"/>
                    <a:lumOff val="2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9pPr>
          </a:lstStyle>
          <a:p>
            <a:r>
              <a:rPr lang="fr-CA" sz="1600"/>
              <a:t>Gains et pertes réalisés jusqu’au moment de la vente de l’actif ou du règlement du passif</a:t>
            </a:r>
            <a:endParaRPr lang="fr-CA" sz="2800"/>
          </a:p>
          <a:p>
            <a:r>
              <a:rPr lang="fr-CA" sz="2800" spc="20">
                <a:solidFill>
                  <a:srgbClr val="000000"/>
                </a:solidFill>
                <a:latin typeface="Calibri" panose="020F0502020204030204" pitchFamily="34" charset="0"/>
              </a:rPr>
              <a:t>  </a:t>
            </a:r>
          </a:p>
          <a:p>
            <a:pPr marL="91440" algn="just">
              <a:lnSpc>
                <a:spcPct val="150000"/>
              </a:lnSpc>
              <a:spcBef>
                <a:spcPts val="600"/>
              </a:spcBef>
              <a:spcAft>
                <a:spcPts val="600"/>
              </a:spcAft>
            </a:pPr>
            <a:endParaRPr lang="fr-CA" sz="2800" spc="2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fr-CA"/>
          </a:p>
        </p:txBody>
      </p:sp>
      <p:pic>
        <p:nvPicPr>
          <p:cNvPr id="2" name="Audio 1">
            <a:hlinkClick r:id="" action="ppaction://media"/>
            <a:extLst>
              <a:ext uri="{FF2B5EF4-FFF2-40B4-BE49-F238E27FC236}">
                <a16:creationId xmlns:a16="http://schemas.microsoft.com/office/drawing/2014/main" id="{7AFCB89C-FF22-41B7-836C-F35A04AD4DD3}"/>
              </a:ext>
            </a:extLst>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F6EF4581-9B99-402F-9C23-8A052EF890BB}"/>
              </a:ext>
            </a:extLst>
          </p:cNvPr>
          <p:cNvSpPr/>
          <p:nvPr>
            <p:custDataLst>
              <p:tags r:id="rId11"/>
            </p:custDataLst>
          </p:nvPr>
        </p:nvSpPr>
        <p:spPr>
          <a:xfrm>
            <a:off x="119446"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8A4721C7-BF40-49A7-82D6-2132F78B1341}"/>
              </a:ext>
            </a:extLst>
          </p:cNvPr>
          <p:cNvSpPr/>
          <p:nvPr>
            <p:custDataLst>
              <p:tags r:id="rId12"/>
            </p:custDataLst>
          </p:nvPr>
        </p:nvSpPr>
        <p:spPr>
          <a:xfrm>
            <a:off x="5590950"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2378555738"/>
      </p:ext>
    </p:extLst>
  </p:cSld>
  <p:clrMapOvr>
    <a:masterClrMapping/>
  </p:clrMapOvr>
  <mc:AlternateContent xmlns:mc="http://schemas.openxmlformats.org/markup-compatibility/2006" xmlns:p14="http://schemas.microsoft.com/office/powerpoint/2010/main">
    <mc:Choice Requires="p14">
      <p:transition spd="slow" p14:dur="2000" advTm="36837"/>
    </mc:Choice>
    <mc:Fallback xmlns="">
      <p:transition spd="slow" advTm="3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1550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15501"/>
                            </p:stCondLst>
                            <p:childTnLst>
                              <p:par>
                                <p:cTn id="11" presetID="1" presetClass="entr" presetSubtype="0" fill="hold" nodeType="afterEffect">
                                  <p:stCondLst>
                                    <p:cond delay="25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18001"/>
                            </p:stCondLst>
                            <p:childTnLst>
                              <p:par>
                                <p:cTn id="14" presetID="1" presetClass="entr" presetSubtype="0" fill="hold" nodeType="afterEffect">
                                  <p:stCondLst>
                                    <p:cond delay="500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p:stCondLst>
                              <p:cond delay="23001"/>
                            </p:stCondLst>
                            <p:childTnLst>
                              <p:par>
                                <p:cTn id="17" presetID="1" presetClass="entr" presetSubtype="0" fill="hold" nodeType="afterEffect">
                                  <p:stCondLst>
                                    <p:cond delay="5999"/>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a:solidFill>
                  <a:srgbClr val="171717"/>
                </a:solidFill>
              </a:rPr>
              <a:t>Questions clés – Gains et pertes de réévaluation</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2280128" y="1875111"/>
            <a:ext cx="6430735" cy="4136093"/>
          </a:xfrm>
          <a:prstGeom prst="rect">
            <a:avLst/>
          </a:prstGeom>
          <a:noFill/>
          <a:ln w="9525">
            <a:noFill/>
            <a:miter lim="800000"/>
            <a:headEnd/>
            <a:tailEnd/>
          </a:ln>
        </p:spPr>
        <p:txBody>
          <a:bodyPr lIns="0" tIns="0" rIns="0" bIns="0" anchor="ctr"/>
          <a:lstStyle/>
          <a:p>
            <a:pPr lvl="2">
              <a:spcBef>
                <a:spcPts val="600"/>
              </a:spcBef>
              <a:spcAft>
                <a:spcPts val="600"/>
              </a:spcAft>
            </a:pPr>
            <a:endParaRPr lang="fr-CA" sz="1600" b="1" dirty="0">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r>
              <a:rPr lang="fr-CA" sz="1600" dirty="0">
                <a:ea typeface="Roboto Condensed" panose="02000000000000000000" pitchFamily="2" charset="0"/>
              </a:rPr>
              <a:t>Pourquoi un état des gains et pertes de réévaluation ne figure-t-il pas dans les états financiers?</a:t>
            </a:r>
          </a:p>
          <a:p>
            <a:pPr marL="1257300" lvl="2" indent="-342900">
              <a:spcBef>
                <a:spcPts val="600"/>
              </a:spcBef>
              <a:spcAft>
                <a:spcPts val="600"/>
              </a:spcAft>
              <a:buFont typeface="Century Gothic" panose="020B0502020202020204" pitchFamily="34" charset="0"/>
              <a:buChar char="›"/>
            </a:pPr>
            <a:r>
              <a:rPr lang="fr-CA" sz="1600" dirty="0">
                <a:solidFill>
                  <a:srgbClr val="171717"/>
                </a:solidFill>
                <a:ea typeface="Roboto Condensed" panose="02000000000000000000" pitchFamily="2" charset="0"/>
              </a:rPr>
              <a:t>Quel est le risque d’exposition potentiel à la variation de la juste valeur ou des taux de change?</a:t>
            </a:r>
          </a:p>
          <a:p>
            <a:pPr marL="1257300" lvl="2" indent="-342900">
              <a:spcBef>
                <a:spcPts val="600"/>
              </a:spcBef>
              <a:spcAft>
                <a:spcPts val="600"/>
              </a:spcAft>
              <a:buFont typeface="Century Gothic" panose="020B0502020202020204" pitchFamily="34" charset="0"/>
              <a:buChar char="›"/>
            </a:pPr>
            <a:endParaRPr lang="fr-CA" sz="1600" dirty="0">
              <a:latin typeface="Century Gothic" panose="020B0502020202020204" pitchFamily="34" charset="0"/>
              <a:cs typeface="Calibri Light"/>
            </a:endParaRPr>
          </a:p>
          <a:p>
            <a:pPr marL="1257300" lvl="2" indent="-342900">
              <a:spcBef>
                <a:spcPts val="600"/>
              </a:spcBef>
              <a:spcAft>
                <a:spcPts val="600"/>
              </a:spcAft>
              <a:buFont typeface="Century Gothic" panose="020B0502020202020204" pitchFamily="34" charset="0"/>
              <a:buChar char="›"/>
            </a:pPr>
            <a:endParaRPr lang="fr-CA" sz="1600" dirty="0">
              <a:solidFill>
                <a:srgbClr val="171717"/>
              </a:solidFill>
              <a:ea typeface="Roboto Condensed" panose="02000000000000000000" pitchFamily="2" charset="0"/>
            </a:endParaRPr>
          </a:p>
          <a:p>
            <a:pPr marL="171450" indent="-171450" defTabSz="801688">
              <a:buFont typeface="Wingdings" panose="05000000000000000000" pitchFamily="2" charset="2"/>
              <a:buChar char="§"/>
            </a:pPr>
            <a:endParaRPr lang="fr-CA" sz="1200" dirty="0">
              <a:solidFill>
                <a:srgbClr val="171717"/>
              </a:solidFill>
            </a:endParaRPr>
          </a:p>
          <a:p>
            <a:pPr defTabSz="801688"/>
            <a:endParaRPr lang="fr-CA"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2800">
                <a:solidFill>
                  <a:schemeClr val="bg1"/>
                </a:solidFill>
              </a:rPr>
              <a:t>36</a:t>
            </a:r>
          </a:p>
        </p:txBody>
      </p:sp>
      <p:pic>
        <p:nvPicPr>
          <p:cNvPr id="12" name="Audio 11">
            <a:hlinkClick r:id="" action="ppaction://media"/>
            <a:extLst>
              <a:ext uri="{FF2B5EF4-FFF2-40B4-BE49-F238E27FC236}">
                <a16:creationId xmlns:a16="http://schemas.microsoft.com/office/drawing/2014/main" id="{4AB4C33B-D76F-4B55-BA29-33571A3F7A8D}"/>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9A0496BC-00BC-4B43-B631-1A85A0292898}"/>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DAFFD890-F5F4-416C-9DF9-3301CECE8B2A}"/>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2767676964"/>
      </p:ext>
    </p:extLst>
  </p:cSld>
  <p:clrMapOvr>
    <a:masterClrMapping/>
  </p:clrMapOvr>
  <mc:AlternateContent xmlns:mc="http://schemas.openxmlformats.org/markup-compatibility/2006" xmlns:p14="http://schemas.microsoft.com/office/powerpoint/2010/main">
    <mc:Choice Requires="p14">
      <p:transition spd="slow" p14:dur="2000" advTm="25701"/>
    </mc:Choice>
    <mc:Fallback xmlns="">
      <p:transition spd="slow" advTm="25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1"/>
                            </p:stCondLst>
                            <p:childTnLst>
                              <p:par>
                                <p:cTn id="8" presetID="1" presetClass="entr" presetSubtype="0" fill="hold" nodeType="afterEffect">
                                  <p:stCondLst>
                                    <p:cond delay="8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8001"/>
                            </p:stCondLst>
                            <p:childTnLst>
                              <p:par>
                                <p:cTn id="11" presetID="1" presetClass="entr" presetSubtype="0" fill="hold" nodeType="afterEffect">
                                  <p:stCondLst>
                                    <p:cond delay="8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1"/>
            </p:custDataLst>
          </p:nvPr>
        </p:nvSpPr>
        <p:spPr bwMode="gray">
          <a:xfrm>
            <a:off x="7871579" y="2978768"/>
            <a:ext cx="3863221" cy="720000"/>
          </a:xfrm>
        </p:spPr>
        <p:txBody>
          <a:bodyPr/>
          <a:lstStyle/>
          <a:p>
            <a:r>
              <a:rPr lang="fr-CA" dirty="0"/>
              <a:t>Notes</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2"/>
            </p:custDataLst>
          </p:nvPr>
        </p:nvSpPr>
        <p:spPr bwMode="gray">
          <a:xfrm>
            <a:off x="7635241" y="3708115"/>
            <a:ext cx="4087450" cy="2203401"/>
          </a:xfrm>
        </p:spPr>
        <p:txBody>
          <a:bodyPr>
            <a:normAutofit fontScale="47500" lnSpcReduction="20000"/>
          </a:bodyPr>
          <a:lstStyle/>
          <a:p>
            <a:pPr marL="457200" indent="-457200" algn="l">
              <a:buFontTx/>
              <a:buChar char="›"/>
            </a:pPr>
            <a:r>
              <a:rPr lang="fr-CA" sz="3400" dirty="0"/>
              <a:t>Fournissent une grande quantité d’information sur les obligations actuelles et futures ainsi que sur le rendement de l’organisation</a:t>
            </a:r>
          </a:p>
          <a:p>
            <a:pPr marL="457200" indent="-457200" algn="l">
              <a:buFontTx/>
              <a:buChar char="›"/>
            </a:pPr>
            <a:r>
              <a:rPr lang="fr-CA" sz="3400" dirty="0"/>
              <a:t>Font partie intégrante des états financiers</a:t>
            </a:r>
          </a:p>
          <a:p>
            <a:pPr marL="457200" indent="-457200" algn="l">
              <a:buFontTx/>
              <a:buChar char="›"/>
            </a:pPr>
            <a:r>
              <a:rPr lang="fr-CA" sz="3400" dirty="0"/>
              <a:t>Sont requises</a:t>
            </a:r>
          </a:p>
          <a:p>
            <a:pPr marL="457200" indent="-457200" algn="l">
              <a:buFontTx/>
              <a:buChar char="›"/>
            </a:pPr>
            <a:r>
              <a:rPr lang="fr-CA" sz="3500" spc="20" dirty="0">
                <a:solidFill>
                  <a:srgbClr val="000000"/>
                </a:solidFill>
              </a:rPr>
              <a:t>  </a:t>
            </a:r>
          </a:p>
          <a:p>
            <a:pPr marL="91440" algn="just">
              <a:lnSpc>
                <a:spcPct val="150000"/>
              </a:lnSpc>
              <a:spcBef>
                <a:spcPts val="600"/>
              </a:spcBef>
              <a:spcAft>
                <a:spcPts val="600"/>
              </a:spcAft>
            </a:pPr>
            <a:endParaRPr lang="fr-CA"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fr-CA" dirty="0"/>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175098" y="1727367"/>
            <a:ext cx="5048655" cy="4035611"/>
          </a:xfrm>
        </p:spPr>
        <p:txBody>
          <a:bodyPr>
            <a:normAutofit fontScale="92500"/>
          </a:bodyPr>
          <a:lstStyle/>
          <a:p>
            <a:pPr marL="262890" lvl="1" indent="0">
              <a:lnSpc>
                <a:spcPct val="150000"/>
              </a:lnSpc>
              <a:spcBef>
                <a:spcPts val="600"/>
              </a:spcBef>
              <a:spcAft>
                <a:spcPts val="600"/>
              </a:spcAft>
              <a:buNone/>
            </a:pPr>
            <a:r>
              <a:rPr lang="fr-CA" sz="4000" spc="20">
                <a:solidFill>
                  <a:srgbClr val="000000"/>
                </a:solidFill>
                <a:latin typeface="Calibri" panose="020F0502020204030204" pitchFamily="34" charset="0"/>
              </a:rPr>
              <a:t>Les notes fournissent :</a:t>
            </a:r>
            <a:endParaRPr lang="fr-CA" sz="4000">
              <a:ea typeface="Roboto" panose="02000000000000000000" pitchFamily="2" charset="0"/>
            </a:endParaRPr>
          </a:p>
          <a:p>
            <a:pPr marL="1371600" lvl="2" indent="-457200">
              <a:spcBef>
                <a:spcPts val="600"/>
              </a:spcBef>
              <a:spcAft>
                <a:spcPts val="600"/>
              </a:spcAft>
              <a:buFont typeface="Arial Black" panose="020B0A04020102020204" pitchFamily="34" charset="0"/>
              <a:buChar char="›"/>
            </a:pPr>
            <a:r>
              <a:rPr lang="fr-CA" sz="1700"/>
              <a:t>les bases sur lesquelles s’appuient les états financiers;</a:t>
            </a:r>
          </a:p>
          <a:p>
            <a:pPr marL="1371600" lvl="2" indent="-457200">
              <a:spcBef>
                <a:spcPts val="600"/>
              </a:spcBef>
              <a:spcAft>
                <a:spcPts val="600"/>
              </a:spcAft>
              <a:buFont typeface="Arial Black" panose="020B0A04020102020204" pitchFamily="34" charset="0"/>
              <a:buChar char="›"/>
            </a:pPr>
            <a:r>
              <a:rPr lang="fr-CA" sz="1700"/>
              <a:t>plus de détails sur les éléments figurant dans les états financiers;</a:t>
            </a:r>
          </a:p>
          <a:p>
            <a:pPr marL="1371600" lvl="2" indent="-457200">
              <a:spcBef>
                <a:spcPts val="600"/>
              </a:spcBef>
              <a:spcAft>
                <a:spcPts val="600"/>
              </a:spcAft>
              <a:buFont typeface="Arial Black" panose="020B0A04020102020204" pitchFamily="34" charset="0"/>
              <a:buChar char="›"/>
            </a:pPr>
            <a:r>
              <a:rPr lang="fr-CA" sz="1700"/>
              <a:t>de l’information sur les éléments non comptabilisés;</a:t>
            </a:r>
          </a:p>
          <a:p>
            <a:pPr marL="1371600" lvl="2" indent="-457200">
              <a:spcBef>
                <a:spcPts val="600"/>
              </a:spcBef>
              <a:spcAft>
                <a:spcPts val="600"/>
              </a:spcAft>
              <a:buFont typeface="Arial Black" panose="020B0A04020102020204" pitchFamily="34" charset="0"/>
              <a:buChar char="›"/>
            </a:pPr>
            <a:r>
              <a:rPr lang="fr-CA" sz="1700"/>
              <a:t>des détails concernant les obligations futures.</a:t>
            </a:r>
          </a:p>
          <a:p>
            <a:pPr marL="914400" lvl="2" indent="0">
              <a:spcBef>
                <a:spcPts val="600"/>
              </a:spcBef>
              <a:spcAft>
                <a:spcPts val="600"/>
              </a:spcAft>
              <a:buNone/>
            </a:pPr>
            <a:endParaRPr lang="fr-CA" sz="3800">
              <a:latin typeface="Calibri" panose="020F0502020204030204" pitchFamily="34" charset="0"/>
            </a:endParaRPr>
          </a:p>
          <a:p>
            <a:endParaRPr lang="fr-CA"/>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a:xfrm>
            <a:off x="11056331" y="202043"/>
            <a:ext cx="838199" cy="767687"/>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a:ln>
                  <a:noFill/>
                </a:ln>
                <a:solidFill>
                  <a:srgbClr val="FFFFFF"/>
                </a:solidFill>
                <a:effectLst/>
                <a:uLnTx/>
                <a:uFillTx/>
                <a:latin typeface="Century Gothic" panose="020B0502020202020204"/>
                <a:ea typeface="+mn-ea"/>
                <a:cs typeface="+mn-cs"/>
              </a:rPr>
              <a:t>37</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5"/>
            </p:custDataLst>
          </p:nvPr>
        </p:nvPicPr>
        <p:blipFill rotWithShape="1">
          <a:blip r:embed="rId13"/>
          <a:srcRect/>
          <a:stretch>
            <a:fillRect/>
          </a:stretch>
        </p:blipFill>
        <p:spPr>
          <a:xfrm>
            <a:off x="4846936" y="1304911"/>
            <a:ext cx="3323285" cy="2296390"/>
          </a:xfrm>
          <a:ln>
            <a:solidFill>
              <a:schemeClr val="accent1"/>
            </a:solidFill>
          </a:ln>
        </p:spPr>
      </p:pic>
      <p:pic>
        <p:nvPicPr>
          <p:cNvPr id="7" name="Audio 6">
            <a:hlinkClick r:id="" action="ppaction://media"/>
            <a:extLst>
              <a:ext uri="{FF2B5EF4-FFF2-40B4-BE49-F238E27FC236}">
                <a16:creationId xmlns:a16="http://schemas.microsoft.com/office/drawing/2014/main" id="{00A1ED7F-34AC-48D0-BD10-8C77F7157988}"/>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B81A70BD-598C-4334-BA50-1C993973B778}"/>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2B36252A-12DC-4696-AE36-9F27701B6657}"/>
              </a:ext>
            </a:extLst>
          </p:cNvPr>
          <p:cNvSpPr/>
          <p:nvPr>
            <p:custDataLst>
              <p:tags r:id="rId10"/>
            </p:custDataLst>
          </p:nvPr>
        </p:nvSpPr>
        <p:spPr>
          <a:xfrm>
            <a:off x="547562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3088877947"/>
      </p:ext>
    </p:extLst>
  </p:cSld>
  <p:clrMapOvr>
    <a:masterClrMapping/>
  </p:clrMapOvr>
  <mc:AlternateContent xmlns:mc="http://schemas.openxmlformats.org/markup-compatibility/2006" xmlns:p14="http://schemas.microsoft.com/office/powerpoint/2010/main">
    <mc:Choice Requires="p14">
      <p:transition spd="slow" p14:dur="2000" advTm="34563"/>
    </mc:Choice>
    <mc:Fallback xmlns="">
      <p:transition spd="slow" advTm="34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a:solidFill>
                  <a:srgbClr val="171717"/>
                </a:solidFill>
              </a:rPr>
              <a:t>Notes et tableaux</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2"/>
            </p:custDataLst>
          </p:nvPr>
        </p:nvSpPr>
        <p:spPr bwMode="gray">
          <a:xfrm>
            <a:off x="1076971" y="2125578"/>
            <a:ext cx="5460188" cy="4495225"/>
          </a:xfrm>
          <a:prstGeom prst="rect">
            <a:avLst/>
          </a:prstGeom>
          <a:noFill/>
          <a:ln w="9525">
            <a:noFill/>
            <a:miter lim="800000"/>
            <a:headEnd/>
            <a:tailEnd/>
          </a:ln>
        </p:spPr>
        <p:txBody>
          <a:bodyPr lIns="0" tIns="0" rIns="0" bIns="0" anchor="ctr"/>
          <a:lstStyle/>
          <a:p>
            <a:pPr lvl="2">
              <a:spcBef>
                <a:spcPts val="600"/>
              </a:spcBef>
              <a:spcAft>
                <a:spcPts val="600"/>
              </a:spcAft>
            </a:pPr>
            <a:endParaRPr lang="fr-CA" sz="1600" b="1">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r>
              <a:rPr lang="fr-CA" sz="1600">
                <a:ea typeface="Roboto Condensed" panose="02000000000000000000" pitchFamily="2" charset="0"/>
              </a:rPr>
              <a:t>Entité comptable</a:t>
            </a:r>
          </a:p>
          <a:p>
            <a:pPr marL="1257300" lvl="2" indent="-342900">
              <a:spcBef>
                <a:spcPts val="600"/>
              </a:spcBef>
              <a:spcAft>
                <a:spcPts val="600"/>
              </a:spcAft>
              <a:buFont typeface="Century Gothic" panose="020B0502020202020204" pitchFamily="34" charset="0"/>
              <a:buChar char="›"/>
            </a:pPr>
            <a:r>
              <a:rPr lang="fr-CA" sz="1600">
                <a:ea typeface="Roboto Condensed" panose="02000000000000000000" pitchFamily="2" charset="0"/>
              </a:rPr>
              <a:t>Principales politiques comptables</a:t>
            </a:r>
          </a:p>
          <a:p>
            <a:pPr marL="1257300" lvl="2" indent="-342900">
              <a:spcBef>
                <a:spcPts val="600"/>
              </a:spcBef>
              <a:spcAft>
                <a:spcPts val="600"/>
              </a:spcAft>
              <a:buFont typeface="Century Gothic" panose="020B0502020202020204" pitchFamily="34" charset="0"/>
              <a:buChar char="›"/>
            </a:pPr>
            <a:r>
              <a:rPr lang="fr-CA" sz="1600">
                <a:ea typeface="Roboto Condensed" panose="02000000000000000000" pitchFamily="2" charset="0"/>
              </a:rPr>
              <a:t>Débiteurs</a:t>
            </a:r>
          </a:p>
          <a:p>
            <a:pPr marL="1257300" lvl="2" indent="-342900">
              <a:spcBef>
                <a:spcPts val="600"/>
              </a:spcBef>
              <a:spcAft>
                <a:spcPts val="600"/>
              </a:spcAft>
              <a:buFont typeface="Century Gothic" panose="020B0502020202020204" pitchFamily="34" charset="0"/>
              <a:buChar char="›"/>
            </a:pPr>
            <a:r>
              <a:rPr lang="fr-CA" sz="1600">
                <a:ea typeface="Roboto Condensed" panose="02000000000000000000" pitchFamily="2" charset="0"/>
              </a:rPr>
              <a:t>Créditeurs</a:t>
            </a:r>
          </a:p>
          <a:p>
            <a:pPr marL="1257300" lvl="2" indent="-342900">
              <a:spcBef>
                <a:spcPts val="600"/>
              </a:spcBef>
              <a:spcAft>
                <a:spcPts val="600"/>
              </a:spcAft>
              <a:buFont typeface="Century Gothic" panose="020B0502020202020204" pitchFamily="34" charset="0"/>
              <a:buChar char="›"/>
            </a:pPr>
            <a:r>
              <a:rPr lang="fr-CA" sz="1600">
                <a:ea typeface="Roboto Condensed" panose="02000000000000000000" pitchFamily="2" charset="0"/>
              </a:rPr>
              <a:t>Revenus reçus d’avance</a:t>
            </a:r>
          </a:p>
          <a:p>
            <a:pPr marL="1257300" lvl="2" indent="-342900">
              <a:spcBef>
                <a:spcPts val="600"/>
              </a:spcBef>
              <a:spcAft>
                <a:spcPts val="600"/>
              </a:spcAft>
              <a:buFont typeface="Century Gothic" panose="020B0502020202020204" pitchFamily="34" charset="0"/>
              <a:buChar char="›"/>
            </a:pPr>
            <a:r>
              <a:rPr lang="fr-CA" sz="1600">
                <a:solidFill>
                  <a:srgbClr val="171717"/>
                </a:solidFill>
                <a:ea typeface="Roboto Condensed" panose="02000000000000000000" pitchFamily="2" charset="0"/>
              </a:rPr>
              <a:t>Obligations au titre des régimes de retraite et autres avantages sociaux des employés</a:t>
            </a:r>
          </a:p>
          <a:p>
            <a:pPr marL="1257300" lvl="2" indent="-342900">
              <a:spcBef>
                <a:spcPts val="600"/>
              </a:spcBef>
              <a:spcAft>
                <a:spcPts val="600"/>
              </a:spcAft>
              <a:buFont typeface="Century Gothic" panose="020B0502020202020204" pitchFamily="34" charset="0"/>
              <a:buChar char="›"/>
            </a:pPr>
            <a:r>
              <a:rPr lang="fr-CA" sz="1600">
                <a:solidFill>
                  <a:srgbClr val="171717"/>
                </a:solidFill>
                <a:ea typeface="Roboto Condensed" panose="02000000000000000000" pitchFamily="2" charset="0"/>
              </a:rPr>
              <a:t>Engagements (obligations contractuelles)</a:t>
            </a:r>
          </a:p>
          <a:p>
            <a:pPr marL="1257300" lvl="2" indent="-342900">
              <a:spcBef>
                <a:spcPts val="600"/>
              </a:spcBef>
              <a:spcAft>
                <a:spcPts val="600"/>
              </a:spcAft>
              <a:buFont typeface="Century Gothic" panose="020B0502020202020204" pitchFamily="34" charset="0"/>
              <a:buChar char="›"/>
            </a:pPr>
            <a:r>
              <a:rPr lang="fr-CA" sz="1600">
                <a:solidFill>
                  <a:srgbClr val="171717"/>
                </a:solidFill>
                <a:ea typeface="Roboto Condensed" panose="02000000000000000000" pitchFamily="2" charset="0"/>
              </a:rPr>
              <a:t>Éventualités</a:t>
            </a:r>
          </a:p>
          <a:p>
            <a:pPr marL="1257300" lvl="2" indent="-342900">
              <a:spcBef>
                <a:spcPts val="600"/>
              </a:spcBef>
              <a:spcAft>
                <a:spcPts val="600"/>
              </a:spcAft>
              <a:buFont typeface="Century Gothic" panose="020B0502020202020204" pitchFamily="34" charset="0"/>
              <a:buChar char="›"/>
            </a:pPr>
            <a:endParaRPr lang="fr-CA" sz="1600">
              <a:latin typeface="Century Gothic" panose="020B0502020202020204" pitchFamily="34" charset="0"/>
              <a:cs typeface="Calibri Light"/>
            </a:endParaRPr>
          </a:p>
          <a:p>
            <a:pPr marL="1257300" lvl="2" indent="-342900">
              <a:spcBef>
                <a:spcPts val="600"/>
              </a:spcBef>
              <a:spcAft>
                <a:spcPts val="600"/>
              </a:spcAft>
              <a:buFont typeface="Century Gothic" panose="020B0502020202020204" pitchFamily="34" charset="0"/>
              <a:buChar char="›"/>
            </a:pPr>
            <a:endParaRPr lang="fr-CA" sz="1600">
              <a:solidFill>
                <a:srgbClr val="171717"/>
              </a:solidFill>
              <a:ea typeface="Roboto Condensed" panose="02000000000000000000" pitchFamily="2" charset="0"/>
            </a:endParaRPr>
          </a:p>
          <a:p>
            <a:pPr marL="171450" indent="-171450" defTabSz="801688">
              <a:buFont typeface="Wingdings" panose="05000000000000000000" pitchFamily="2" charset="2"/>
              <a:buChar char="§"/>
            </a:pPr>
            <a:endParaRPr lang="fr-CA" sz="1200">
              <a:solidFill>
                <a:srgbClr val="171717"/>
              </a:solidFill>
            </a:endParaRPr>
          </a:p>
          <a:p>
            <a:pPr defTabSz="801688"/>
            <a:endParaRPr lang="fr-CA" sz="200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2800">
                <a:solidFill>
                  <a:schemeClr val="bg1"/>
                </a:solidFill>
              </a:rPr>
              <a:t>38</a:t>
            </a:r>
          </a:p>
        </p:txBody>
      </p:sp>
      <p:sp>
        <p:nvSpPr>
          <p:cNvPr id="5" name="Rectangle 4">
            <a:extLst>
              <a:ext uri="{FF2B5EF4-FFF2-40B4-BE49-F238E27FC236}">
                <a16:creationId xmlns:a16="http://schemas.microsoft.com/office/drawing/2014/main" id="{DD01A952-5700-48DA-ABF2-EECD8948877A}"/>
              </a:ext>
            </a:extLst>
          </p:cNvPr>
          <p:cNvSpPr>
            <a:spLocks noChangeArrowheads="1"/>
          </p:cNvSpPr>
          <p:nvPr>
            <p:custDataLst>
              <p:tags r:id="rId4"/>
            </p:custDataLst>
          </p:nvPr>
        </p:nvSpPr>
        <p:spPr bwMode="gray">
          <a:xfrm>
            <a:off x="6675665" y="2125579"/>
            <a:ext cx="5460188" cy="4495225"/>
          </a:xfrm>
          <a:prstGeom prst="rect">
            <a:avLst/>
          </a:prstGeom>
          <a:noFill/>
          <a:ln w="9525">
            <a:noFill/>
            <a:miter lim="800000"/>
            <a:headEnd/>
            <a:tailEnd/>
          </a:ln>
        </p:spPr>
        <p:txBody>
          <a:bodyPr lIns="0" tIns="0" rIns="0" bIns="0" anchor="ctr"/>
          <a:lstStyle/>
          <a:p>
            <a:pPr lvl="2">
              <a:spcBef>
                <a:spcPts val="600"/>
              </a:spcBef>
              <a:spcAft>
                <a:spcPts val="600"/>
              </a:spcAft>
            </a:pPr>
            <a:endParaRPr lang="fr-CA" sz="1600" b="1">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r>
              <a:rPr lang="fr-CA" sz="1600">
                <a:ea typeface="Roboto Condensed" panose="02000000000000000000" pitchFamily="2" charset="0"/>
              </a:rPr>
              <a:t>Remboursement de la dette</a:t>
            </a:r>
          </a:p>
          <a:p>
            <a:pPr marL="1257300" lvl="2" indent="-342900">
              <a:spcBef>
                <a:spcPts val="600"/>
              </a:spcBef>
              <a:spcAft>
                <a:spcPts val="600"/>
              </a:spcAft>
              <a:buFont typeface="Century Gothic" panose="020B0502020202020204" pitchFamily="34" charset="0"/>
              <a:buChar char="›"/>
            </a:pPr>
            <a:r>
              <a:rPr lang="fr-CA" sz="1600">
                <a:ea typeface="Roboto Condensed" panose="02000000000000000000" pitchFamily="2" charset="0"/>
              </a:rPr>
              <a:t>Excédent accumulé (dette accumulée)</a:t>
            </a:r>
          </a:p>
          <a:p>
            <a:pPr marL="1257300" lvl="2" indent="-342900">
              <a:spcBef>
                <a:spcPts val="600"/>
              </a:spcBef>
              <a:spcAft>
                <a:spcPts val="600"/>
              </a:spcAft>
              <a:buFont typeface="Century Gothic" panose="020B0502020202020204" pitchFamily="34" charset="0"/>
              <a:buChar char="›"/>
            </a:pPr>
            <a:r>
              <a:rPr lang="fr-CA" sz="1600">
                <a:ea typeface="Roboto Condensed" panose="02000000000000000000" pitchFamily="2" charset="0"/>
              </a:rPr>
              <a:t>Divulgation sectorielle par objet</a:t>
            </a:r>
          </a:p>
          <a:p>
            <a:pPr marL="1257300" lvl="2" indent="-342900">
              <a:spcBef>
                <a:spcPts val="600"/>
              </a:spcBef>
              <a:spcAft>
                <a:spcPts val="600"/>
              </a:spcAft>
              <a:buFont typeface="Century Gothic" panose="020B0502020202020204" pitchFamily="34" charset="0"/>
              <a:buChar char="›"/>
            </a:pPr>
            <a:r>
              <a:rPr lang="fr-CA" sz="1600">
                <a:solidFill>
                  <a:srgbClr val="171717"/>
                </a:solidFill>
                <a:ea typeface="Roboto Condensed" panose="02000000000000000000" pitchFamily="2" charset="0"/>
              </a:rPr>
              <a:t>Estimations et incertitude de mesure</a:t>
            </a:r>
          </a:p>
          <a:p>
            <a:pPr marL="1257300" lvl="2" indent="-342900">
              <a:spcBef>
                <a:spcPts val="600"/>
              </a:spcBef>
              <a:spcAft>
                <a:spcPts val="600"/>
              </a:spcAft>
              <a:buFont typeface="Century Gothic" panose="020B0502020202020204" pitchFamily="34" charset="0"/>
              <a:buChar char="›"/>
            </a:pPr>
            <a:r>
              <a:rPr lang="fr-CA" sz="1600">
                <a:solidFill>
                  <a:srgbClr val="171717"/>
                </a:solidFill>
                <a:ea typeface="Roboto Condensed" panose="02000000000000000000" pitchFamily="2" charset="0"/>
              </a:rPr>
              <a:t>Événements postérieurs</a:t>
            </a:r>
          </a:p>
          <a:p>
            <a:pPr marL="1257300" lvl="2" indent="-342900">
              <a:spcBef>
                <a:spcPts val="600"/>
              </a:spcBef>
              <a:spcAft>
                <a:spcPts val="600"/>
              </a:spcAft>
              <a:buFont typeface="Century Gothic" panose="020B0502020202020204" pitchFamily="34" charset="0"/>
              <a:buChar char="›"/>
            </a:pPr>
            <a:r>
              <a:rPr lang="fr-CA" sz="1600">
                <a:solidFill>
                  <a:srgbClr val="171717"/>
                </a:solidFill>
                <a:ea typeface="Roboto Condensed" panose="02000000000000000000" pitchFamily="2" charset="0"/>
              </a:rPr>
              <a:t>Tableau de la rémunération et des charges</a:t>
            </a:r>
          </a:p>
          <a:p>
            <a:pPr marL="1257300" lvl="2" indent="-342900">
              <a:spcBef>
                <a:spcPts val="600"/>
              </a:spcBef>
              <a:spcAft>
                <a:spcPts val="600"/>
              </a:spcAft>
              <a:buFont typeface="Century Gothic" panose="020B0502020202020204" pitchFamily="34" charset="0"/>
              <a:buChar char="›"/>
            </a:pPr>
            <a:r>
              <a:rPr lang="fr-CA" sz="1600">
                <a:solidFill>
                  <a:srgbClr val="171717"/>
                </a:solidFill>
                <a:ea typeface="Roboto Condensed" panose="02000000000000000000" pitchFamily="2" charset="0"/>
              </a:rPr>
              <a:t>Tableau d’amortissement</a:t>
            </a:r>
            <a:endParaRPr lang="fr-CA" sz="1600">
              <a:latin typeface="Century Gothic" panose="020B0502020202020204" pitchFamily="34" charset="0"/>
              <a:cs typeface="Calibri Light"/>
            </a:endParaRPr>
          </a:p>
          <a:p>
            <a:pPr marL="1257300" lvl="2" indent="-342900">
              <a:spcBef>
                <a:spcPts val="600"/>
              </a:spcBef>
              <a:spcAft>
                <a:spcPts val="600"/>
              </a:spcAft>
              <a:buFont typeface="Century Gothic" panose="020B0502020202020204" pitchFamily="34" charset="0"/>
              <a:buChar char="›"/>
            </a:pPr>
            <a:endParaRPr lang="fr-CA" sz="1600">
              <a:solidFill>
                <a:srgbClr val="171717"/>
              </a:solidFill>
              <a:ea typeface="Roboto Condensed" panose="02000000000000000000" pitchFamily="2" charset="0"/>
            </a:endParaRPr>
          </a:p>
          <a:p>
            <a:pPr marL="171450" indent="-171450" defTabSz="801688">
              <a:buFont typeface="Wingdings" panose="05000000000000000000" pitchFamily="2" charset="2"/>
              <a:buChar char="§"/>
            </a:pPr>
            <a:endParaRPr lang="fr-CA" sz="1200">
              <a:solidFill>
                <a:srgbClr val="171717"/>
              </a:solidFill>
            </a:endParaRPr>
          </a:p>
          <a:p>
            <a:pPr defTabSz="801688"/>
            <a:endParaRPr lang="fr-CA" sz="2000">
              <a:solidFill>
                <a:srgbClr val="171717"/>
              </a:solidFill>
            </a:endParaRPr>
          </a:p>
        </p:txBody>
      </p:sp>
      <p:pic>
        <p:nvPicPr>
          <p:cNvPr id="8" name="Audio 7">
            <a:hlinkClick r:id="" action="ppaction://media"/>
            <a:extLst>
              <a:ext uri="{FF2B5EF4-FFF2-40B4-BE49-F238E27FC236}">
                <a16:creationId xmlns:a16="http://schemas.microsoft.com/office/drawing/2014/main" id="{3446638C-FDA4-4726-8460-961D70F19FDA}"/>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7D927A1E-1DDF-4779-91FC-B9C224D427FD}"/>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5F24D929-CF08-4D78-8D36-CABC1B6A0F91}"/>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3075655123"/>
      </p:ext>
    </p:extLst>
  </p:cSld>
  <p:clrMapOvr>
    <a:masterClrMapping/>
  </p:clrMapOvr>
  <mc:AlternateContent xmlns:mc="http://schemas.openxmlformats.org/markup-compatibility/2006" xmlns:p14="http://schemas.microsoft.com/office/powerpoint/2010/main">
    <mc:Choice Requires="p14">
      <p:transition spd="slow" p14:dur="2000" advTm="75313"/>
    </mc:Choice>
    <mc:Fallback xmlns="">
      <p:transition spd="slow" advTm="75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820744" y="59579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a:solidFill>
                  <a:srgbClr val="171717"/>
                </a:solidFill>
              </a:rPr>
              <a:t>Questions clés – Notes</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605064" y="1875111"/>
            <a:ext cx="9778926" cy="4136093"/>
          </a:xfrm>
          <a:prstGeom prst="rect">
            <a:avLst/>
          </a:prstGeom>
          <a:noFill/>
          <a:ln w="9525">
            <a:noFill/>
            <a:miter lim="800000"/>
            <a:headEnd/>
            <a:tailEnd/>
          </a:ln>
        </p:spPr>
        <p:txBody>
          <a:bodyPr lIns="0" tIns="0" rIns="0" bIns="0" anchor="ctr"/>
          <a:lstStyle/>
          <a:p>
            <a:pPr lvl="2">
              <a:spcBef>
                <a:spcPts val="600"/>
              </a:spcBef>
              <a:spcAft>
                <a:spcPts val="600"/>
              </a:spcAft>
            </a:pPr>
            <a:endParaRPr lang="fr-CA" sz="1600" b="1">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r>
              <a:rPr lang="fr-CA" sz="1600" b="1">
                <a:ea typeface="Roboto Condensed" panose="02000000000000000000" pitchFamily="2" charset="0"/>
              </a:rPr>
              <a:t>Les politiques comptables ont-elles changé?</a:t>
            </a:r>
          </a:p>
          <a:p>
            <a:pPr marL="1257300" lvl="2" indent="-342900">
              <a:spcBef>
                <a:spcPts val="600"/>
              </a:spcBef>
              <a:spcAft>
                <a:spcPts val="600"/>
              </a:spcAft>
              <a:buFont typeface="Century Gothic" panose="020B0502020202020204" pitchFamily="34" charset="0"/>
              <a:buChar char="›"/>
            </a:pPr>
            <a:r>
              <a:rPr lang="fr-CA" sz="1600" b="1" spc="20">
                <a:solidFill>
                  <a:srgbClr val="000000"/>
                </a:solidFill>
                <a:ea typeface="Roboto" panose="02000000000000000000" pitchFamily="2" charset="0"/>
              </a:rPr>
              <a:t>La portion non affectée de l’excédent accumulé est-elle en situation de déficit?</a:t>
            </a:r>
            <a:endParaRPr lang="fr-CA" sz="1600" b="1">
              <a:ea typeface="Roboto Condensed" panose="02000000000000000000" pitchFamily="2" charset="0"/>
            </a:endParaRPr>
          </a:p>
          <a:p>
            <a:pPr marL="1257300" lvl="2" indent="-342900">
              <a:spcBef>
                <a:spcPts val="600"/>
              </a:spcBef>
              <a:spcAft>
                <a:spcPts val="600"/>
              </a:spcAft>
              <a:buFont typeface="Century Gothic" panose="020B0502020202020204" pitchFamily="34" charset="0"/>
              <a:buChar char="›"/>
            </a:pPr>
            <a:r>
              <a:rPr lang="fr-CA" sz="1600" b="1">
                <a:ea typeface="Roboto Condensed" panose="02000000000000000000" pitchFamily="2" charset="0"/>
              </a:rPr>
              <a:t>Quel est le risque potentiel se rapportant au passif éventuel?</a:t>
            </a:r>
          </a:p>
          <a:p>
            <a:pPr marL="1257300" lvl="2" indent="-342900">
              <a:spcBef>
                <a:spcPts val="600"/>
              </a:spcBef>
              <a:spcAft>
                <a:spcPts val="600"/>
              </a:spcAft>
              <a:buFont typeface="Century Gothic" panose="020B0502020202020204" pitchFamily="34" charset="0"/>
              <a:buChar char="›"/>
            </a:pPr>
            <a:r>
              <a:rPr lang="fr-CA" sz="1600" b="1">
                <a:ea typeface="Roboto Condensed" panose="02000000000000000000" pitchFamily="2" charset="0"/>
              </a:rPr>
              <a:t>Quel est le risque potentiel se rapportant aux garanties?</a:t>
            </a:r>
          </a:p>
          <a:p>
            <a:pPr marL="1257300" lvl="2" indent="-342900">
              <a:spcBef>
                <a:spcPts val="600"/>
              </a:spcBef>
              <a:spcAft>
                <a:spcPts val="600"/>
              </a:spcAft>
              <a:buFont typeface="Century Gothic" panose="020B0502020202020204" pitchFamily="34" charset="0"/>
              <a:buChar char="›"/>
            </a:pPr>
            <a:r>
              <a:rPr lang="fr-CA" sz="1600" b="1">
                <a:solidFill>
                  <a:srgbClr val="171717"/>
                </a:solidFill>
                <a:ea typeface="Roboto Condensed" panose="02000000000000000000" pitchFamily="2" charset="0"/>
              </a:rPr>
              <a:t>Quelle est la situation du régime de retraite des employés (surtout s’il s’agit d’un régime à prestations déterminées)?</a:t>
            </a:r>
          </a:p>
          <a:p>
            <a:pPr marL="1257300" lvl="2" indent="-342900">
              <a:spcBef>
                <a:spcPts val="600"/>
              </a:spcBef>
              <a:spcAft>
                <a:spcPts val="600"/>
              </a:spcAft>
              <a:buFont typeface="Century Gothic" panose="020B0502020202020204" pitchFamily="34" charset="0"/>
              <a:buChar char="›"/>
            </a:pPr>
            <a:r>
              <a:rPr lang="fr-CA" sz="1600" b="1">
                <a:solidFill>
                  <a:srgbClr val="171717"/>
                </a:solidFill>
                <a:ea typeface="Roboto Condensed" panose="02000000000000000000" pitchFamily="2" charset="0"/>
              </a:rPr>
              <a:t>Quel est le montant des fonds qui doivent être mis de côté pour couvrir les obligations futures au titre du remboursement de la dette et des paiements d’intérêt sur la dette?</a:t>
            </a:r>
          </a:p>
          <a:p>
            <a:pPr marL="1257300" lvl="2" indent="-342900">
              <a:spcBef>
                <a:spcPts val="600"/>
              </a:spcBef>
              <a:spcAft>
                <a:spcPts val="600"/>
              </a:spcAft>
              <a:buFont typeface="Century Gothic" panose="020B0502020202020204" pitchFamily="34" charset="0"/>
              <a:buChar char="›"/>
            </a:pPr>
            <a:r>
              <a:rPr lang="fr-CA" sz="1600" b="1">
                <a:solidFill>
                  <a:srgbClr val="171717"/>
                </a:solidFill>
                <a:ea typeface="Roboto Condensed" panose="02000000000000000000" pitchFamily="2" charset="0"/>
              </a:rPr>
              <a:t>Quel est le montant des réserves aux fins des obligations ou besoins d’infrastructure futurs?</a:t>
            </a:r>
          </a:p>
          <a:p>
            <a:pPr marL="1257300" lvl="2" indent="-342900">
              <a:spcBef>
                <a:spcPts val="600"/>
              </a:spcBef>
              <a:spcAft>
                <a:spcPts val="600"/>
              </a:spcAft>
              <a:buFont typeface="Century Gothic" panose="020B0502020202020204" pitchFamily="34" charset="0"/>
              <a:buChar char="›"/>
            </a:pPr>
            <a:r>
              <a:rPr lang="fr-CA" sz="1600" b="1">
                <a:solidFill>
                  <a:srgbClr val="171717"/>
                </a:solidFill>
                <a:ea typeface="Roboto Condensed" panose="02000000000000000000" pitchFamily="2" charset="0"/>
              </a:rPr>
              <a:t>Les frais des personnes devant faire l’objet d’une déclaration semblent-ils raisonnables?</a:t>
            </a:r>
          </a:p>
          <a:p>
            <a:pPr marL="171450" indent="-171450" defTabSz="801688">
              <a:buFont typeface="Wingdings" panose="05000000000000000000" pitchFamily="2" charset="2"/>
              <a:buChar char="§"/>
            </a:pPr>
            <a:endParaRPr lang="fr-CA" sz="1200" b="1">
              <a:solidFill>
                <a:srgbClr val="171717"/>
              </a:solidFill>
            </a:endParaRPr>
          </a:p>
          <a:p>
            <a:pPr defTabSz="801688"/>
            <a:endParaRPr lang="fr-CA" sz="200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2800">
                <a:solidFill>
                  <a:schemeClr val="bg1"/>
                </a:solidFill>
              </a:rPr>
              <a:t>39</a:t>
            </a:r>
          </a:p>
        </p:txBody>
      </p:sp>
      <p:pic>
        <p:nvPicPr>
          <p:cNvPr id="6" name="Audio 5">
            <a:hlinkClick r:id="" action="ppaction://media"/>
            <a:extLst>
              <a:ext uri="{FF2B5EF4-FFF2-40B4-BE49-F238E27FC236}">
                <a16:creationId xmlns:a16="http://schemas.microsoft.com/office/drawing/2014/main" id="{5EB0B004-203B-46A0-A754-DB20F084E7A1}"/>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21F1FA2D-B133-4BA5-84D2-09ED63FDA8AB}"/>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D02296AE-3F4F-488B-B604-7DE0D0602976}"/>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2712076607"/>
      </p:ext>
    </p:extLst>
  </p:cSld>
  <p:clrMapOvr>
    <a:masterClrMapping/>
  </p:clrMapOvr>
  <mc:AlternateContent xmlns:mc="http://schemas.openxmlformats.org/markup-compatibility/2006" xmlns:p14="http://schemas.microsoft.com/office/powerpoint/2010/main">
    <mc:Choice Requires="p14">
      <p:transition spd="slow" p14:dur="2000" advTm="58195"/>
    </mc:Choice>
    <mc:Fallback xmlns="">
      <p:transition spd="slow" advTm="58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entr" presetSubtype="0" fill="hold" nodeType="afterEffect">
                                  <p:stCondLst>
                                    <p:cond delay="5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5001"/>
                            </p:stCondLst>
                            <p:childTnLst>
                              <p:par>
                                <p:cTn id="11" presetID="1" presetClass="entr" presetSubtype="0" fill="hold" nodeType="afterEffect">
                                  <p:stCondLst>
                                    <p:cond delay="3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8001"/>
                            </p:stCondLst>
                            <p:childTnLst>
                              <p:par>
                                <p:cTn id="14" presetID="1" presetClass="entr" presetSubtype="0" fill="hold" nodeType="afterEffect">
                                  <p:stCondLst>
                                    <p:cond delay="7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15001"/>
                            </p:stCondLst>
                            <p:childTnLst>
                              <p:par>
                                <p:cTn id="17" presetID="1" presetClass="entr" presetSubtype="0" fill="hold" nodeType="afterEffect">
                                  <p:stCondLst>
                                    <p:cond delay="6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21001"/>
                            </p:stCondLst>
                            <p:childTnLst>
                              <p:par>
                                <p:cTn id="20" presetID="1" presetClass="entr" presetSubtype="0" fill="hold" nodeType="afterEffect">
                                  <p:stCondLst>
                                    <p:cond delay="5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26001"/>
                            </p:stCondLst>
                            <p:childTnLst>
                              <p:par>
                                <p:cTn id="23" presetID="1" presetClass="entr" presetSubtype="0" fill="hold" nodeType="afterEffect">
                                  <p:stCondLst>
                                    <p:cond delay="85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34501"/>
                            </p:stCondLst>
                            <p:childTnLst>
                              <p:par>
                                <p:cTn id="26" presetID="1" presetClass="entr" presetSubtype="0" fill="hold" nodeType="afterEffect">
                                  <p:stCondLst>
                                    <p:cond delay="105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par>
                          <p:cTn id="28" fill="hold">
                            <p:stCondLst>
                              <p:cond delay="45001"/>
                            </p:stCondLst>
                            <p:childTnLst>
                              <p:par>
                                <p:cTn id="29" presetID="1" presetClass="entr" presetSubtype="0" fill="hold" nodeType="afterEffect">
                                  <p:stCondLst>
                                    <p:cond delay="800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1"/>
            </p:custDataLst>
          </p:nvPr>
        </p:nvSpPr>
        <p:spPr bwMode="gray"/>
        <p:txBody>
          <a:bodyPr/>
          <a:lstStyle/>
          <a:p>
            <a:r>
              <a:rPr lang="fr-CA"/>
              <a:t>États financiers</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2"/>
            </p:custDataLst>
          </p:nvPr>
        </p:nvSpPr>
        <p:spPr bwMode="gray">
          <a:xfrm>
            <a:off x="7635241" y="3708115"/>
            <a:ext cx="4087450" cy="1415429"/>
          </a:xfrm>
        </p:spPr>
        <p:txBody>
          <a:bodyPr>
            <a:normAutofit/>
          </a:bodyPr>
          <a:lstStyle/>
          <a:p>
            <a:r>
              <a:rPr lang="fr-CA" sz="2800" spc="20">
                <a:solidFill>
                  <a:srgbClr val="000000"/>
                </a:solidFill>
                <a:latin typeface="Calibri" panose="020F0502020204030204" pitchFamily="34" charset="0"/>
              </a:rPr>
              <a:t> </a:t>
            </a:r>
            <a:r>
              <a:rPr lang="fr-CA" spc="20">
                <a:solidFill>
                  <a:srgbClr val="000000"/>
                </a:solidFill>
              </a:rPr>
              <a:t>Rôle sur le plan de l’examen des états financiers</a:t>
            </a:r>
          </a:p>
          <a:p>
            <a:pPr marL="91440" algn="just">
              <a:lnSpc>
                <a:spcPct val="150000"/>
              </a:lnSpc>
              <a:spcBef>
                <a:spcPts val="600"/>
              </a:spcBef>
              <a:spcAft>
                <a:spcPts val="600"/>
              </a:spcAft>
            </a:pPr>
            <a:endParaRPr lang="fr-CA" sz="2800" spc="2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fr-CA"/>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1" y="1975354"/>
            <a:ext cx="5292436" cy="4213005"/>
          </a:xfrm>
        </p:spPr>
        <p:txBody>
          <a:bodyPr>
            <a:normAutofit fontScale="40000" lnSpcReduction="20000"/>
          </a:bodyPr>
          <a:lstStyle/>
          <a:p>
            <a:pPr marL="720090" lvl="1" indent="-457200">
              <a:lnSpc>
                <a:spcPct val="150000"/>
              </a:lnSpc>
              <a:spcBef>
                <a:spcPts val="600"/>
              </a:spcBef>
              <a:spcAft>
                <a:spcPts val="600"/>
              </a:spcAft>
              <a:buFont typeface="Calibri" panose="020F0502020204030204" pitchFamily="34" charset="0"/>
              <a:buChar char="›"/>
            </a:pPr>
            <a:r>
              <a:rPr lang="fr-CA" sz="3800" spc="20" dirty="0">
                <a:solidFill>
                  <a:srgbClr val="000000"/>
                </a:solidFill>
              </a:rPr>
              <a:t>Approfondir les connaissances concernant     les états financiers. </a:t>
            </a:r>
          </a:p>
          <a:p>
            <a:pPr marL="720090" lvl="1" indent="-457200">
              <a:lnSpc>
                <a:spcPct val="150000"/>
              </a:lnSpc>
              <a:spcBef>
                <a:spcPts val="600"/>
              </a:spcBef>
              <a:spcAft>
                <a:spcPts val="600"/>
              </a:spcAft>
              <a:buFont typeface="Calibri" panose="020F0502020204030204" pitchFamily="34" charset="0"/>
              <a:buChar char="›"/>
            </a:pPr>
            <a:r>
              <a:rPr lang="fr-CA" sz="3800" dirty="0"/>
              <a:t>Avoir conscience de l’importance des analyses et des questions clés.</a:t>
            </a:r>
          </a:p>
          <a:p>
            <a:pPr marL="720090" lvl="1" indent="-457200">
              <a:lnSpc>
                <a:spcPct val="150000"/>
              </a:lnSpc>
              <a:spcBef>
                <a:spcPts val="600"/>
              </a:spcBef>
              <a:spcAft>
                <a:spcPts val="600"/>
              </a:spcAft>
              <a:buFont typeface="Calibri" panose="020F0502020204030204" pitchFamily="34" charset="0"/>
              <a:buChar char="›"/>
            </a:pPr>
            <a:r>
              <a:rPr lang="fr-CA" sz="3800" dirty="0"/>
              <a:t>Prendre conscience des sonnettes d’alarme potentielles. </a:t>
            </a:r>
          </a:p>
          <a:p>
            <a:pPr marL="720090" lvl="1" indent="-457200">
              <a:lnSpc>
                <a:spcPct val="150000"/>
              </a:lnSpc>
              <a:spcBef>
                <a:spcPts val="600"/>
              </a:spcBef>
              <a:spcAft>
                <a:spcPts val="600"/>
              </a:spcAft>
              <a:buFont typeface="Calibri" panose="020F0502020204030204" pitchFamily="34" charset="0"/>
              <a:buChar char="›"/>
            </a:pPr>
            <a:r>
              <a:rPr lang="fr-CA" sz="3800" dirty="0"/>
              <a:t>Comprendre le lien entre les analyses financières et les indicateurs de l’état financier.</a:t>
            </a:r>
          </a:p>
          <a:p>
            <a:pPr marL="720090" lvl="1" indent="-457200">
              <a:lnSpc>
                <a:spcPct val="150000"/>
              </a:lnSpc>
              <a:spcBef>
                <a:spcPts val="600"/>
              </a:spcBef>
              <a:spcAft>
                <a:spcPts val="600"/>
              </a:spcAft>
              <a:buFont typeface="Calibri" panose="020F0502020204030204" pitchFamily="34" charset="0"/>
              <a:buChar char="›"/>
            </a:pPr>
            <a:r>
              <a:rPr lang="fr-CA" sz="3800" dirty="0"/>
              <a:t>Comprendre le rôle du comité.</a:t>
            </a:r>
            <a:endParaRPr lang="fr-CA" dirty="0"/>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4</a:t>
            </a:r>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5"/>
            </p:custDataLst>
          </p:nvPr>
        </p:nvPicPr>
        <p:blipFill rotWithShape="1">
          <a:blip r:embed="rId13"/>
          <a:srcRect/>
          <a:stretch>
            <a:fillRect/>
          </a:stretch>
        </p:blipFill>
        <p:spPr>
          <a:xfrm>
            <a:off x="5071686" y="515389"/>
            <a:ext cx="3475177" cy="2608749"/>
          </a:xfrm>
        </p:spPr>
      </p:pic>
      <p:pic>
        <p:nvPicPr>
          <p:cNvPr id="5" name="Audio 4">
            <a:hlinkClick r:id="" action="ppaction://media"/>
            <a:extLst>
              <a:ext uri="{FF2B5EF4-FFF2-40B4-BE49-F238E27FC236}">
                <a16:creationId xmlns:a16="http://schemas.microsoft.com/office/drawing/2014/main" id="{A6B6AABE-09EE-4A1D-9536-466DFE7E0D32}"/>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67D8FEE6-9D26-4D2E-A296-6AC851E4C55E}"/>
              </a:ext>
            </a:extLst>
          </p:cNvPr>
          <p:cNvSpPr/>
          <p:nvPr>
            <p:custDataLst>
              <p:tags r:id="rId9"/>
            </p:custDataLst>
          </p:nvPr>
        </p:nvSpPr>
        <p:spPr>
          <a:xfrm>
            <a:off x="4412154" y="5241770"/>
            <a:ext cx="976592"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F7E03030-DCE9-4BBC-9163-E59C9F647EFB}"/>
              </a:ext>
            </a:extLst>
          </p:cNvPr>
          <p:cNvSpPr/>
          <p:nvPr>
            <p:custDataLst>
              <p:tags r:id="rId10"/>
            </p:custDataLst>
          </p:nvPr>
        </p:nvSpPr>
        <p:spPr>
          <a:xfrm>
            <a:off x="5632140"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561873142"/>
      </p:ext>
    </p:extLst>
  </p:cSld>
  <p:clrMapOvr>
    <a:masterClrMapping/>
  </p:clrMapOvr>
  <mc:AlternateContent xmlns:mc="http://schemas.openxmlformats.org/markup-compatibility/2006" xmlns:p14="http://schemas.microsoft.com/office/powerpoint/2010/main">
    <mc:Choice Requires="p14">
      <p:transition spd="slow" p14:dur="2000" advTm="26006"/>
    </mc:Choice>
    <mc:Fallback xmlns="">
      <p:transition spd="slow" advTm="26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a:ln>
                  <a:noFill/>
                </a:ln>
                <a:solidFill>
                  <a:srgbClr val="FFFFFF"/>
                </a:solidFill>
                <a:effectLst/>
                <a:uLnTx/>
                <a:uFillTx/>
                <a:latin typeface="Century Gothic" panose="020B0502020202020204"/>
                <a:ea typeface="+mn-ea"/>
                <a:cs typeface="+mn-cs"/>
              </a:rPr>
              <a:t>40</a:t>
            </a:r>
          </a:p>
        </p:txBody>
      </p:sp>
      <p:sp>
        <p:nvSpPr>
          <p:cNvPr id="6" name="Rectangle 5"/>
          <p:cNvSpPr/>
          <p:nvPr>
            <p:custDataLst>
              <p:tags r:id="rId3"/>
            </p:custDataLst>
          </p:nvPr>
        </p:nvSpPr>
        <p:spPr>
          <a:xfrm>
            <a:off x="3982149" y="390326"/>
            <a:ext cx="6733360" cy="578363"/>
          </a:xfrm>
          <a:prstGeom prst="rect">
            <a:avLst/>
          </a:prstGeom>
        </p:spPr>
        <p:txBody>
          <a:bodyPr wrap="square">
            <a:spAutoFit/>
          </a:bodyPr>
          <a:lstStyle/>
          <a:p>
            <a:pPr marL="91440" lvl="0" defTabSz="457200">
              <a:lnSpc>
                <a:spcPct val="150000"/>
              </a:lnSpc>
              <a:spcBef>
                <a:spcPts val="600"/>
              </a:spcBef>
              <a:spcAft>
                <a:spcPts val="600"/>
              </a:spcAft>
              <a:defRPr/>
            </a:pPr>
            <a:r>
              <a:rPr lang="fr-CA" sz="2400">
                <a:solidFill>
                  <a:srgbClr val="000000"/>
                </a:solidFill>
                <a:latin typeface="Roboto" panose="02000000000000000000" pitchFamily="2" charset="0"/>
                <a:ea typeface="Roboto" panose="02000000000000000000" pitchFamily="2" charset="0"/>
              </a:rPr>
              <a:t>Sonnettes d’alarme potentielles </a:t>
            </a:r>
            <a:r>
              <a:rPr kumimoji="0" lang="fr-CA" sz="2400" b="0" i="0" u="none" strike="noStrike" kern="1200" cap="none" spc="20" normalizeH="0" baseline="0">
                <a:ln>
                  <a:noFill/>
                </a:ln>
                <a:solidFill>
                  <a:srgbClr val="000000"/>
                </a:solidFill>
                <a:effectLst/>
                <a:uLnTx/>
                <a:uFillTx/>
                <a:latin typeface="Trebuchet MS" panose="020B0603020202020204" pitchFamily="34" charset="0"/>
                <a:ea typeface="Roboto" panose="02000000000000000000" pitchFamily="2" charset="0"/>
                <a:cs typeface="+mn-cs"/>
              </a:rPr>
              <a:t>:</a:t>
            </a:r>
          </a:p>
        </p:txBody>
      </p:sp>
      <p:sp>
        <p:nvSpPr>
          <p:cNvPr id="7" name="Rectangle 6"/>
          <p:cNvSpPr/>
          <p:nvPr>
            <p:custDataLst>
              <p:tags r:id="rId4"/>
            </p:custDataLst>
          </p:nvPr>
        </p:nvSpPr>
        <p:spPr>
          <a:xfrm>
            <a:off x="3443591" y="1179491"/>
            <a:ext cx="8073958" cy="5755422"/>
          </a:xfrm>
          <a:prstGeom prst="rect">
            <a:avLst/>
          </a:prstGeom>
        </p:spPr>
        <p:txBody>
          <a:bodyPr wrap="square">
            <a:spAutoFit/>
          </a:bodyPr>
          <a:lstStyle/>
          <a:p>
            <a:pPr marL="434340" marR="0" lvl="0" indent="-342900" algn="l" defTabSz="457200" rtl="0" eaLnBrk="1" fontAlgn="auto" latinLnBrk="0" hangingPunct="1">
              <a:lnSpc>
                <a:spcPct val="150000"/>
              </a:lnSpc>
              <a:spcBef>
                <a:spcPts val="0"/>
              </a:spcBef>
              <a:spcAft>
                <a:spcPts val="0"/>
              </a:spcAft>
              <a:buClrTx/>
              <a:buSzTx/>
              <a:buFont typeface="Century Gothic" panose="020B0502020202020204" pitchFamily="34" charset="0"/>
              <a:buChar char="›"/>
              <a:tabLst/>
              <a:defRPr/>
            </a:pPr>
            <a:r>
              <a:rPr kumimoji="0" lang="fr-CA" sz="1600" b="0" i="0" u="none" strike="noStrike" kern="1200" cap="none" spc="20" normalizeH="0" baseline="0">
                <a:ln>
                  <a:noFill/>
                </a:ln>
                <a:solidFill>
                  <a:srgbClr val="000000"/>
                </a:solidFill>
                <a:effectLst/>
                <a:uLnTx/>
                <a:uFillTx/>
                <a:ea typeface="Roboto" panose="02000000000000000000" pitchFamily="2" charset="0"/>
                <a:cs typeface="+mn-cs"/>
              </a:rPr>
              <a:t>Les </a:t>
            </a:r>
            <a:r>
              <a:rPr lang="fr-CA" sz="1600" spc="20">
                <a:solidFill>
                  <a:srgbClr val="000000"/>
                </a:solidFill>
                <a:ea typeface="Roboto" panose="02000000000000000000" pitchFamily="2" charset="0"/>
              </a:rPr>
              <a:t>dates limites de production de rapport ne sont pas respectées.</a:t>
            </a:r>
            <a:endParaRPr kumimoji="0" lang="fr-CA" sz="1600" b="0" i="0" u="none" strike="noStrike" kern="1200" cap="none" spc="20" normalizeH="0" baseline="0">
              <a:ln>
                <a:noFill/>
              </a:ln>
              <a:solidFill>
                <a:srgbClr val="000000"/>
              </a:solidFill>
              <a:effectLst/>
              <a:uLnTx/>
              <a:uFillTx/>
              <a:ea typeface="Roboto" panose="02000000000000000000" pitchFamily="2" charset="0"/>
              <a:cs typeface="+mn-cs"/>
            </a:endParaRPr>
          </a:p>
          <a:p>
            <a:pPr marL="434340" marR="0" lvl="0" indent="-342900" algn="l" defTabSz="457200" rtl="0" eaLnBrk="1" fontAlgn="auto" latinLnBrk="0" hangingPunct="1">
              <a:lnSpc>
                <a:spcPct val="150000"/>
              </a:lnSpc>
              <a:spcBef>
                <a:spcPts val="0"/>
              </a:spcBef>
              <a:spcAft>
                <a:spcPts val="0"/>
              </a:spcAft>
              <a:buClrTx/>
              <a:buSzTx/>
              <a:buFont typeface="Century Gothic" panose="020B0502020202020204" pitchFamily="34" charset="0"/>
              <a:buChar char="›"/>
              <a:tabLst/>
              <a:defRPr/>
            </a:pPr>
            <a:r>
              <a:rPr kumimoji="0" lang="fr-CA" sz="1600" b="0" i="0" u="none" strike="noStrike" kern="1200" cap="none" spc="20" normalizeH="0" baseline="0">
                <a:ln>
                  <a:noFill/>
                </a:ln>
                <a:solidFill>
                  <a:srgbClr val="000000"/>
                </a:solidFill>
                <a:effectLst/>
                <a:uLnTx/>
                <a:uFillTx/>
                <a:ea typeface="Roboto" panose="02000000000000000000" pitchFamily="2" charset="0"/>
                <a:cs typeface="+mn-cs"/>
              </a:rPr>
              <a:t>La situation</a:t>
            </a:r>
            <a:r>
              <a:rPr kumimoji="0" lang="fr-CA" sz="1600" b="0" i="0" u="none" strike="noStrike" kern="1200" cap="none" spc="20" normalizeH="0">
                <a:ln>
                  <a:noFill/>
                </a:ln>
                <a:solidFill>
                  <a:srgbClr val="000000"/>
                </a:solidFill>
                <a:effectLst/>
                <a:uLnTx/>
                <a:uFillTx/>
                <a:ea typeface="Roboto" panose="02000000000000000000" pitchFamily="2" charset="0"/>
                <a:cs typeface="+mn-cs"/>
              </a:rPr>
              <a:t> de trésorerie a considérablement diminué par rapport aux </a:t>
            </a:r>
            <a:r>
              <a:rPr lang="fr-CA" sz="1600" spc="20">
                <a:solidFill>
                  <a:srgbClr val="000000"/>
                </a:solidFill>
                <a:ea typeface="Roboto" panose="02000000000000000000" pitchFamily="2" charset="0"/>
              </a:rPr>
              <a:t>exercices précédents.</a:t>
            </a:r>
            <a:endParaRPr kumimoji="0" lang="fr-CA" sz="1600" b="0" i="0" u="none" strike="noStrike" kern="1200" cap="none" spc="20" normalizeH="0" baseline="0">
              <a:ln>
                <a:noFill/>
              </a:ln>
              <a:solidFill>
                <a:srgbClr val="000000"/>
              </a:solidFill>
              <a:effectLst/>
              <a:uLnTx/>
              <a:uFillTx/>
              <a:ea typeface="Roboto" panose="02000000000000000000" pitchFamily="2" charset="0"/>
              <a:cs typeface="+mn-cs"/>
            </a:endParaRPr>
          </a:p>
          <a:p>
            <a:pPr marL="434340" lvl="0" indent="-342900" defTabSz="457200">
              <a:lnSpc>
                <a:spcPct val="150000"/>
              </a:lnSpc>
              <a:buFont typeface="Century Gothic" panose="020B0502020202020204" pitchFamily="34" charset="0"/>
              <a:buChar char="›"/>
              <a:defRPr/>
            </a:pPr>
            <a:r>
              <a:rPr kumimoji="0" lang="fr-CA" sz="1600" b="0" i="0" u="none" strike="noStrike" kern="1200" cap="none" spc="20" normalizeH="0" baseline="0">
                <a:ln>
                  <a:noFill/>
                </a:ln>
                <a:solidFill>
                  <a:srgbClr val="000000"/>
                </a:solidFill>
                <a:effectLst/>
                <a:uLnTx/>
                <a:uFillTx/>
                <a:ea typeface="Roboto" panose="02000000000000000000" pitchFamily="2" charset="0"/>
                <a:cs typeface="+mn-cs"/>
              </a:rPr>
              <a:t>Le montant de la </a:t>
            </a:r>
            <a:r>
              <a:rPr lang="fr-CA" sz="1600" spc="20">
                <a:solidFill>
                  <a:srgbClr val="000000"/>
                </a:solidFill>
                <a:ea typeface="Roboto" panose="02000000000000000000" pitchFamily="2" charset="0"/>
              </a:rPr>
              <a:t>trésorerie et des équivalents de trésorerie est inférieur au montant de l’excédent affecté.</a:t>
            </a:r>
            <a:endParaRPr kumimoji="0" lang="fr-CA" sz="1600" b="0" i="0" u="none" strike="noStrike" kern="1200" cap="none" spc="20" normalizeH="0" baseline="0">
              <a:ln>
                <a:noFill/>
              </a:ln>
              <a:solidFill>
                <a:srgbClr val="000000"/>
              </a:solidFill>
              <a:effectLst/>
              <a:uLnTx/>
              <a:uFillTx/>
              <a:ea typeface="Roboto" panose="02000000000000000000" pitchFamily="2" charset="0"/>
              <a:cs typeface="+mn-cs"/>
            </a:endParaRPr>
          </a:p>
          <a:p>
            <a:pPr marL="434340" lvl="0" indent="-342900" defTabSz="457200">
              <a:lnSpc>
                <a:spcPct val="150000"/>
              </a:lnSpc>
              <a:buFont typeface="Century Gothic" panose="020B0502020202020204" pitchFamily="34" charset="0"/>
              <a:buChar char="›"/>
              <a:defRPr/>
            </a:pPr>
            <a:r>
              <a:rPr kumimoji="0" lang="fr-CA" sz="1600" b="0" i="0" u="none" strike="noStrike" kern="1200" cap="none" spc="20" normalizeH="0" baseline="0">
                <a:ln>
                  <a:noFill/>
                </a:ln>
                <a:solidFill>
                  <a:srgbClr val="000000"/>
                </a:solidFill>
                <a:effectLst/>
                <a:uLnTx/>
                <a:uFillTx/>
                <a:ea typeface="Roboto" panose="02000000000000000000" pitchFamily="2" charset="0"/>
                <a:cs typeface="+mn-cs"/>
              </a:rPr>
              <a:t>Les actifs financiers nets présentés ont</a:t>
            </a:r>
            <a:r>
              <a:rPr kumimoji="0" lang="fr-CA" sz="1600" b="0" i="0" u="none" strike="noStrike" kern="1200" cap="none" spc="20" normalizeH="0">
                <a:ln>
                  <a:noFill/>
                </a:ln>
                <a:solidFill>
                  <a:srgbClr val="000000"/>
                </a:solidFill>
                <a:effectLst/>
                <a:uLnTx/>
                <a:uFillTx/>
                <a:ea typeface="Roboto" panose="02000000000000000000" pitchFamily="2" charset="0"/>
                <a:cs typeface="+mn-cs"/>
              </a:rPr>
              <a:t> considérablement diminué ou la dette nette a augmenté de façon importante.</a:t>
            </a:r>
            <a:endParaRPr kumimoji="0" lang="fr-CA" sz="1600" b="0" i="0" u="none" strike="noStrike" kern="1200" cap="none" spc="20" normalizeH="0" baseline="0">
              <a:ln>
                <a:noFill/>
              </a:ln>
              <a:solidFill>
                <a:srgbClr val="000000"/>
              </a:solidFill>
              <a:effectLst/>
              <a:uLnTx/>
              <a:uFillTx/>
              <a:ea typeface="Roboto" panose="02000000000000000000" pitchFamily="2" charset="0"/>
              <a:cs typeface="+mn-cs"/>
            </a:endParaRPr>
          </a:p>
          <a:p>
            <a:pPr marL="434340" lvl="0" indent="-342900" defTabSz="457200">
              <a:lnSpc>
                <a:spcPct val="150000"/>
              </a:lnSpc>
              <a:buFont typeface="Century Gothic" panose="020B0502020202020204" pitchFamily="34" charset="0"/>
              <a:buChar char="›"/>
              <a:defRPr/>
            </a:pPr>
            <a:r>
              <a:rPr lang="fr-CA" sz="1600" spc="20">
                <a:solidFill>
                  <a:srgbClr val="000000"/>
                </a:solidFill>
                <a:ea typeface="Roboto" panose="02000000000000000000" pitchFamily="2" charset="0"/>
              </a:rPr>
              <a:t>La portion non affectée de l’excédent accumulé est en situation de déficit.</a:t>
            </a:r>
            <a:r>
              <a:rPr kumimoji="0" lang="fr-CA" sz="1600" b="0" i="0" u="none" strike="noStrike" kern="1200" cap="none" spc="20" normalizeH="0" baseline="0">
                <a:ln>
                  <a:noFill/>
                </a:ln>
                <a:solidFill>
                  <a:srgbClr val="000000"/>
                </a:solidFill>
                <a:effectLst/>
                <a:uLnTx/>
                <a:uFillTx/>
                <a:ea typeface="Roboto" panose="02000000000000000000" pitchFamily="2" charset="0"/>
                <a:cs typeface="+mn-cs"/>
              </a:rPr>
              <a:t> </a:t>
            </a:r>
          </a:p>
          <a:p>
            <a:pPr marL="434340" marR="0" lvl="0" indent="-342900" algn="l" defTabSz="457200" rtl="0" eaLnBrk="1" fontAlgn="auto" latinLnBrk="0" hangingPunct="1">
              <a:lnSpc>
                <a:spcPct val="150000"/>
              </a:lnSpc>
              <a:spcBef>
                <a:spcPts val="0"/>
              </a:spcBef>
              <a:spcAft>
                <a:spcPts val="0"/>
              </a:spcAft>
              <a:buClrTx/>
              <a:buSzTx/>
              <a:buFont typeface="Century Gothic" panose="020B0502020202020204" pitchFamily="34" charset="0"/>
              <a:buChar char="›"/>
              <a:tabLst/>
              <a:defRPr/>
            </a:pPr>
            <a:r>
              <a:rPr lang="fr-CA" sz="1600" spc="20">
                <a:solidFill>
                  <a:srgbClr val="000000"/>
                </a:solidFill>
                <a:ea typeface="Roboto" panose="02000000000000000000" pitchFamily="2" charset="0"/>
              </a:rPr>
              <a:t>Moins de sept indicateurs de la situation financière sont considérés comme présentant un faible risque.</a:t>
            </a:r>
            <a:endParaRPr kumimoji="0" lang="fr-CA" sz="1600" b="0" i="0" u="none" strike="noStrike" kern="1200" cap="none" spc="20" normalizeH="0" baseline="0">
              <a:ln>
                <a:noFill/>
              </a:ln>
              <a:solidFill>
                <a:srgbClr val="000000"/>
              </a:solidFill>
              <a:effectLst/>
              <a:uLnTx/>
              <a:uFillTx/>
              <a:ea typeface="Roboto" panose="02000000000000000000" pitchFamily="2" charset="0"/>
              <a:cs typeface="+mn-cs"/>
            </a:endParaRPr>
          </a:p>
          <a:p>
            <a:pPr marL="434340" marR="0" lvl="0" indent="-342900" algn="l" defTabSz="457200" rtl="0" eaLnBrk="1" fontAlgn="auto" latinLnBrk="0" hangingPunct="1">
              <a:lnSpc>
                <a:spcPct val="150000"/>
              </a:lnSpc>
              <a:spcBef>
                <a:spcPts val="0"/>
              </a:spcBef>
              <a:spcAft>
                <a:spcPts val="0"/>
              </a:spcAft>
              <a:buClrTx/>
              <a:buSzTx/>
              <a:buFont typeface="Century Gothic" panose="020B0502020202020204" pitchFamily="34" charset="0"/>
              <a:buChar char="›"/>
              <a:tabLst/>
              <a:defRPr/>
            </a:pPr>
            <a:r>
              <a:rPr kumimoji="0" lang="fr-CA" sz="1600" b="0" i="0" u="none" strike="noStrike" kern="1200" cap="none" spc="20" normalizeH="0" baseline="0">
                <a:ln>
                  <a:noFill/>
                </a:ln>
                <a:solidFill>
                  <a:srgbClr val="000000"/>
                </a:solidFill>
                <a:effectLst/>
                <a:uLnTx/>
                <a:uFillTx/>
                <a:ea typeface="Roboto" panose="02000000000000000000" pitchFamily="2" charset="0"/>
                <a:cs typeface="+mn-cs"/>
              </a:rPr>
              <a:t>Les réserves sont faibles. </a:t>
            </a:r>
          </a:p>
          <a:p>
            <a:pPr marL="434340" marR="0" lvl="0" indent="-342900" algn="l" defTabSz="457200" rtl="0" eaLnBrk="1" fontAlgn="auto" latinLnBrk="0" hangingPunct="1">
              <a:lnSpc>
                <a:spcPct val="150000"/>
              </a:lnSpc>
              <a:spcBef>
                <a:spcPts val="0"/>
              </a:spcBef>
              <a:spcAft>
                <a:spcPts val="0"/>
              </a:spcAft>
              <a:buClrTx/>
              <a:buSzTx/>
              <a:buFont typeface="Century Gothic" panose="020B0502020202020204" pitchFamily="34" charset="0"/>
              <a:buChar char="›"/>
              <a:tabLst/>
              <a:defRPr/>
            </a:pPr>
            <a:r>
              <a:rPr kumimoji="0" lang="fr-CA" sz="1600" b="0" i="0" u="none" strike="noStrike" kern="1200" cap="none" spc="20" normalizeH="0" baseline="0">
                <a:ln>
                  <a:noFill/>
                </a:ln>
                <a:solidFill>
                  <a:srgbClr val="000000"/>
                </a:solidFill>
                <a:effectLst/>
                <a:uLnTx/>
                <a:uFillTx/>
                <a:ea typeface="Roboto" panose="02000000000000000000" pitchFamily="2" charset="0"/>
                <a:cs typeface="+mn-cs"/>
              </a:rPr>
              <a:t>Le ratio du service </a:t>
            </a:r>
            <a:r>
              <a:rPr lang="fr-CA" sz="1600" spc="20">
                <a:solidFill>
                  <a:srgbClr val="000000"/>
                </a:solidFill>
                <a:ea typeface="Roboto" panose="02000000000000000000" pitchFamily="2" charset="0"/>
              </a:rPr>
              <a:t>de la dette et le ratio des charges aux revenus sont supérieurs à </a:t>
            </a:r>
            <a:r>
              <a:rPr kumimoji="0" lang="fr-CA" sz="1600" b="0" i="0" u="none" strike="noStrike" kern="1200" cap="none" spc="20" normalizeH="0" baseline="0">
                <a:ln>
                  <a:noFill/>
                </a:ln>
                <a:solidFill>
                  <a:srgbClr val="000000"/>
                </a:solidFill>
                <a:effectLst/>
                <a:uLnTx/>
                <a:uFillTx/>
                <a:ea typeface="Roboto" panose="02000000000000000000" pitchFamily="2" charset="0"/>
                <a:cs typeface="+mn-cs"/>
              </a:rPr>
              <a:t>100 %.</a:t>
            </a:r>
          </a:p>
          <a:p>
            <a:pPr marL="91440" marR="0" lvl="0" indent="0" algn="l" defTabSz="457200" rtl="0" eaLnBrk="1" fontAlgn="auto" latinLnBrk="0" hangingPunct="1">
              <a:lnSpc>
                <a:spcPct val="150000"/>
              </a:lnSpc>
              <a:spcBef>
                <a:spcPts val="600"/>
              </a:spcBef>
              <a:spcAft>
                <a:spcPts val="600"/>
              </a:spcAft>
              <a:buClrTx/>
              <a:buSzTx/>
              <a:buFontTx/>
              <a:buNone/>
              <a:tabLst/>
              <a:defRPr/>
            </a:pPr>
            <a:endParaRPr kumimoji="0" lang="fr-CA" sz="1800" b="0" i="0" u="none" strike="noStrike" kern="1200" cap="none" spc="20" normalizeH="0" baseline="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custDataLst>
              <p:tags r:id="rId5"/>
            </p:custDataLst>
          </p:nvPr>
        </p:nvPicPr>
        <p:blipFill>
          <a:blip r:embed="rId15"/>
          <a:stretch>
            <a:fillRect/>
          </a:stretch>
        </p:blipFill>
        <p:spPr>
          <a:xfrm>
            <a:off x="139531" y="570"/>
            <a:ext cx="2842580" cy="2347718"/>
          </a:xfrm>
          <a:prstGeom prst="rect">
            <a:avLst/>
          </a:prstGeom>
        </p:spPr>
      </p:pic>
      <p:sp>
        <p:nvSpPr>
          <p:cNvPr id="5" name="TextBox 4"/>
          <p:cNvSpPr txBox="1"/>
          <p:nvPr>
            <p:custDataLst>
              <p:tags r:id="rId6"/>
            </p:custDataLst>
          </p:nvPr>
        </p:nvSpPr>
        <p:spPr>
          <a:xfrm>
            <a:off x="638292" y="679507"/>
            <a:ext cx="223012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dirty="0">
                <a:ln>
                  <a:noFill/>
                </a:ln>
                <a:solidFill>
                  <a:srgbClr val="000000"/>
                </a:solidFill>
                <a:effectLst/>
                <a:uLnTx/>
                <a:uFillTx/>
                <a:latin typeface="Roboto" panose="02000000000000000000" pitchFamily="2" charset="0"/>
                <a:ea typeface="Roboto" panose="02000000000000000000" pitchFamily="2" charset="0"/>
                <a:cs typeface="+mn-cs"/>
              </a:rPr>
              <a:t>Quelles sont les sonnettes d’alarme</a:t>
            </a:r>
            <a:r>
              <a:rPr kumimoji="0" lang="fr-CA" sz="1600" b="0" i="0" u="none" strike="noStrike" kern="1200" cap="none" spc="0" normalizeH="0" dirty="0">
                <a:ln>
                  <a:noFill/>
                </a:ln>
                <a:solidFill>
                  <a:srgbClr val="000000"/>
                </a:solidFill>
                <a:effectLst/>
                <a:uLnTx/>
                <a:uFillTx/>
                <a:latin typeface="Roboto" panose="02000000000000000000" pitchFamily="2" charset="0"/>
                <a:ea typeface="Roboto" panose="02000000000000000000" pitchFamily="2" charset="0"/>
                <a:cs typeface="+mn-cs"/>
              </a:rPr>
              <a:t> potentielles</a:t>
            </a:r>
            <a:r>
              <a:rPr kumimoji="0" lang="fr-CA" sz="1600" b="0" i="0" u="none" strike="noStrike" kern="1200" cap="none" spc="0" normalizeH="0" baseline="0" dirty="0">
                <a:ln>
                  <a:noFill/>
                </a:ln>
                <a:solidFill>
                  <a:srgbClr val="000000"/>
                </a:solidFill>
                <a:effectLst/>
                <a:uLnTx/>
                <a:uFillTx/>
                <a:latin typeface="Roboto" panose="02000000000000000000" pitchFamily="2" charset="0"/>
                <a:ea typeface="Roboto" panose="02000000000000000000" pitchFamily="2" charset="0"/>
                <a:cs typeface="+mn-cs"/>
              </a:rPr>
              <a:t>?</a:t>
            </a:r>
          </a:p>
        </p:txBody>
      </p:sp>
      <p:pic>
        <p:nvPicPr>
          <p:cNvPr id="9" name="Picture 8">
            <a:extLst>
              <a:ext uri="{FF2B5EF4-FFF2-40B4-BE49-F238E27FC236}">
                <a16:creationId xmlns:a16="http://schemas.microsoft.com/office/drawing/2014/main" id="{640F987B-2412-4262-841F-AD697722CF25}"/>
              </a:ext>
            </a:extLst>
          </p:cNvPr>
          <p:cNvPicPr>
            <a:picLocks noChangeAspect="1"/>
          </p:cNvPicPr>
          <p:nvPr>
            <p:custDataLst>
              <p:tags r:id="rId7"/>
            </p:custDataLst>
          </p:nvPr>
        </p:nvPicPr>
        <p:blipFill>
          <a:blip r:embed="rId16"/>
          <a:stretch>
            <a:fillRect/>
          </a:stretch>
        </p:blipFill>
        <p:spPr>
          <a:xfrm>
            <a:off x="671019" y="2452160"/>
            <a:ext cx="2857500" cy="2143125"/>
          </a:xfrm>
          <a:prstGeom prst="rect">
            <a:avLst/>
          </a:prstGeom>
        </p:spPr>
      </p:pic>
      <p:pic>
        <p:nvPicPr>
          <p:cNvPr id="3" name="Audio 2">
            <a:hlinkClick r:id="" action="ppaction://media"/>
            <a:extLst>
              <a:ext uri="{FF2B5EF4-FFF2-40B4-BE49-F238E27FC236}">
                <a16:creationId xmlns:a16="http://schemas.microsoft.com/office/drawing/2014/main" id="{D08A54EE-C7DB-4F47-B0B5-5315E926593C}"/>
              </a:ext>
            </a:extLst>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7"/>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3D2D3919-5492-4D44-B089-3195EAD4F9C8}"/>
              </a:ext>
            </a:extLst>
          </p:cNvPr>
          <p:cNvSpPr/>
          <p:nvPr>
            <p:custDataLst>
              <p:tags r:id="rId11"/>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43F90CDB-C309-4C29-86FF-284A8CF21FB7}"/>
              </a:ext>
            </a:extLst>
          </p:cNvPr>
          <p:cNvSpPr/>
          <p:nvPr>
            <p:custDataLst>
              <p:tags r:id="rId12"/>
            </p:custDataLst>
          </p:nvPr>
        </p:nvSpPr>
        <p:spPr>
          <a:xfrm>
            <a:off x="11044655"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4017724984"/>
      </p:ext>
    </p:extLst>
  </p:cSld>
  <p:clrMapOvr>
    <a:masterClrMapping/>
  </p:clrMapOvr>
  <mc:AlternateContent xmlns:mc="http://schemas.openxmlformats.org/markup-compatibility/2006" xmlns:p14="http://schemas.microsoft.com/office/powerpoint/2010/main">
    <mc:Choice Requires="p14">
      <p:transition spd="slow" p14:dur="2000" advTm="58861"/>
    </mc:Choice>
    <mc:Fallback xmlns="">
      <p:transition spd="slow" advTm="58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
                            </p:stCondLst>
                            <p:childTnLst>
                              <p:par>
                                <p:cTn id="14" presetID="1" presetClass="entr" presetSubtype="0" fill="hold" nodeType="afterEffect">
                                  <p:stCondLst>
                                    <p:cond delay="600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par>
                          <p:cTn id="16" fill="hold">
                            <p:stCondLst>
                              <p:cond delay="6001"/>
                            </p:stCondLst>
                            <p:childTnLst>
                              <p:par>
                                <p:cTn id="17" presetID="1" presetClass="entr" presetSubtype="0" fill="hold" nodeType="afterEffect">
                                  <p:stCondLst>
                                    <p:cond delay="300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par>
                          <p:cTn id="19" fill="hold">
                            <p:stCondLst>
                              <p:cond delay="9001"/>
                            </p:stCondLst>
                            <p:childTnLst>
                              <p:par>
                                <p:cTn id="20" presetID="1" presetClass="entr" presetSubtype="0" fill="hold" nodeType="afterEffect">
                                  <p:stCondLst>
                                    <p:cond delay="5500"/>
                                  </p:stCondLst>
                                  <p:childTnLst>
                                    <p:set>
                                      <p:cBhvr>
                                        <p:cTn id="21" dur="1" fill="hold">
                                          <p:stCondLst>
                                            <p:cond delay="0"/>
                                          </p:stCondLst>
                                        </p:cTn>
                                        <p:tgtEl>
                                          <p:spTgt spid="7">
                                            <p:txEl>
                                              <p:pRg st="2" end="2"/>
                                            </p:txEl>
                                          </p:spTgt>
                                        </p:tgtEl>
                                        <p:attrNameLst>
                                          <p:attrName>style.visibility</p:attrName>
                                        </p:attrNameLst>
                                      </p:cBhvr>
                                      <p:to>
                                        <p:strVal val="visible"/>
                                      </p:to>
                                    </p:set>
                                  </p:childTnLst>
                                </p:cTn>
                              </p:par>
                            </p:childTnLst>
                          </p:cTn>
                        </p:par>
                        <p:par>
                          <p:cTn id="22" fill="hold">
                            <p:stCondLst>
                              <p:cond delay="14501"/>
                            </p:stCondLst>
                            <p:childTnLst>
                              <p:par>
                                <p:cTn id="23" presetID="1" presetClass="entr" presetSubtype="0" fill="hold" nodeType="afterEffect">
                                  <p:stCondLst>
                                    <p:cond delay="700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par>
                          <p:cTn id="25" fill="hold">
                            <p:stCondLst>
                              <p:cond delay="21501"/>
                            </p:stCondLst>
                            <p:childTnLst>
                              <p:par>
                                <p:cTn id="26" presetID="1" presetClass="entr" presetSubtype="0" fill="hold" nodeType="afterEffect">
                                  <p:stCondLst>
                                    <p:cond delay="9500"/>
                                  </p:stCondLst>
                                  <p:childTnLst>
                                    <p:set>
                                      <p:cBhvr>
                                        <p:cTn id="27" dur="1" fill="hold">
                                          <p:stCondLst>
                                            <p:cond delay="0"/>
                                          </p:stCondLst>
                                        </p:cTn>
                                        <p:tgtEl>
                                          <p:spTgt spid="7">
                                            <p:txEl>
                                              <p:pRg st="4" end="4"/>
                                            </p:txEl>
                                          </p:spTgt>
                                        </p:tgtEl>
                                        <p:attrNameLst>
                                          <p:attrName>style.visibility</p:attrName>
                                        </p:attrNameLst>
                                      </p:cBhvr>
                                      <p:to>
                                        <p:strVal val="visible"/>
                                      </p:to>
                                    </p:set>
                                  </p:childTnLst>
                                </p:cTn>
                              </p:par>
                            </p:childTnLst>
                          </p:cTn>
                        </p:par>
                        <p:par>
                          <p:cTn id="28" fill="hold">
                            <p:stCondLst>
                              <p:cond delay="31001"/>
                            </p:stCondLst>
                            <p:childTnLst>
                              <p:par>
                                <p:cTn id="29" presetID="1" presetClass="entr" presetSubtype="0" fill="hold" nodeType="afterEffect">
                                  <p:stCondLst>
                                    <p:cond delay="900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par>
                          <p:cTn id="31" fill="hold">
                            <p:stCondLst>
                              <p:cond delay="40001"/>
                            </p:stCondLst>
                            <p:childTnLst>
                              <p:par>
                                <p:cTn id="32" presetID="1" presetClass="entr" presetSubtype="0" fill="hold" nodeType="afterEffect">
                                  <p:stCondLst>
                                    <p:cond delay="6000"/>
                                  </p:stCondLst>
                                  <p:childTnLst>
                                    <p:set>
                                      <p:cBhvr>
                                        <p:cTn id="33" dur="1" fill="hold">
                                          <p:stCondLst>
                                            <p:cond delay="0"/>
                                          </p:stCondLst>
                                        </p:cTn>
                                        <p:tgtEl>
                                          <p:spTgt spid="7">
                                            <p:txEl>
                                              <p:pRg st="6" end="6"/>
                                            </p:txEl>
                                          </p:spTgt>
                                        </p:tgtEl>
                                        <p:attrNameLst>
                                          <p:attrName>style.visibility</p:attrName>
                                        </p:attrNameLst>
                                      </p:cBhvr>
                                      <p:to>
                                        <p:strVal val="visible"/>
                                      </p:to>
                                    </p:set>
                                  </p:childTnLst>
                                </p:cTn>
                              </p:par>
                            </p:childTnLst>
                          </p:cTn>
                        </p:par>
                        <p:par>
                          <p:cTn id="34" fill="hold">
                            <p:stCondLst>
                              <p:cond delay="46001"/>
                            </p:stCondLst>
                            <p:childTnLst>
                              <p:par>
                                <p:cTn id="35" presetID="1" presetClass="entr" presetSubtype="0" fill="hold" nodeType="afterEffect">
                                  <p:stCondLst>
                                    <p:cond delay="4000"/>
                                  </p:stCondLst>
                                  <p:childTnLst>
                                    <p:set>
                                      <p:cBhvr>
                                        <p:cTn id="3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1">
            <a:extLst>
              <a:ext uri="{FF2B5EF4-FFF2-40B4-BE49-F238E27FC236}">
                <a16:creationId xmlns:a16="http://schemas.microsoft.com/office/drawing/2014/main" id="{082983F5-C51C-4856-A15D-5FCEAF4EE6E3}"/>
              </a:ext>
            </a:extLst>
          </p:cNvPr>
          <p:cNvPicPr>
            <a:picLocks noGrp="1" noChangeAspect="1"/>
          </p:cNvPicPr>
          <p:nvPr>
            <p:ph type="pic" sz="quarter" idx="10"/>
            <p:custDataLst>
              <p:tags r:id="rId1"/>
            </p:custDataLst>
          </p:nvPr>
        </p:nvPicPr>
        <p:blipFill>
          <a:blip r:embed="rId13"/>
          <a:srcRect/>
          <a:stretch/>
        </p:blipFill>
        <p:spPr>
          <a:xfrm>
            <a:off x="876106" y="-37024"/>
            <a:ext cx="8115462" cy="6370638"/>
          </a:xfrm>
        </p:spPr>
      </p:pic>
      <p:sp>
        <p:nvSpPr>
          <p:cNvPr id="3" name="Title 2">
            <a:extLst>
              <a:ext uri="{FF2B5EF4-FFF2-40B4-BE49-F238E27FC236}">
                <a16:creationId xmlns:a16="http://schemas.microsoft.com/office/drawing/2014/main" id="{4C0C6FCD-ED16-4BBB-875A-BE9EA7944412}"/>
              </a:ext>
            </a:extLst>
          </p:cNvPr>
          <p:cNvSpPr>
            <a:spLocks noGrp="1"/>
          </p:cNvSpPr>
          <p:nvPr>
            <p:ph type="ctrTitle"/>
            <p:custDataLst>
              <p:tags r:id="rId2"/>
            </p:custDataLst>
          </p:nvPr>
        </p:nvSpPr>
        <p:spPr>
          <a:xfrm>
            <a:off x="6235700" y="2204792"/>
            <a:ext cx="5956300" cy="1793276"/>
          </a:xfrm>
        </p:spPr>
        <p:txBody>
          <a:bodyPr/>
          <a:lstStyle/>
          <a:p>
            <a:r>
              <a:rPr lang="fr-CA" sz="4800"/>
              <a:t>Objectif global</a:t>
            </a:r>
          </a:p>
        </p:txBody>
      </p:sp>
      <p:sp>
        <p:nvSpPr>
          <p:cNvPr id="5" name="Footer Placeholder 4">
            <a:extLst>
              <a:ext uri="{FF2B5EF4-FFF2-40B4-BE49-F238E27FC236}">
                <a16:creationId xmlns:a16="http://schemas.microsoft.com/office/drawing/2014/main" id="{52CBFC9C-D204-4769-86DA-A38E7266AC3B}"/>
              </a:ext>
            </a:extLst>
          </p:cNvPr>
          <p:cNvSpPr>
            <a:spLocks noGrp="1"/>
          </p:cNvSpPr>
          <p:nvPr>
            <p:ph type="ftr" sz="quarter" idx="11"/>
            <p:custDataLst>
              <p:tags r:id="rId3"/>
            </p:custDataLst>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000000"/>
              </a:solidFill>
              <a:effectLst/>
              <a:uLnTx/>
              <a:uFillTx/>
              <a:latin typeface="Century Gothic" panose="020B0502020202020204"/>
              <a:ea typeface="+mn-ea"/>
              <a:cs typeface="+mn-cs"/>
            </a:endParaRPr>
          </a:p>
        </p:txBody>
      </p:sp>
      <p:sp>
        <p:nvSpPr>
          <p:cNvPr id="6" name="Slide Number Placeholder 5">
            <a:extLst>
              <a:ext uri="{FF2B5EF4-FFF2-40B4-BE49-F238E27FC236}">
                <a16:creationId xmlns:a16="http://schemas.microsoft.com/office/drawing/2014/main" id="{D12C8B25-BF79-43D9-83BB-79F3D234E31E}"/>
              </a:ext>
            </a:extLst>
          </p:cNvPr>
          <p:cNvSpPr>
            <a:spLocks noGrp="1"/>
          </p:cNvSpPr>
          <p:nvPr>
            <p:ph type="sldNum" sz="quarter" idx="12"/>
            <p:custDataLst>
              <p:tags r:id="rId4"/>
            </p:custDataLst>
          </p:nvPr>
        </p:nvSpPr>
        <p:spPr>
          <a:xfrm>
            <a:off x="10715509" y="295729"/>
            <a:ext cx="838199" cy="7676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a:ln>
                  <a:noFill/>
                </a:ln>
                <a:solidFill>
                  <a:srgbClr val="FFFFFF"/>
                </a:solidFill>
                <a:effectLst/>
                <a:uLnTx/>
                <a:uFillTx/>
                <a:latin typeface="Century Gothic" panose="020B0502020202020204"/>
                <a:ea typeface="+mn-ea"/>
                <a:cs typeface="+mn-cs"/>
              </a:rPr>
              <a:t>41</a:t>
            </a:r>
          </a:p>
        </p:txBody>
      </p:sp>
      <p:sp>
        <p:nvSpPr>
          <p:cNvPr id="10" name="Text Placeholder 9">
            <a:extLst>
              <a:ext uri="{FF2B5EF4-FFF2-40B4-BE49-F238E27FC236}">
                <a16:creationId xmlns:a16="http://schemas.microsoft.com/office/drawing/2014/main" id="{84FE210F-2090-4DFC-A146-0ADAA644FD36}"/>
              </a:ext>
            </a:extLst>
          </p:cNvPr>
          <p:cNvSpPr>
            <a:spLocks noGrp="1"/>
          </p:cNvSpPr>
          <p:nvPr>
            <p:ph type="body" sz="quarter" idx="13"/>
            <p:custDataLst>
              <p:tags r:id="rId5"/>
            </p:custDataLst>
          </p:nvPr>
        </p:nvSpPr>
        <p:spPr>
          <a:xfrm>
            <a:off x="6235700" y="3784060"/>
            <a:ext cx="5956300" cy="1322312"/>
          </a:xfrm>
        </p:spPr>
        <p:txBody>
          <a:bodyPr>
            <a:normAutofit/>
          </a:bodyPr>
          <a:lstStyle/>
          <a:p>
            <a:r>
              <a:rPr lang="fr-CA" spc="30">
                <a:latin typeface="Roboto Condensed Light" panose="02000000000000000000" pitchFamily="2" charset="0"/>
                <a:ea typeface="Roboto Condensed Light" panose="02000000000000000000" pitchFamily="2" charset="0"/>
                <a:cs typeface="Segoe UI" panose="020B0502040204020203" pitchFamily="34" charset="0"/>
              </a:rPr>
              <a:t>La municipalité est-elle capable de répondre à ses besoins actuels et futurs de façon équilibrée et autonome?</a:t>
            </a:r>
          </a:p>
          <a:p>
            <a:endParaRPr lang="fr-CA"/>
          </a:p>
        </p:txBody>
      </p:sp>
      <p:pic>
        <p:nvPicPr>
          <p:cNvPr id="2" name="Audio 1">
            <a:hlinkClick r:id="" action="ppaction://media"/>
            <a:extLst>
              <a:ext uri="{FF2B5EF4-FFF2-40B4-BE49-F238E27FC236}">
                <a16:creationId xmlns:a16="http://schemas.microsoft.com/office/drawing/2014/main" id="{C4AF4057-4A16-4120-B20E-93652CC7C500}"/>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6E29C938-1AFD-4E85-9DF4-E52E4DD5F07C}"/>
              </a:ext>
            </a:extLst>
          </p:cNvPr>
          <p:cNvSpPr/>
          <p:nvPr>
            <p:custDataLst>
              <p:tags r:id="rId9"/>
            </p:custDataLst>
          </p:nvPr>
        </p:nvSpPr>
        <p:spPr>
          <a:xfrm>
            <a:off x="8991568" y="529119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85EF9788-853B-4C04-8584-832D1621E35C}"/>
              </a:ext>
            </a:extLst>
          </p:cNvPr>
          <p:cNvSpPr/>
          <p:nvPr>
            <p:custDataLst>
              <p:tags r:id="rId10"/>
            </p:custDataLst>
          </p:nvPr>
        </p:nvSpPr>
        <p:spPr>
          <a:xfrm>
            <a:off x="11184432" y="529119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504986682"/>
      </p:ext>
    </p:extLst>
  </p:cSld>
  <p:clrMapOvr>
    <a:masterClrMapping/>
  </p:clrMapOvr>
  <mc:AlternateContent xmlns:mc="http://schemas.openxmlformats.org/markup-compatibility/2006" xmlns:p14="http://schemas.microsoft.com/office/powerpoint/2010/main">
    <mc:Choice Requires="p14">
      <p:transition spd="slow" p14:dur="2000" advTm="14879"/>
    </mc:Choice>
    <mc:Fallback xmlns="">
      <p:transition spd="slow" advTm="14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42</a:t>
            </a:r>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20" name="Oval 19"/>
          <p:cNvSpPr/>
          <p:nvPr>
            <p:custDataLst>
              <p:tags r:id="rId2"/>
            </p:custDataLst>
          </p:nvPr>
        </p:nvSpPr>
        <p:spPr>
          <a:xfrm>
            <a:off x="587547" y="772756"/>
            <a:ext cx="3798916" cy="195382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21" name="Rectangle 5"/>
          <p:cNvSpPr txBox="1">
            <a:spLocks noChangeArrowheads="1"/>
          </p:cNvSpPr>
          <p:nvPr>
            <p:custDataLst>
              <p:tags r:id="rId3"/>
            </p:custDataLst>
          </p:nvPr>
        </p:nvSpPr>
        <p:spPr bwMode="gray">
          <a:xfrm>
            <a:off x="2056217" y="567044"/>
            <a:ext cx="1233112" cy="992744"/>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2000" b="1" i="0" u="none" strike="noStrike" kern="1200" cap="none" spc="0" normalizeH="0" baseline="0">
                <a:ln>
                  <a:noFill/>
                </a:ln>
                <a:solidFill>
                  <a:srgbClr val="1CADE4">
                    <a:lumMod val="10000"/>
                  </a:srgbClr>
                </a:solidFill>
                <a:effectLst/>
                <a:uLnTx/>
                <a:uFillTx/>
                <a:latin typeface="Calibri" panose="020F0502020204030204" pitchFamily="34" charset="0"/>
                <a:ea typeface="+mn-ea"/>
                <a:cs typeface="+mn-cs"/>
              </a:rPr>
              <a:t>The Roof  </a:t>
            </a:r>
            <a:endParaRPr kumimoji="0" lang="fr-CA" sz="2000" b="1" i="0" u="none" strike="noStrike" kern="1200" cap="none" spc="0" normalizeH="0" baseline="0">
              <a:ln>
                <a:noFill/>
              </a:ln>
              <a:solidFill>
                <a:srgbClr val="1CADE4">
                  <a:lumMod val="10000"/>
                </a:srgbClr>
              </a:solidFill>
              <a:effectLst/>
              <a:uLnTx/>
              <a:uFillTx/>
              <a:latin typeface="Century Gothic" panose="020B0502020202020204"/>
              <a:ea typeface="+mn-ea"/>
              <a:cs typeface="+mn-cs"/>
            </a:endParaRPr>
          </a:p>
        </p:txBody>
      </p:sp>
      <p:cxnSp>
        <p:nvCxnSpPr>
          <p:cNvPr id="23" name="Straight Arrow Connector 22"/>
          <p:cNvCxnSpPr/>
          <p:nvPr>
            <p:custDataLst>
              <p:tags r:id="rId4"/>
            </p:custDataLst>
          </p:nvPr>
        </p:nvCxnSpPr>
        <p:spPr>
          <a:xfrm flipV="1">
            <a:off x="3493654" y="814648"/>
            <a:ext cx="1252913" cy="30116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5" name="Rectangle 24"/>
          <p:cNvSpPr/>
          <p:nvPr>
            <p:custDataLst>
              <p:tags r:id="rId5"/>
            </p:custDataLst>
          </p:nvPr>
        </p:nvSpPr>
        <p:spPr>
          <a:xfrm>
            <a:off x="4910522" y="676156"/>
            <a:ext cx="5963457" cy="60324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2000" b="1" spc="30" dirty="0">
                <a:solidFill>
                  <a:srgbClr val="000000"/>
                </a:solidFill>
                <a:latin typeface="Helvetica" panose="020B0604020202020204" pitchFamily="34" charset="0"/>
                <a:ea typeface="Roboto" panose="02000000000000000000" pitchFamily="2" charset="0"/>
                <a:cs typeface="Helvetica" panose="020B0604020202020204" pitchFamily="34" charset="0"/>
              </a:rPr>
              <a:t>INDICATEURS DE RENDEMENT CLÉS (IRC) </a:t>
            </a:r>
            <a:r>
              <a:rPr kumimoji="0" lang="fr-CA" sz="2000" b="1" i="0" u="none" strike="noStrike" kern="1200" cap="none" spc="30" normalizeH="0" baseline="0" dirty="0">
                <a:ln>
                  <a:noFill/>
                </a:ln>
                <a:solidFill>
                  <a:srgbClr val="000000"/>
                </a:solidFill>
                <a:effectLst/>
                <a:uLnTx/>
                <a:uFillTx/>
                <a:latin typeface="Helvetica" panose="020B0604020202020204" pitchFamily="34" charset="0"/>
                <a:ea typeface="Roboto" panose="02000000000000000000" pitchFamily="2" charset="0"/>
                <a:cs typeface="Helvetica" panose="020B0604020202020204" pitchFamily="34" charset="0"/>
              </a:rPr>
              <a:t>(TOIT)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400" b="1" i="0" u="none" strike="noStrike" kern="1200" cap="none" spc="30" normalizeH="0" baseline="0" dirty="0">
              <a:ln>
                <a:noFill/>
              </a:ln>
              <a:solidFill>
                <a:srgbClr val="000000"/>
              </a:solidFill>
              <a:effectLst/>
              <a:uLnTx/>
              <a:uFillTx/>
              <a:latin typeface="Calibri" panose="020F0502020204030204" pitchFamily="34" charset="0"/>
              <a:ea typeface="Roboto" panose="02000000000000000000" pitchFamily="2" charset="0"/>
              <a:cs typeface="Segoe UI" panose="020B0502040204020203" pitchFamily="34" charset="0"/>
            </a:endParaRPr>
          </a:p>
          <a:p>
            <a:pPr marL="342900" indent="-342900">
              <a:buClr>
                <a:srgbClr val="00B0F0"/>
              </a:buClr>
              <a:buFont typeface="Roboto Condensed Light" panose="02000000000000000000" pitchFamily="2" charset="0"/>
              <a:buChar char="›"/>
              <a:defRPr/>
            </a:pPr>
            <a:r>
              <a:rPr kumimoji="0" lang="fr-CA" sz="2000" b="1" i="0" u="none" strike="noStrike" kern="1200" cap="none" spc="30" normalizeH="0" baseline="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rPr>
              <a:t>Liquidités – </a:t>
            </a:r>
            <a:r>
              <a:rPr kumimoji="0" lang="fr-CA" sz="2000" i="0" u="none" strike="noStrike" kern="1200" cap="none" spc="30" normalizeH="0" baseline="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rPr>
              <a:t>Situation de trésorerie </a:t>
            </a:r>
            <a:r>
              <a:rPr lang="fr-CA" sz="2000" dirty="0">
                <a:latin typeface="Roboto Condensed Light" panose="02000000000000000000" pitchFamily="2" charset="0"/>
                <a:ea typeface="Roboto Condensed Light" panose="02000000000000000000" pitchFamily="2" charset="0"/>
                <a:cs typeface="Calibri Light"/>
              </a:rPr>
              <a:t>(Capacité à répondre aux besoins actuels)</a:t>
            </a:r>
          </a:p>
          <a:p>
            <a:pPr marR="0" lvl="0" algn="l" defTabSz="457200" rtl="0" eaLnBrk="1" fontAlgn="auto" latinLnBrk="0" hangingPunct="1">
              <a:lnSpc>
                <a:spcPct val="100000"/>
              </a:lnSpc>
              <a:spcBef>
                <a:spcPts val="0"/>
              </a:spcBef>
              <a:spcAft>
                <a:spcPts val="0"/>
              </a:spcAft>
              <a:buClr>
                <a:srgbClr val="00B0F0"/>
              </a:buClr>
              <a:buSzTx/>
              <a:tabLst/>
              <a:defRPr/>
            </a:pPr>
            <a:endParaRPr kumimoji="0" lang="fr-CA" sz="2000" b="1" i="0" u="none" strike="noStrike" kern="1200" cap="none" spc="30" normalizeH="0" baseline="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endParaRPr>
          </a:p>
          <a:p>
            <a:pPr marL="342900" indent="-342900">
              <a:buClr>
                <a:srgbClr val="00B0F0"/>
              </a:buClr>
              <a:buFont typeface="Roboto Condensed Light" panose="02000000000000000000" pitchFamily="2" charset="0"/>
              <a:buChar char="›"/>
              <a:defRPr/>
            </a:pPr>
            <a:r>
              <a:rPr kumimoji="0" lang="fr-CA" sz="2000" b="1" i="0" u="none" strike="noStrike" kern="1200" cap="none" spc="30" normalizeH="0" baseline="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rPr>
              <a:t>Réserve combinée</a:t>
            </a:r>
            <a:r>
              <a:rPr kumimoji="0" lang="fr-CA" sz="2000" b="1" i="0" u="none" strike="noStrike" kern="1200" cap="none" spc="30" normalizeH="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rPr>
              <a:t> </a:t>
            </a:r>
            <a:r>
              <a:rPr kumimoji="0" lang="fr-CA" sz="2000" b="1" i="0" u="none" strike="noStrike" kern="1200" cap="none" spc="30" normalizeH="0" baseline="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rPr>
              <a:t>– </a:t>
            </a:r>
            <a:r>
              <a:rPr kumimoji="0" lang="fr-CA" sz="2000" u="none" strike="noStrike" kern="1200" cap="none" spc="30" normalizeH="0" baseline="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rPr>
              <a:t>Capacité</a:t>
            </a:r>
            <a:r>
              <a:rPr kumimoji="0" lang="fr-CA" sz="2000" b="1" i="0" u="none" strike="noStrike" kern="1200" cap="none" spc="30" normalizeH="0" baseline="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rPr>
              <a:t> </a:t>
            </a:r>
            <a:r>
              <a:rPr kumimoji="0" lang="fr-CA" sz="2000" i="0" u="none" strike="noStrike" kern="1200" cap="none" spc="30" normalizeH="0" baseline="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rPr>
              <a:t>à financer les futurs projets d’immobilisations/biens immobilisés</a:t>
            </a:r>
            <a:r>
              <a:rPr kumimoji="0" lang="fr-CA" sz="2000" i="0" u="none" strike="noStrike" kern="1200" cap="none" spc="30" normalizeH="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rPr>
              <a:t> (Capacité à répondre aux besoins futurs</a:t>
            </a:r>
            <a:r>
              <a:rPr lang="fr-CA" sz="2000" dirty="0">
                <a:latin typeface="Roboto Condensed Light" panose="02000000000000000000" pitchFamily="2" charset="0"/>
                <a:ea typeface="Roboto Condensed Light" panose="02000000000000000000" pitchFamily="2" charset="0"/>
                <a:cs typeface="Calibri Light"/>
              </a:rPr>
              <a:t>)</a:t>
            </a:r>
          </a:p>
          <a:p>
            <a:pPr marL="342900" marR="0" lvl="0" indent="-342900" algn="l" defTabSz="457200" rtl="0" eaLnBrk="1" fontAlgn="auto" latinLnBrk="0" hangingPunct="1">
              <a:lnSpc>
                <a:spcPct val="100000"/>
              </a:lnSpc>
              <a:spcBef>
                <a:spcPts val="0"/>
              </a:spcBef>
              <a:spcAft>
                <a:spcPts val="0"/>
              </a:spcAft>
              <a:buClr>
                <a:srgbClr val="00B0F0"/>
              </a:buClr>
              <a:buSzTx/>
              <a:buFont typeface="Roboto Condensed Light" panose="02000000000000000000" pitchFamily="2" charset="0"/>
              <a:buChar char="›"/>
              <a:tabLst/>
              <a:defRPr/>
            </a:pPr>
            <a:endParaRPr kumimoji="0" lang="fr-CA" sz="2000" b="1" i="0" u="none" strike="noStrike" kern="1200" cap="none" spc="30" normalizeH="0" baseline="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endParaRPr>
          </a:p>
          <a:p>
            <a:pPr marL="342900" indent="-342900">
              <a:buClr>
                <a:srgbClr val="00B0F0"/>
              </a:buClr>
              <a:buFont typeface="Roboto Condensed Light" panose="02000000000000000000" pitchFamily="2" charset="0"/>
              <a:buChar char="›"/>
              <a:defRPr/>
            </a:pPr>
            <a:r>
              <a:rPr lang="fr-CA" sz="2000" b="1" spc="30" dirty="0">
                <a:latin typeface="Roboto Condensed Light" panose="02000000000000000000" pitchFamily="2" charset="0"/>
                <a:ea typeface="Roboto Condensed Light" panose="02000000000000000000" pitchFamily="2" charset="0"/>
                <a:cs typeface="Segoe UI" panose="020B0502040204020203" pitchFamily="34" charset="0"/>
              </a:rPr>
              <a:t>Nombre de déficits  - </a:t>
            </a:r>
            <a:r>
              <a:rPr lang="fr-CA" sz="2000" dirty="0">
                <a:latin typeface="Roboto Condensed Light" panose="02000000000000000000" pitchFamily="2" charset="0"/>
                <a:ea typeface="Roboto Condensed Light" panose="02000000000000000000" pitchFamily="2" charset="0"/>
                <a:cs typeface="Calibri Light"/>
              </a:rPr>
              <a:t>Capacité à maintenir l’équilibre budgétaire </a:t>
            </a:r>
            <a:r>
              <a:rPr lang="fr-CA" sz="2000" spc="30" dirty="0">
                <a:latin typeface="Roboto Condensed Light" panose="02000000000000000000" pitchFamily="2" charset="0"/>
                <a:ea typeface="Roboto Condensed Light" panose="02000000000000000000" pitchFamily="2" charset="0"/>
                <a:cs typeface="Segoe UI" panose="020B0502040204020203" pitchFamily="34" charset="0"/>
              </a:rPr>
              <a:t>(de façon équilibrée)</a:t>
            </a:r>
          </a:p>
          <a:p>
            <a:pPr marL="342900" marR="0" lvl="0" indent="-342900" algn="l" defTabSz="457200" rtl="0" eaLnBrk="1" fontAlgn="auto" latinLnBrk="0" hangingPunct="1">
              <a:lnSpc>
                <a:spcPct val="100000"/>
              </a:lnSpc>
              <a:spcBef>
                <a:spcPts val="0"/>
              </a:spcBef>
              <a:spcAft>
                <a:spcPts val="0"/>
              </a:spcAft>
              <a:buClr>
                <a:srgbClr val="00B0F0"/>
              </a:buClr>
              <a:buSzTx/>
              <a:buFont typeface="Roboto Condensed Light" panose="02000000000000000000" pitchFamily="2" charset="0"/>
              <a:buChar char="›"/>
              <a:tabLst/>
              <a:defRPr/>
            </a:pPr>
            <a:endParaRPr kumimoji="0" lang="fr-CA" sz="2000" b="1" i="0" u="none" strike="noStrike" kern="1200" cap="none" spc="30" normalizeH="0" baseline="0" dirty="0">
              <a:ln>
                <a:noFill/>
              </a:ln>
              <a:effectLst/>
              <a:uLnTx/>
              <a:uFillTx/>
              <a:latin typeface="Roboto Condensed Light" panose="02000000000000000000" pitchFamily="2" charset="0"/>
              <a:ea typeface="Roboto Condensed Light" panose="02000000000000000000" pitchFamily="2" charset="0"/>
              <a:cs typeface="Segoe UI" panose="020B0502040204020203" pitchFamily="34" charset="0"/>
            </a:endParaRPr>
          </a:p>
          <a:p>
            <a:pPr marL="342900" indent="-342900">
              <a:buClr>
                <a:srgbClr val="00B0F0"/>
              </a:buClr>
              <a:buFont typeface="Roboto Condensed Light" panose="02000000000000000000" pitchFamily="2" charset="0"/>
              <a:buChar char="›"/>
              <a:defRPr/>
            </a:pPr>
            <a:r>
              <a:rPr lang="fr-CA" sz="2000" b="1" spc="30" dirty="0">
                <a:latin typeface="Roboto Condensed Light" panose="02000000000000000000" pitchFamily="2" charset="0"/>
                <a:ea typeface="Roboto Condensed Light" panose="02000000000000000000" pitchFamily="2" charset="0"/>
                <a:cs typeface="Segoe UI" panose="020B0502040204020203" pitchFamily="34" charset="0"/>
              </a:rPr>
              <a:t>Dépendance envers les transferts gouvernementaux – </a:t>
            </a:r>
            <a:r>
              <a:rPr lang="fr-CA" sz="2000" spc="30" dirty="0">
                <a:latin typeface="Roboto Condensed Light" panose="02000000000000000000" pitchFamily="2" charset="0"/>
                <a:ea typeface="Roboto Condensed Light" panose="02000000000000000000" pitchFamily="2" charset="0"/>
                <a:cs typeface="Segoe UI" panose="020B0502040204020203" pitchFamily="34" charset="0"/>
              </a:rPr>
              <a:t>Toute dépendance </a:t>
            </a:r>
            <a:r>
              <a:rPr lang="fr-CA" sz="2000" dirty="0">
                <a:latin typeface="Roboto Condensed Light" panose="02000000000000000000" pitchFamily="2" charset="0"/>
                <a:ea typeface="Roboto Condensed Light" panose="02000000000000000000" pitchFamily="2" charset="0"/>
                <a:cs typeface="Calibri Light"/>
              </a:rPr>
              <a:t>(de manière autonome</a:t>
            </a:r>
            <a:r>
              <a:rPr lang="fr-CA" sz="2000" spc="30" dirty="0">
                <a:latin typeface="Roboto Condensed Light" panose="02000000000000000000" pitchFamily="2" charset="0"/>
                <a:ea typeface="Roboto Condensed Light" panose="02000000000000000000" pitchFamily="2" charset="0"/>
                <a:cs typeface="Segoe UI" panose="020B0502040204020203" pitchFamily="34" charset="0"/>
              </a:rPr>
              <a:t>)</a:t>
            </a:r>
          </a:p>
          <a:p>
            <a:pPr marL="171450" marR="0" lvl="0"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CA" sz="2000" b="0" i="0" u="none" strike="noStrike" kern="1200" cap="none" spc="30" normalizeH="0" baseline="0" dirty="0">
              <a:ln>
                <a:noFill/>
              </a:ln>
              <a:solidFill>
                <a:srgbClr val="000000"/>
              </a:solidFill>
              <a:effectLst/>
              <a:uLnTx/>
              <a:uFillTx/>
              <a:latin typeface="Roboto Condensed Light" panose="02000000000000000000" pitchFamily="2" charset="0"/>
              <a:ea typeface="Roboto Condensed Light" panose="02000000000000000000" pitchFamily="2"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400" b="0" i="0" u="none" strike="noStrike" kern="1200" cap="none" spc="30" normalizeH="0" baseline="0" dirty="0">
              <a:ln>
                <a:noFill/>
              </a:ln>
              <a:solidFill>
                <a:srgbClr val="000000"/>
              </a:solidFill>
              <a:effectLst/>
              <a:uLnTx/>
              <a:uFillTx/>
              <a:latin typeface="Segoe UI" panose="020B0502040204020203" pitchFamily="34" charset="0"/>
              <a:ea typeface="Roboto" panose="02000000000000000000" pitchFamily="2"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20" normalizeH="0" baseline="0" dirty="0">
              <a:ln>
                <a:noFill/>
              </a:ln>
              <a:solidFill>
                <a:srgbClr val="000000"/>
              </a:solidFill>
              <a:effectLst/>
              <a:uLnTx/>
              <a:uFillTx/>
              <a:latin typeface="Calibri Light" panose="020F0302020204030204" pitchFamily="34" charset="0"/>
              <a:ea typeface="Roboto" panose="02000000000000000000" pitchFamily="2" charset="0"/>
              <a:cs typeface="+mn-cs"/>
            </a:endParaRPr>
          </a:p>
        </p:txBody>
      </p:sp>
      <p:pic>
        <p:nvPicPr>
          <p:cNvPr id="22" name="Picture 21"/>
          <p:cNvPicPr>
            <a:picLocks noChangeAspect="1"/>
          </p:cNvPicPr>
          <p:nvPr>
            <p:custDataLst>
              <p:tags r:id="rId6"/>
            </p:custDataLst>
          </p:nvPr>
        </p:nvPicPr>
        <p:blipFill>
          <a:blip r:embed="rId14"/>
          <a:stretch>
            <a:fillRect/>
          </a:stretch>
        </p:blipFill>
        <p:spPr>
          <a:xfrm>
            <a:off x="178896" y="0"/>
            <a:ext cx="4613564" cy="5529354"/>
          </a:xfrm>
          <a:prstGeom prst="rect">
            <a:avLst/>
          </a:prstGeom>
        </p:spPr>
      </p:pic>
      <p:pic>
        <p:nvPicPr>
          <p:cNvPr id="5" name="Audio 4">
            <a:hlinkClick r:id="" action="ppaction://media"/>
            <a:extLst>
              <a:ext uri="{FF2B5EF4-FFF2-40B4-BE49-F238E27FC236}">
                <a16:creationId xmlns:a16="http://schemas.microsoft.com/office/drawing/2014/main" id="{AFDA9C60-538C-4C45-9D09-292FCE8EDC0D}"/>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BE06C16E-F2C8-49BF-BCD2-F7AE621472D3}"/>
              </a:ext>
            </a:extLst>
          </p:cNvPr>
          <p:cNvSpPr/>
          <p:nvPr>
            <p:custDataLst>
              <p:tags r:id="rId10"/>
            </p:custDataLst>
          </p:nvPr>
        </p:nvSpPr>
        <p:spPr>
          <a:xfrm>
            <a:off x="4319060" y="5464192"/>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2AA89CA1-3B20-46F9-9E8D-8B8DE022D1C2}"/>
              </a:ext>
            </a:extLst>
          </p:cNvPr>
          <p:cNvSpPr/>
          <p:nvPr>
            <p:custDataLst>
              <p:tags r:id="rId11"/>
            </p:custDataLst>
          </p:nvPr>
        </p:nvSpPr>
        <p:spPr>
          <a:xfrm>
            <a:off x="8927252" y="5464192"/>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3959379601"/>
      </p:ext>
    </p:extLst>
  </p:cSld>
  <p:clrMapOvr>
    <a:masterClrMapping/>
  </p:clrMapOvr>
  <mc:AlternateContent xmlns:mc="http://schemas.openxmlformats.org/markup-compatibility/2006" xmlns:p14="http://schemas.microsoft.com/office/powerpoint/2010/main">
    <mc:Choice Requires="p14">
      <p:transition spd="slow" p14:dur="2000" advTm="39347"/>
    </mc:Choice>
    <mc:Fallback xmlns="">
      <p:transition spd="slow" advTm="39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custDataLst>
              <p:tags r:id="rId1"/>
            </p:custDataLst>
          </p:nvPr>
        </p:nvSpPr>
        <p:spPr>
          <a:xfrm>
            <a:off x="1079170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Text Placeholder 2"/>
          <p:cNvSpPr txBox="1">
            <a:spLocks/>
          </p:cNvSpPr>
          <p:nvPr>
            <p:custDataLst>
              <p:tags r:id="rId2"/>
            </p:custDataLst>
          </p:nvPr>
        </p:nvSpPr>
        <p:spPr>
          <a:xfrm>
            <a:off x="1272713" y="32990"/>
            <a:ext cx="5739063" cy="699715"/>
          </a:xfrm>
          <a:prstGeom prst="rect">
            <a:avLst/>
          </a:prstGeom>
        </p:spPr>
        <p:txBody>
          <a:bodyPr anchor="ct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baseline="0">
                <a:solidFill>
                  <a:schemeClr val="bg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9pPr>
          </a:lstStyle>
          <a:p>
            <a:r>
              <a:rPr lang="en-US" dirty="0"/>
              <a:t> </a:t>
            </a:r>
          </a:p>
        </p:txBody>
      </p:sp>
      <p:sp>
        <p:nvSpPr>
          <p:cNvPr id="17" name="Slide Number Placeholder 2"/>
          <p:cNvSpPr>
            <a:spLocks noGrp="1"/>
          </p:cNvSpPr>
          <p:nvPr>
            <p:ph type="sldNum" sz="quarter" idx="10"/>
            <p:custDataLst>
              <p:tags r:id="rId3"/>
            </p:custDataLst>
          </p:nvPr>
        </p:nvSpPr>
        <p:spPr>
          <a:xfrm>
            <a:off x="10715509" y="295729"/>
            <a:ext cx="838199" cy="767687"/>
          </a:xfrm>
        </p:spPr>
        <p:txBody>
          <a:bodyPr/>
          <a:lstStyle/>
          <a:p>
            <a:r>
              <a:rPr lang="en-US" dirty="0"/>
              <a:t>43</a:t>
            </a:r>
          </a:p>
        </p:txBody>
      </p:sp>
      <p:sp>
        <p:nvSpPr>
          <p:cNvPr id="9" name="Text Placeholder 2"/>
          <p:cNvSpPr txBox="1">
            <a:spLocks/>
          </p:cNvSpPr>
          <p:nvPr>
            <p:custDataLst>
              <p:tags r:id="rId4"/>
            </p:custDataLst>
          </p:nvPr>
        </p:nvSpPr>
        <p:spPr>
          <a:xfrm>
            <a:off x="240146" y="305653"/>
            <a:ext cx="5826240" cy="699715"/>
          </a:xfrm>
          <a:prstGeom prst="rect">
            <a:avLst/>
          </a:prstGeom>
        </p:spPr>
        <p:txBody>
          <a:bodyPr anchor="ct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baseline="0">
                <a:solidFill>
                  <a:schemeClr val="bg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9pPr>
          </a:lstStyle>
          <a:p>
            <a:r>
              <a:rPr lang="en-US" sz="3200" dirty="0"/>
              <a:t>What </a:t>
            </a:r>
          </a:p>
        </p:txBody>
      </p:sp>
      <p:sp>
        <p:nvSpPr>
          <p:cNvPr id="11" name="Rectangle 10"/>
          <p:cNvSpPr/>
          <p:nvPr>
            <p:custDataLst>
              <p:tags r:id="rId5"/>
            </p:custDataLst>
          </p:nvPr>
        </p:nvSpPr>
        <p:spPr>
          <a:xfrm>
            <a:off x="6482117" y="393717"/>
            <a:ext cx="3905146" cy="954107"/>
          </a:xfrm>
          <a:prstGeom prst="rect">
            <a:avLst/>
          </a:prstGeom>
        </p:spPr>
        <p:txBody>
          <a:bodyPr wrap="square">
            <a:spAutoFit/>
          </a:bodyPr>
          <a:lstStyle/>
          <a:p>
            <a:r>
              <a:rPr lang="en-US" sz="2800" b="1" dirty="0">
                <a:solidFill>
                  <a:srgbClr val="171717"/>
                </a:solidFill>
              </a:rPr>
              <a:t>Quoi faire avec </a:t>
            </a:r>
            <a:r>
              <a:rPr lang="en-US" sz="2800" b="1" dirty="0" err="1">
                <a:solidFill>
                  <a:srgbClr val="171717"/>
                </a:solidFill>
              </a:rPr>
              <a:t>cette</a:t>
            </a:r>
            <a:endParaRPr lang="en-US" sz="2800" b="1" dirty="0">
              <a:solidFill>
                <a:srgbClr val="171717"/>
              </a:solidFill>
            </a:endParaRPr>
          </a:p>
          <a:p>
            <a:r>
              <a:rPr lang="en-US" sz="2800" b="1" dirty="0">
                <a:solidFill>
                  <a:srgbClr val="171717"/>
                </a:solidFill>
              </a:rPr>
              <a:t> information?</a:t>
            </a:r>
          </a:p>
        </p:txBody>
      </p:sp>
      <p:pic>
        <p:nvPicPr>
          <p:cNvPr id="10" name="Picture 9"/>
          <p:cNvPicPr>
            <a:picLocks noChangeAspect="1"/>
          </p:cNvPicPr>
          <p:nvPr>
            <p:custDataLst>
              <p:tags r:id="rId6"/>
            </p:custDataLst>
          </p:nvPr>
        </p:nvPicPr>
        <p:blipFill>
          <a:blip r:embed="rId17"/>
          <a:stretch>
            <a:fillRect/>
          </a:stretch>
        </p:blipFill>
        <p:spPr>
          <a:xfrm>
            <a:off x="3227457" y="767134"/>
            <a:ext cx="4488874" cy="5516078"/>
          </a:xfrm>
          <a:prstGeom prst="rect">
            <a:avLst/>
          </a:prstGeom>
        </p:spPr>
      </p:pic>
      <p:sp>
        <p:nvSpPr>
          <p:cNvPr id="2" name="TextBox 1"/>
          <p:cNvSpPr txBox="1"/>
          <p:nvPr>
            <p:custDataLst>
              <p:tags r:id="rId7"/>
            </p:custDataLst>
          </p:nvPr>
        </p:nvSpPr>
        <p:spPr>
          <a:xfrm>
            <a:off x="5123080" y="1409380"/>
            <a:ext cx="558166" cy="369332"/>
          </a:xfrm>
          <a:prstGeom prst="rect">
            <a:avLst/>
          </a:prstGeom>
          <a:noFill/>
        </p:spPr>
        <p:txBody>
          <a:bodyPr wrap="none" rtlCol="0">
            <a:spAutoFit/>
          </a:bodyPr>
          <a:lstStyle/>
          <a:p>
            <a:r>
              <a:rPr lang="en-US" dirty="0" err="1">
                <a:solidFill>
                  <a:schemeClr val="accent1">
                    <a:lumMod val="75000"/>
                  </a:schemeClr>
                </a:solidFill>
              </a:rPr>
              <a:t>Toit</a:t>
            </a:r>
            <a:endParaRPr lang="en-US" dirty="0">
              <a:solidFill>
                <a:schemeClr val="accent1">
                  <a:lumMod val="75000"/>
                </a:schemeClr>
              </a:solidFill>
            </a:endParaRPr>
          </a:p>
        </p:txBody>
      </p:sp>
      <p:sp>
        <p:nvSpPr>
          <p:cNvPr id="3" name="TextBox 2"/>
          <p:cNvSpPr txBox="1"/>
          <p:nvPr>
            <p:custDataLst>
              <p:tags r:id="rId8"/>
            </p:custDataLst>
          </p:nvPr>
        </p:nvSpPr>
        <p:spPr>
          <a:xfrm>
            <a:off x="4922087" y="4734682"/>
            <a:ext cx="1743056" cy="369332"/>
          </a:xfrm>
          <a:prstGeom prst="rect">
            <a:avLst/>
          </a:prstGeom>
          <a:noFill/>
        </p:spPr>
        <p:txBody>
          <a:bodyPr wrap="square" rtlCol="0">
            <a:spAutoFit/>
          </a:bodyPr>
          <a:lstStyle/>
          <a:p>
            <a:r>
              <a:rPr lang="en-US" dirty="0">
                <a:solidFill>
                  <a:schemeClr val="tx1">
                    <a:lumMod val="50000"/>
                    <a:lumOff val="50000"/>
                  </a:schemeClr>
                </a:solidFill>
              </a:rPr>
              <a:t>Structure</a:t>
            </a:r>
          </a:p>
        </p:txBody>
      </p:sp>
      <p:sp>
        <p:nvSpPr>
          <p:cNvPr id="4" name="TextBox 3"/>
          <p:cNvSpPr txBox="1"/>
          <p:nvPr>
            <p:custDataLst>
              <p:tags r:id="rId9"/>
            </p:custDataLst>
          </p:nvPr>
        </p:nvSpPr>
        <p:spPr>
          <a:xfrm>
            <a:off x="5016096" y="5906200"/>
            <a:ext cx="715260" cy="369332"/>
          </a:xfrm>
          <a:prstGeom prst="rect">
            <a:avLst/>
          </a:prstGeom>
          <a:noFill/>
        </p:spPr>
        <p:txBody>
          <a:bodyPr wrap="none" rtlCol="0">
            <a:spAutoFit/>
          </a:bodyPr>
          <a:lstStyle/>
          <a:p>
            <a:r>
              <a:rPr lang="en-US" dirty="0"/>
              <a:t>Base</a:t>
            </a:r>
          </a:p>
        </p:txBody>
      </p:sp>
      <p:pic>
        <p:nvPicPr>
          <p:cNvPr id="5" name="Audio 4">
            <a:hlinkClick r:id="" action="ppaction://media"/>
            <a:extLst>
              <a:ext uri="{FF2B5EF4-FFF2-40B4-BE49-F238E27FC236}">
                <a16:creationId xmlns:a16="http://schemas.microsoft.com/office/drawing/2014/main" id="{7416B457-56F9-484A-97E0-7837186E8953}"/>
              </a:ext>
            </a:extLst>
          </p:cNvPr>
          <p:cNvPicPr>
            <a:picLocks noChangeAspect="1"/>
          </p:cNvPicPr>
          <p:nvPr>
            <a:audioFile r:link="rId11"/>
            <p:custDataLst>
              <p:tags r:id="rId12"/>
            </p:custDataLst>
            <p:extLst>
              <p:ext uri="{DAA4B4D4-6D71-4841-9C94-3DE7FCFB9230}">
                <p14:media xmlns:p14="http://schemas.microsoft.com/office/powerpoint/2010/main" r:embed="rId10"/>
              </p:ext>
            </p:extLst>
          </p:nvPr>
        </p:nvPicPr>
        <p:blipFill>
          <a:blip r:embed="rId18"/>
          <a:stretch>
            <a:fillRect/>
          </a:stretch>
        </p:blipFill>
        <p:spPr>
          <a:xfrm>
            <a:off x="11430000" y="6096000"/>
            <a:ext cx="609600" cy="609600"/>
          </a:xfrm>
          <a:prstGeom prst="rect">
            <a:avLst/>
          </a:prstGeom>
        </p:spPr>
      </p:pic>
      <p:sp>
        <p:nvSpPr>
          <p:cNvPr id="13" name="Action Button: Go Back or Previous 12">
            <a:hlinkClick r:id="" action="ppaction://hlinkshowjump?jump=previousslide" highlightClick="1"/>
            <a:extLst>
              <a:ext uri="{FF2B5EF4-FFF2-40B4-BE49-F238E27FC236}">
                <a16:creationId xmlns:a16="http://schemas.microsoft.com/office/drawing/2014/main" id="{A47F16E9-1F7A-4EF0-ADB6-C398B7035993}"/>
              </a:ext>
            </a:extLst>
          </p:cNvPr>
          <p:cNvSpPr/>
          <p:nvPr>
            <p:custDataLst>
              <p:tags r:id="rId13"/>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14" name="Action Button: Go Forward or Next 13">
            <a:hlinkClick r:id="" action="ppaction://hlinkshowjump?jump=nextslide" highlightClick="1"/>
            <a:extLst>
              <a:ext uri="{FF2B5EF4-FFF2-40B4-BE49-F238E27FC236}">
                <a16:creationId xmlns:a16="http://schemas.microsoft.com/office/drawing/2014/main" id="{B34F47FD-DF21-4CF3-AA4B-4F328618F9BD}"/>
              </a:ext>
            </a:extLst>
          </p:cNvPr>
          <p:cNvSpPr/>
          <p:nvPr>
            <p:custDataLst>
              <p:tags r:id="rId14"/>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331790971"/>
      </p:ext>
    </p:extLst>
  </p:cSld>
  <p:clrMapOvr>
    <a:masterClrMapping/>
  </p:clrMapOvr>
  <mc:AlternateContent xmlns:mc="http://schemas.openxmlformats.org/markup-compatibility/2006" xmlns:p14="http://schemas.microsoft.com/office/powerpoint/2010/main">
    <mc:Choice Requires="p14">
      <p:transition spd="slow" p14:dur="2000" advTm="14563"/>
    </mc:Choice>
    <mc:Fallback xmlns="">
      <p:transition spd="slow" advTm="14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custDataLst>
              <p:tags r:id="rId2"/>
            </p:custDataLst>
          </p:nvPr>
        </p:nvSpPr>
        <p:spPr>
          <a:xfrm>
            <a:off x="1079170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 name="Rectangle 25"/>
          <p:cNvSpPr/>
          <p:nvPr>
            <p:custDataLst>
              <p:tags r:id="rId3"/>
            </p:custDataLst>
          </p:nvPr>
        </p:nvSpPr>
        <p:spPr>
          <a:xfrm>
            <a:off x="0" y="0"/>
            <a:ext cx="4904509" cy="1143000"/>
          </a:xfrm>
          <a:custGeom>
            <a:avLst/>
            <a:gdLst>
              <a:gd name="connsiteX0" fmla="*/ 0 w 7548282"/>
              <a:gd name="connsiteY0" fmla="*/ 0 h 726141"/>
              <a:gd name="connsiteX1" fmla="*/ 7548282 w 7548282"/>
              <a:gd name="connsiteY1" fmla="*/ 0 h 726141"/>
              <a:gd name="connsiteX2" fmla="*/ 7548282 w 7548282"/>
              <a:gd name="connsiteY2" fmla="*/ 726141 h 726141"/>
              <a:gd name="connsiteX3" fmla="*/ 0 w 7548282"/>
              <a:gd name="connsiteY3" fmla="*/ 726141 h 726141"/>
              <a:gd name="connsiteX4" fmla="*/ 0 w 7548282"/>
              <a:gd name="connsiteY4" fmla="*/ 0 h 726141"/>
              <a:gd name="connsiteX0" fmla="*/ 0 w 7548282"/>
              <a:gd name="connsiteY0" fmla="*/ 0 h 756023"/>
              <a:gd name="connsiteX1" fmla="*/ 7548282 w 7548282"/>
              <a:gd name="connsiteY1" fmla="*/ 0 h 756023"/>
              <a:gd name="connsiteX2" fmla="*/ 7141882 w 7548282"/>
              <a:gd name="connsiteY2" fmla="*/ 756023 h 756023"/>
              <a:gd name="connsiteX3" fmla="*/ 0 w 7548282"/>
              <a:gd name="connsiteY3" fmla="*/ 726141 h 756023"/>
              <a:gd name="connsiteX4" fmla="*/ 0 w 7548282"/>
              <a:gd name="connsiteY4" fmla="*/ 0 h 756023"/>
              <a:gd name="connsiteX0" fmla="*/ 0 w 7548282"/>
              <a:gd name="connsiteY0" fmla="*/ 0 h 726141"/>
              <a:gd name="connsiteX1" fmla="*/ 7548282 w 7548282"/>
              <a:gd name="connsiteY1" fmla="*/ 0 h 726141"/>
              <a:gd name="connsiteX2" fmla="*/ 6855011 w 7548282"/>
              <a:gd name="connsiteY2" fmla="*/ 636494 h 726141"/>
              <a:gd name="connsiteX3" fmla="*/ 0 w 7548282"/>
              <a:gd name="connsiteY3" fmla="*/ 726141 h 726141"/>
              <a:gd name="connsiteX4" fmla="*/ 0 w 7548282"/>
              <a:gd name="connsiteY4" fmla="*/ 0 h 726141"/>
              <a:gd name="connsiteX0" fmla="*/ 0 w 7548282"/>
              <a:gd name="connsiteY0" fmla="*/ 0 h 726141"/>
              <a:gd name="connsiteX1" fmla="*/ 7548282 w 7548282"/>
              <a:gd name="connsiteY1" fmla="*/ 0 h 726141"/>
              <a:gd name="connsiteX2" fmla="*/ 7129929 w 7548282"/>
              <a:gd name="connsiteY2" fmla="*/ 726141 h 726141"/>
              <a:gd name="connsiteX3" fmla="*/ 0 w 7548282"/>
              <a:gd name="connsiteY3" fmla="*/ 726141 h 726141"/>
              <a:gd name="connsiteX4" fmla="*/ 0 w 7548282"/>
              <a:gd name="connsiteY4" fmla="*/ 0 h 726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8282" h="726141">
                <a:moveTo>
                  <a:pt x="0" y="0"/>
                </a:moveTo>
                <a:lnTo>
                  <a:pt x="7548282" y="0"/>
                </a:lnTo>
                <a:lnTo>
                  <a:pt x="7129929" y="726141"/>
                </a:lnTo>
                <a:lnTo>
                  <a:pt x="0" y="72614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fr-CA">
              <a:ln>
                <a:noFill/>
              </a:ln>
            </a:endParaRPr>
          </a:p>
        </p:txBody>
      </p:sp>
      <p:sp>
        <p:nvSpPr>
          <p:cNvPr id="15" name="Text Placeholder 2"/>
          <p:cNvSpPr txBox="1">
            <a:spLocks/>
          </p:cNvSpPr>
          <p:nvPr>
            <p:custDataLst>
              <p:tags r:id="rId4"/>
            </p:custDataLst>
          </p:nvPr>
        </p:nvSpPr>
        <p:spPr>
          <a:xfrm>
            <a:off x="1272713" y="32990"/>
            <a:ext cx="5739063" cy="699715"/>
          </a:xfrm>
          <a:prstGeom prst="rect">
            <a:avLst/>
          </a:prstGeom>
        </p:spPr>
        <p:txBody>
          <a:bodyPr anchor="ct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baseline="0">
                <a:solidFill>
                  <a:schemeClr val="bg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9pPr>
          </a:lstStyle>
          <a:p>
            <a:r>
              <a:rPr lang="fr-CA"/>
              <a:t> </a:t>
            </a:r>
          </a:p>
        </p:txBody>
      </p:sp>
      <p:sp>
        <p:nvSpPr>
          <p:cNvPr id="17" name="Slide Number Placeholder 2"/>
          <p:cNvSpPr>
            <a:spLocks noGrp="1"/>
          </p:cNvSpPr>
          <p:nvPr>
            <p:ph type="sldNum" sz="quarter" idx="10"/>
            <p:custDataLst>
              <p:tags r:id="rId5"/>
            </p:custDataLst>
          </p:nvPr>
        </p:nvSpPr>
        <p:spPr>
          <a:xfrm>
            <a:off x="10715509" y="295729"/>
            <a:ext cx="838199" cy="767687"/>
          </a:xfrm>
        </p:spPr>
        <p:txBody>
          <a:bodyPr/>
          <a:lstStyle/>
          <a:p>
            <a:r>
              <a:rPr lang="fr-CA"/>
              <a:t>44</a:t>
            </a:r>
          </a:p>
        </p:txBody>
      </p:sp>
      <p:sp>
        <p:nvSpPr>
          <p:cNvPr id="9" name="Text Placeholder 2"/>
          <p:cNvSpPr txBox="1">
            <a:spLocks/>
          </p:cNvSpPr>
          <p:nvPr>
            <p:custDataLst>
              <p:tags r:id="rId6"/>
            </p:custDataLst>
          </p:nvPr>
        </p:nvSpPr>
        <p:spPr>
          <a:xfrm>
            <a:off x="240146" y="169557"/>
            <a:ext cx="5826240" cy="988126"/>
          </a:xfrm>
          <a:prstGeom prst="rect">
            <a:avLst/>
          </a:prstGeom>
        </p:spPr>
        <p:txBody>
          <a:bodyPr anchor="ct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baseline="0">
                <a:solidFill>
                  <a:schemeClr val="bg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9pPr>
          </a:lstStyle>
          <a:p>
            <a:r>
              <a:rPr lang="fr-CA">
                <a:latin typeface="Lato"/>
              </a:rPr>
              <a:t>SIGNIFICATION DES COULEURS?</a:t>
            </a:r>
          </a:p>
        </p:txBody>
      </p:sp>
      <p:sp>
        <p:nvSpPr>
          <p:cNvPr id="16" name="Content Placeholder 3"/>
          <p:cNvSpPr txBox="1">
            <a:spLocks/>
          </p:cNvSpPr>
          <p:nvPr>
            <p:custDataLst>
              <p:tags r:id="rId7"/>
            </p:custDataLst>
          </p:nvPr>
        </p:nvSpPr>
        <p:spPr>
          <a:xfrm>
            <a:off x="4714459" y="1538705"/>
            <a:ext cx="6001050" cy="488847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endParaRPr lang="fr-CA" b="1" dirty="0">
              <a:solidFill>
                <a:srgbClr val="FF0000"/>
              </a:solidFill>
              <a:ea typeface="Roboto" panose="02000000000000000000" pitchFamily="2" charset="0"/>
            </a:endParaRPr>
          </a:p>
          <a:p>
            <a:pPr>
              <a:buClr>
                <a:schemeClr val="tx1"/>
              </a:buClr>
              <a:buFont typeface="Century Gothic" panose="020B0502020202020204" pitchFamily="34" charset="0"/>
              <a:buChar char="&gt;"/>
            </a:pPr>
            <a:r>
              <a:rPr lang="fr-CA" sz="2400" spc="-4" dirty="0">
                <a:solidFill>
                  <a:schemeClr val="tx1"/>
                </a:solidFill>
                <a:latin typeface="Century Gothic" panose="020B0502020202020204" pitchFamily="34" charset="0"/>
              </a:rPr>
              <a:t>Seuils de risque individuels</a:t>
            </a:r>
          </a:p>
          <a:p>
            <a:pPr>
              <a:buClr>
                <a:schemeClr val="tx1"/>
              </a:buClr>
              <a:buFont typeface="Century Gothic" panose="020B0502020202020204" pitchFamily="34" charset="0"/>
              <a:buChar char="&gt;"/>
            </a:pPr>
            <a:r>
              <a:rPr lang="fr-CA" sz="2400" spc="-4" dirty="0">
                <a:solidFill>
                  <a:schemeClr val="tx1"/>
                </a:solidFill>
                <a:latin typeface="Century Gothic" panose="020B0502020202020204" pitchFamily="34" charset="0"/>
              </a:rPr>
              <a:t>Niveau de risque </a:t>
            </a:r>
            <a:r>
              <a:rPr lang="fr-CA" sz="2400" spc="-4" dirty="0">
                <a:solidFill>
                  <a:srgbClr val="231F20"/>
                </a:solidFill>
                <a:latin typeface="Century Gothic" panose="020B0502020202020204" pitchFamily="34" charset="0"/>
              </a:rPr>
              <a:t>:</a:t>
            </a:r>
            <a:endParaRPr lang="fr-CA" sz="2400" b="1" spc="-4" dirty="0">
              <a:solidFill>
                <a:srgbClr val="FF0000"/>
              </a:solidFill>
              <a:latin typeface="Century Gothic" panose="020B0502020202020204" pitchFamily="34" charset="0"/>
            </a:endParaRPr>
          </a:p>
          <a:p>
            <a:pPr marL="400050" lvl="1" indent="0">
              <a:buNone/>
            </a:pPr>
            <a:r>
              <a:rPr lang="fr-CA" sz="2400" b="1" spc="-4" dirty="0">
                <a:solidFill>
                  <a:srgbClr val="00B050"/>
                </a:solidFill>
                <a:latin typeface="Century Gothic" panose="020B0502020202020204" pitchFamily="34" charset="0"/>
              </a:rPr>
              <a:t>Risque faible - vert</a:t>
            </a:r>
            <a:endParaRPr lang="fr-CA" sz="2400" b="1" spc="-4" dirty="0">
              <a:solidFill>
                <a:srgbClr val="231F20"/>
              </a:solidFill>
              <a:latin typeface="Century Gothic" panose="020B0502020202020204" pitchFamily="34" charset="0"/>
            </a:endParaRPr>
          </a:p>
          <a:p>
            <a:pPr marL="400050" lvl="1" indent="0">
              <a:buNone/>
            </a:pPr>
            <a:r>
              <a:rPr lang="fr-CA" sz="2400" b="1" spc="-4" dirty="0">
                <a:solidFill>
                  <a:srgbClr val="FFC000"/>
                </a:solidFill>
                <a:latin typeface="Century Gothic" panose="020B0502020202020204" pitchFamily="34" charset="0"/>
              </a:rPr>
              <a:t>Risque modéré - jaune</a:t>
            </a:r>
            <a:r>
              <a:rPr lang="fr-CA" sz="2400" b="1" spc="-4" dirty="0">
                <a:solidFill>
                  <a:srgbClr val="231F20"/>
                </a:solidFill>
                <a:latin typeface="Century Gothic" panose="020B0502020202020204" pitchFamily="34" charset="0"/>
              </a:rPr>
              <a:t> </a:t>
            </a:r>
            <a:endParaRPr lang="fr-CA" sz="2400" spc="-4" dirty="0">
              <a:solidFill>
                <a:srgbClr val="231F20"/>
              </a:solidFill>
              <a:latin typeface="Century Gothic" panose="020B0502020202020204" pitchFamily="34" charset="0"/>
            </a:endParaRPr>
          </a:p>
          <a:p>
            <a:pPr marL="400050" lvl="1" indent="0">
              <a:buNone/>
            </a:pPr>
            <a:r>
              <a:rPr lang="fr-CA" sz="2400" b="1" spc="-4" dirty="0">
                <a:solidFill>
                  <a:srgbClr val="FF0000"/>
                </a:solidFill>
                <a:latin typeface="Century Gothic" panose="020B0502020202020204" pitchFamily="34" charset="0"/>
              </a:rPr>
              <a:t>Risque élevé - rouge</a:t>
            </a:r>
            <a:endParaRPr lang="fr-CA" sz="2400" spc="-4" dirty="0">
              <a:solidFill>
                <a:srgbClr val="231F20"/>
              </a:solidFill>
              <a:latin typeface="Century Gothic" panose="020B0502020202020204" pitchFamily="34" charset="0"/>
            </a:endParaRPr>
          </a:p>
          <a:p>
            <a:pPr marL="0" indent="0">
              <a:buNone/>
            </a:pPr>
            <a:endParaRPr lang="fr-CA" sz="1100" spc="-4" dirty="0">
              <a:solidFill>
                <a:schemeClr val="tx1"/>
              </a:solidFill>
              <a:latin typeface="Century Gothic" panose="020B0502020202020204" pitchFamily="34" charset="0"/>
            </a:endParaRPr>
          </a:p>
          <a:p>
            <a:pPr marL="0" indent="0">
              <a:buNone/>
            </a:pPr>
            <a:r>
              <a:rPr lang="fr-CA" sz="1200" spc="-4" dirty="0">
                <a:solidFill>
                  <a:schemeClr val="tx1"/>
                </a:solidFill>
                <a:latin typeface="Century Gothic" panose="020B0502020202020204" pitchFamily="34" charset="0"/>
              </a:rPr>
              <a:t>Par exemple, les seuils pour les impôts non perçus sont les suivants </a:t>
            </a:r>
            <a:r>
              <a:rPr lang="fr-CA" sz="1200" dirty="0">
                <a:latin typeface="Century Gothic" panose="020B0502020202020204" pitchFamily="34" charset="0"/>
              </a:rPr>
              <a:t>:</a:t>
            </a:r>
          </a:p>
          <a:p>
            <a:pPr lvl="1"/>
            <a:r>
              <a:rPr lang="fr-CA" sz="1200" dirty="0">
                <a:latin typeface="Century Gothic" panose="020B0502020202020204" pitchFamily="34" charset="0"/>
              </a:rPr>
              <a:t>Moins de 10 %  - Risque faible</a:t>
            </a:r>
          </a:p>
          <a:p>
            <a:pPr lvl="1"/>
            <a:r>
              <a:rPr lang="fr-CA" sz="1200" dirty="0">
                <a:latin typeface="Century Gothic" panose="020B0502020202020204" pitchFamily="34" charset="0"/>
              </a:rPr>
              <a:t>Entre 10 % et 15 % - Risque modéré</a:t>
            </a:r>
          </a:p>
          <a:p>
            <a:pPr lvl="1"/>
            <a:r>
              <a:rPr lang="fr-CA" sz="1200" dirty="0">
                <a:latin typeface="Century Gothic" panose="020B0502020202020204" pitchFamily="34" charset="0"/>
              </a:rPr>
              <a:t>Plus de 15 % - Risque élevé</a:t>
            </a:r>
          </a:p>
        </p:txBody>
      </p:sp>
      <p:sp>
        <p:nvSpPr>
          <p:cNvPr id="11" name="Rectangle 10"/>
          <p:cNvSpPr/>
          <p:nvPr>
            <p:custDataLst>
              <p:tags r:id="rId8"/>
            </p:custDataLst>
          </p:nvPr>
        </p:nvSpPr>
        <p:spPr>
          <a:xfrm>
            <a:off x="4616782" y="1263661"/>
            <a:ext cx="6955750" cy="584775"/>
          </a:xfrm>
          <a:prstGeom prst="rect">
            <a:avLst/>
          </a:prstGeom>
        </p:spPr>
        <p:txBody>
          <a:bodyPr wrap="none">
            <a:spAutoFit/>
          </a:bodyPr>
          <a:lstStyle/>
          <a:p>
            <a:r>
              <a:rPr lang="fr-CA" sz="3200" b="1">
                <a:solidFill>
                  <a:srgbClr val="171717"/>
                </a:solidFill>
              </a:rPr>
              <a:t>Comment interpréter les résultats?</a:t>
            </a:r>
          </a:p>
        </p:txBody>
      </p:sp>
      <p:pic>
        <p:nvPicPr>
          <p:cNvPr id="10" name="Picture 9"/>
          <p:cNvPicPr>
            <a:picLocks noChangeAspect="1"/>
          </p:cNvPicPr>
          <p:nvPr>
            <p:custDataLst>
              <p:tags r:id="rId9"/>
            </p:custDataLst>
          </p:nvPr>
        </p:nvPicPr>
        <p:blipFill>
          <a:blip r:embed="rId19"/>
          <a:stretch>
            <a:fillRect/>
          </a:stretch>
        </p:blipFill>
        <p:spPr>
          <a:xfrm>
            <a:off x="-190050" y="1688639"/>
            <a:ext cx="4904509" cy="4394316"/>
          </a:xfrm>
          <a:prstGeom prst="rect">
            <a:avLst/>
          </a:prstGeom>
        </p:spPr>
      </p:pic>
      <p:sp>
        <p:nvSpPr>
          <p:cNvPr id="2" name="Oval 1">
            <a:extLst>
              <a:ext uri="{FF2B5EF4-FFF2-40B4-BE49-F238E27FC236}">
                <a16:creationId xmlns:a16="http://schemas.microsoft.com/office/drawing/2014/main" id="{83E64F66-DB92-4B30-B48F-024BCE4DF94D}"/>
              </a:ext>
            </a:extLst>
          </p:cNvPr>
          <p:cNvSpPr/>
          <p:nvPr>
            <p:custDataLst>
              <p:tags r:id="rId10"/>
            </p:custDataLst>
          </p:nvPr>
        </p:nvSpPr>
        <p:spPr>
          <a:xfrm>
            <a:off x="847726" y="3885796"/>
            <a:ext cx="838200" cy="4957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4" name="Straight Arrow Connector 3">
            <a:extLst>
              <a:ext uri="{FF2B5EF4-FFF2-40B4-BE49-F238E27FC236}">
                <a16:creationId xmlns:a16="http://schemas.microsoft.com/office/drawing/2014/main" id="{E1F5E7F6-C027-4835-B8B0-548C8DDD2494}"/>
              </a:ext>
            </a:extLst>
          </p:cNvPr>
          <p:cNvCxnSpPr>
            <a:endCxn id="2" idx="6"/>
          </p:cNvCxnSpPr>
          <p:nvPr>
            <p:custDataLst>
              <p:tags r:id="rId11"/>
            </p:custDataLst>
          </p:nvPr>
        </p:nvCxnSpPr>
        <p:spPr>
          <a:xfrm flipH="1" flipV="1">
            <a:off x="1685926" y="4133648"/>
            <a:ext cx="3133724" cy="695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BDC17179-DEE9-4841-987A-07D7A37ED3B6}"/>
              </a:ext>
            </a:extLst>
          </p:cNvPr>
          <p:cNvPicPr>
            <a:picLocks noChangeAspect="1"/>
          </p:cNvPicPr>
          <p:nvPr>
            <a:audioFile r:link="rId13"/>
            <p:custDataLst>
              <p:tags r:id="rId14"/>
            </p:custDataLst>
            <p:extLst>
              <p:ext uri="{DAA4B4D4-6D71-4841-9C94-3DE7FCFB9230}">
                <p14:media xmlns:p14="http://schemas.microsoft.com/office/powerpoint/2010/main" r:embed="rId12"/>
              </p:ext>
            </p:extLst>
          </p:nvPr>
        </p:nvPicPr>
        <p:blipFill>
          <a:blip r:embed="rId20"/>
          <a:stretch>
            <a:fillRect/>
          </a:stretch>
        </p:blipFill>
        <p:spPr>
          <a:xfrm>
            <a:off x="11430000" y="6096000"/>
            <a:ext cx="609600" cy="609600"/>
          </a:xfrm>
          <a:prstGeom prst="rect">
            <a:avLst/>
          </a:prstGeom>
        </p:spPr>
      </p:pic>
      <p:sp>
        <p:nvSpPr>
          <p:cNvPr id="13" name="Action Button: Go Back or Previous 12">
            <a:hlinkClick r:id="" action="ppaction://hlinkshowjump?jump=previousslide" highlightClick="1"/>
            <a:extLst>
              <a:ext uri="{FF2B5EF4-FFF2-40B4-BE49-F238E27FC236}">
                <a16:creationId xmlns:a16="http://schemas.microsoft.com/office/drawing/2014/main" id="{D4173D31-4E73-4C93-90DE-F9EEBB423D87}"/>
              </a:ext>
            </a:extLst>
          </p:cNvPr>
          <p:cNvSpPr/>
          <p:nvPr>
            <p:custDataLst>
              <p:tags r:id="rId15"/>
            </p:custDataLst>
          </p:nvPr>
        </p:nvSpPr>
        <p:spPr>
          <a:xfrm>
            <a:off x="3958279" y="548066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8" name="Action Button: Go Forward or Next 17">
            <a:hlinkClick r:id="" action="ppaction://hlinkshowjump?jump=nextslide" highlightClick="1"/>
            <a:extLst>
              <a:ext uri="{FF2B5EF4-FFF2-40B4-BE49-F238E27FC236}">
                <a16:creationId xmlns:a16="http://schemas.microsoft.com/office/drawing/2014/main" id="{6C45374F-FC3D-4B1E-979E-D1CFF5157C3E}"/>
              </a:ext>
            </a:extLst>
          </p:cNvPr>
          <p:cNvSpPr/>
          <p:nvPr>
            <p:custDataLst>
              <p:tags r:id="rId16"/>
            </p:custDataLst>
          </p:nvPr>
        </p:nvSpPr>
        <p:spPr>
          <a:xfrm>
            <a:off x="8935492" y="548066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1241668672"/>
      </p:ext>
    </p:extLst>
  </p:cSld>
  <p:clrMapOvr>
    <a:masterClrMapping/>
  </p:clrMapOvr>
  <mc:AlternateContent xmlns:mc="http://schemas.openxmlformats.org/markup-compatibility/2006" xmlns:p14="http://schemas.microsoft.com/office/powerpoint/2010/main">
    <mc:Choice Requires="p14">
      <p:transition spd="slow" p14:dur="2000" advTm="63846"/>
    </mc:Choice>
    <mc:Fallback xmlns="">
      <p:transition spd="slow" advTm="63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33500"/>
                                  </p:stCondLst>
                                  <p:childTnLst>
                                    <p:set>
                                      <p:cBhvr>
                                        <p:cTn id="9" dur="1" fill="hold">
                                          <p:stCondLst>
                                            <p:cond delay="0"/>
                                          </p:stCondLst>
                                        </p:cTn>
                                        <p:tgtEl>
                                          <p:spTgt spid="16">
                                            <p:txEl>
                                              <p:pRg st="7" end="7"/>
                                            </p:txEl>
                                          </p:spTgt>
                                        </p:tgtEl>
                                        <p:attrNameLst>
                                          <p:attrName>style.visibility</p:attrName>
                                        </p:attrNameLst>
                                      </p:cBhvr>
                                      <p:to>
                                        <p:strVal val="visible"/>
                                      </p:to>
                                    </p:set>
                                  </p:childTnLst>
                                </p:cTn>
                              </p:par>
                            </p:childTnLst>
                          </p:cTn>
                        </p:par>
                        <p:par>
                          <p:cTn id="10" fill="hold">
                            <p:stCondLst>
                              <p:cond delay="33501"/>
                            </p:stCondLst>
                            <p:childTnLst>
                              <p:par>
                                <p:cTn id="11" presetID="1" presetClass="entr" presetSubtype="0" fill="hold" nodeType="afterEffect">
                                  <p:stCondLst>
                                    <p:cond delay="0"/>
                                  </p:stCondLst>
                                  <p:childTnLst>
                                    <p:set>
                                      <p:cBhvr>
                                        <p:cTn id="12" dur="1" fill="hold">
                                          <p:stCondLst>
                                            <p:cond delay="0"/>
                                          </p:stCondLst>
                                        </p:cTn>
                                        <p:tgtEl>
                                          <p:spTgt spid="16">
                                            <p:txEl>
                                              <p:pRg st="8" end="8"/>
                                            </p:txEl>
                                          </p:spTgt>
                                        </p:tgtEl>
                                        <p:attrNameLst>
                                          <p:attrName>style.visibility</p:attrName>
                                        </p:attrNameLst>
                                      </p:cBhvr>
                                      <p:to>
                                        <p:strVal val="visible"/>
                                      </p:to>
                                    </p:set>
                                  </p:childTnLst>
                                </p:cTn>
                              </p:par>
                            </p:childTnLst>
                          </p:cTn>
                        </p:par>
                        <p:par>
                          <p:cTn id="13" fill="hold">
                            <p:stCondLst>
                              <p:cond delay="33501"/>
                            </p:stCondLst>
                            <p:childTnLst>
                              <p:par>
                                <p:cTn id="14" presetID="1" presetClass="entr" presetSubtype="0" fill="hold" nodeType="afterEffect">
                                  <p:stCondLst>
                                    <p:cond delay="0"/>
                                  </p:stCondLst>
                                  <p:childTnLst>
                                    <p:set>
                                      <p:cBhvr>
                                        <p:cTn id="15" dur="1" fill="hold">
                                          <p:stCondLst>
                                            <p:cond delay="0"/>
                                          </p:stCondLst>
                                        </p:cTn>
                                        <p:tgtEl>
                                          <p:spTgt spid="16">
                                            <p:txEl>
                                              <p:pRg st="9" end="9"/>
                                            </p:txEl>
                                          </p:spTgt>
                                        </p:tgtEl>
                                        <p:attrNameLst>
                                          <p:attrName>style.visibility</p:attrName>
                                        </p:attrNameLst>
                                      </p:cBhvr>
                                      <p:to>
                                        <p:strVal val="visible"/>
                                      </p:to>
                                    </p:set>
                                  </p:childTnLst>
                                </p:cTn>
                              </p:par>
                            </p:childTnLst>
                          </p:cTn>
                        </p:par>
                        <p:par>
                          <p:cTn id="16" fill="hold">
                            <p:stCondLst>
                              <p:cond delay="33501"/>
                            </p:stCondLst>
                            <p:childTnLst>
                              <p:par>
                                <p:cTn id="17" presetID="1" presetClass="entr" presetSubtype="0" fill="hold" nodeType="afterEffect">
                                  <p:stCondLst>
                                    <p:cond delay="0"/>
                                  </p:stCondLst>
                                  <p:childTnLst>
                                    <p:set>
                                      <p:cBhvr>
                                        <p:cTn id="18" dur="1" fill="hold">
                                          <p:stCondLst>
                                            <p:cond delay="0"/>
                                          </p:stCondLst>
                                        </p:cTn>
                                        <p:tgtEl>
                                          <p:spTgt spid="16">
                                            <p:txEl>
                                              <p:pRg st="10" end="10"/>
                                            </p:txEl>
                                          </p:spTgt>
                                        </p:tgtEl>
                                        <p:attrNameLst>
                                          <p:attrName>style.visibility</p:attrName>
                                        </p:attrNameLst>
                                      </p:cBhvr>
                                      <p:to>
                                        <p:strVal val="visible"/>
                                      </p:to>
                                    </p:set>
                                  </p:childTnLst>
                                </p:cTn>
                              </p:par>
                            </p:childTnLst>
                          </p:cTn>
                        </p:par>
                        <p:par>
                          <p:cTn id="19" fill="hold">
                            <p:stCondLst>
                              <p:cond delay="33501"/>
                            </p:stCondLst>
                            <p:childTnLst>
                              <p:par>
                                <p:cTn id="20" presetID="1" presetClass="entr" presetSubtype="0" fill="hold" nodeType="afterEffect">
                                  <p:stCondLst>
                                    <p:cond delay="19499"/>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53000"/>
                            </p:stCondLst>
                            <p:childTnLst>
                              <p:par>
                                <p:cTn id="23" presetID="1"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ChangeArrowheads="1"/>
          </p:cNvSpPr>
          <p:nvPr>
            <p:custDataLst>
              <p:tags r:id="rId2"/>
            </p:custDataLst>
          </p:nvPr>
        </p:nvSpPr>
        <p:spPr bwMode="gray">
          <a:xfrm>
            <a:off x="2398714" y="1355726"/>
            <a:ext cx="4852987" cy="358775"/>
          </a:xfrm>
          <a:prstGeom prst="rect">
            <a:avLst/>
          </a:prstGeom>
          <a:noFill/>
          <a:ln w="9525">
            <a:noFill/>
            <a:miter lim="800000"/>
            <a:headEnd/>
            <a:tailEnd/>
          </a:ln>
        </p:spPr>
        <p:txBody>
          <a:bodyPr lIns="0" tIns="0" rIns="0" bIns="0" anchor="ctr"/>
          <a:lstStyle/>
          <a:p>
            <a:pPr defTabSz="801688"/>
            <a:endParaRPr lang="fr-CA" sz="2000">
              <a:solidFill>
                <a:srgbClr val="171717"/>
              </a:solidFill>
            </a:endParaRPr>
          </a:p>
          <a:p>
            <a:pPr defTabSz="801688"/>
            <a:endParaRPr lang="fr-CA" sz="2000">
              <a:solidFill>
                <a:srgbClr val="171717"/>
              </a:solidFill>
            </a:endParaRPr>
          </a:p>
        </p:txBody>
      </p:sp>
      <p:sp>
        <p:nvSpPr>
          <p:cNvPr id="25" name="Rectangle 4"/>
          <p:cNvSpPr>
            <a:spLocks noChangeArrowheads="1"/>
          </p:cNvSpPr>
          <p:nvPr>
            <p:custDataLst>
              <p:tags r:id="rId3"/>
            </p:custDataLst>
          </p:nvPr>
        </p:nvSpPr>
        <p:spPr bwMode="gray">
          <a:xfrm>
            <a:off x="7994905" y="6248401"/>
            <a:ext cx="2333624" cy="492125"/>
          </a:xfrm>
          <a:prstGeom prst="rect">
            <a:avLst/>
          </a:prstGeom>
          <a:noFill/>
          <a:ln w="9525">
            <a:noFill/>
            <a:miter lim="800000"/>
            <a:headEnd/>
            <a:tailEnd/>
          </a:ln>
        </p:spPr>
        <p:txBody>
          <a:bodyPr lIns="0" tIns="0" rIns="0" bIns="0" anchor="ctr"/>
          <a:lstStyle/>
          <a:p>
            <a:pPr algn="r" defTabSz="801688"/>
            <a:r>
              <a:rPr lang="fr-CA" sz="900">
                <a:solidFill>
                  <a:srgbClr val="171717"/>
                </a:solidFill>
              </a:rPr>
              <a:t>Ministère des Affaires municipales – Équipe des finances municipales</a:t>
            </a:r>
          </a:p>
          <a:p>
            <a:pPr algn="r" defTabSz="801688"/>
            <a:endParaRPr lang="fr-CA" sz="1200">
              <a:solidFill>
                <a:srgbClr val="171717"/>
              </a:solidFill>
            </a:endParaRPr>
          </a:p>
        </p:txBody>
      </p:sp>
      <p:pic>
        <p:nvPicPr>
          <p:cNvPr id="10" name="Picture 9"/>
          <p:cNvPicPr>
            <a:picLocks noChangeAspect="1"/>
          </p:cNvPicPr>
          <p:nvPr>
            <p:custDataLst>
              <p:tags r:id="rId4"/>
            </p:custDataLst>
          </p:nvPr>
        </p:nvPicPr>
        <p:blipFill>
          <a:blip r:embed="rId15"/>
          <a:stretch>
            <a:fillRect/>
          </a:stretch>
        </p:blipFill>
        <p:spPr>
          <a:xfrm>
            <a:off x="146843" y="1854085"/>
            <a:ext cx="4714459" cy="4394316"/>
          </a:xfrm>
          <a:prstGeom prst="rect">
            <a:avLst/>
          </a:prstGeom>
        </p:spPr>
      </p:pic>
      <p:sp>
        <p:nvSpPr>
          <p:cNvPr id="9" name="TextBox 8"/>
          <p:cNvSpPr txBox="1"/>
          <p:nvPr>
            <p:custDataLst>
              <p:tags r:id="rId5"/>
            </p:custDataLst>
          </p:nvPr>
        </p:nvSpPr>
        <p:spPr>
          <a:xfrm>
            <a:off x="4305430" y="1640991"/>
            <a:ext cx="7140612" cy="4570482"/>
          </a:xfrm>
          <a:prstGeom prst="rect">
            <a:avLst/>
          </a:prstGeom>
          <a:gradFill flip="none" rotWithShape="1">
            <a:gsLst>
              <a:gs pos="0">
                <a:srgbClr val="F50736">
                  <a:tint val="66000"/>
                  <a:satMod val="160000"/>
                </a:srgbClr>
              </a:gs>
              <a:gs pos="50000">
                <a:srgbClr val="F50736">
                  <a:tint val="44500"/>
                  <a:satMod val="160000"/>
                </a:srgbClr>
              </a:gs>
              <a:gs pos="100000">
                <a:srgbClr val="F50736">
                  <a:tint val="23500"/>
                  <a:satMod val="160000"/>
                </a:srgbClr>
              </a:gs>
            </a:gsLst>
            <a:lin ang="0" scaled="1"/>
            <a:tileRect/>
          </a:gradFill>
        </p:spPr>
        <p:txBody>
          <a:bodyPr wrap="square" rtlCol="0">
            <a:spAutoFit/>
          </a:bodyPr>
          <a:lstStyle/>
          <a:p>
            <a:r>
              <a:rPr lang="fr-CA" sz="1500" b="1" spc="30">
                <a:latin typeface="+mj-lt"/>
                <a:ea typeface="Roboto Condensed Light" panose="02000000000000000000" pitchFamily="2" charset="0"/>
                <a:cs typeface="Segoe UI" panose="020B0502040204020203" pitchFamily="34" charset="0"/>
              </a:rPr>
              <a:t>Rouge = Risque élevé</a:t>
            </a:r>
          </a:p>
          <a:p>
            <a:endParaRPr lang="fr-CA" sz="1500" b="1" spc="30">
              <a:latin typeface="+mj-lt"/>
              <a:ea typeface="Roboto Condensed Light" panose="02000000000000000000" pitchFamily="2" charset="0"/>
              <a:cs typeface="Segoe UI" panose="020B0502040204020203" pitchFamily="34" charset="0"/>
            </a:endParaRPr>
          </a:p>
          <a:p>
            <a:r>
              <a:rPr lang="fr-CA" sz="1500" b="1" spc="30">
                <a:latin typeface="+mj-lt"/>
                <a:ea typeface="Roboto Condensed Light" panose="02000000000000000000" pitchFamily="2" charset="0"/>
                <a:cs typeface="Segoe UI" panose="020B0502040204020203" pitchFamily="34" charset="0"/>
              </a:rPr>
              <a:t>La municipalité devrait d’abord porter son attention sur les indicateurs présentant un risque élevé.</a:t>
            </a:r>
          </a:p>
          <a:p>
            <a:endParaRPr lang="fr-CA" sz="1500" b="1" spc="30">
              <a:latin typeface="+mj-lt"/>
              <a:ea typeface="Roboto Condensed Light" panose="02000000000000000000" pitchFamily="2" charset="0"/>
              <a:cs typeface="Segoe UI" panose="020B0502040204020203" pitchFamily="34" charset="0"/>
            </a:endParaRPr>
          </a:p>
          <a:p>
            <a:r>
              <a:rPr lang="fr-CA" sz="1500" b="1" spc="30">
                <a:latin typeface="+mj-lt"/>
                <a:ea typeface="Roboto Condensed Light" panose="02000000000000000000" pitchFamily="2" charset="0"/>
                <a:cs typeface="Segoe UI" panose="020B0502040204020203" pitchFamily="34" charset="0"/>
              </a:rPr>
              <a:t>Étapes suivantes :</a:t>
            </a:r>
          </a:p>
          <a:p>
            <a:pPr marL="285750" indent="-285750">
              <a:spcBef>
                <a:spcPts val="600"/>
              </a:spcBef>
              <a:spcAft>
                <a:spcPts val="600"/>
              </a:spcAft>
              <a:buFont typeface="Century Gothic" panose="020B0502020202020204" pitchFamily="34" charset="0"/>
              <a:buChar char="›"/>
            </a:pPr>
            <a:r>
              <a:rPr lang="fr-CA" sz="1500" b="1" spc="30">
                <a:latin typeface="+mj-lt"/>
                <a:ea typeface="Roboto Condensed Light" panose="02000000000000000000" pitchFamily="2" charset="0"/>
                <a:cs typeface="Segoe UI" panose="020B0502040204020203" pitchFamily="34" charset="0"/>
              </a:rPr>
              <a:t>Examiner plus en détail le(s) secteur(s) de risque. On doit trouver la réponse aux questions suivantes :</a:t>
            </a:r>
          </a:p>
          <a:p>
            <a:pPr marL="742950" lvl="1" indent="-285750">
              <a:buFont typeface="Courier New" panose="02070309020205020404" pitchFamily="49" charset="0"/>
              <a:buChar char="o"/>
            </a:pPr>
            <a:r>
              <a:rPr lang="fr-CA" sz="1500" b="1" spc="30">
                <a:latin typeface="+mj-lt"/>
                <a:ea typeface="Roboto Condensed Light" panose="02000000000000000000" pitchFamily="2" charset="0"/>
                <a:cs typeface="Segoe UI" panose="020B0502040204020203" pitchFamily="34" charset="0"/>
              </a:rPr>
              <a:t>Quelle est probabilité que ce risque se réalise et quelles seraient ses répercussions?</a:t>
            </a:r>
          </a:p>
          <a:p>
            <a:pPr marL="742950" lvl="1" indent="-285750">
              <a:buFont typeface="Courier New" panose="02070309020205020404" pitchFamily="49" charset="0"/>
              <a:buChar char="o"/>
            </a:pPr>
            <a:r>
              <a:rPr lang="fr-CA" sz="1500" b="1" spc="30">
                <a:latin typeface="+mj-lt"/>
                <a:ea typeface="Roboto Condensed Light" panose="02000000000000000000" pitchFamily="2" charset="0"/>
                <a:cs typeface="Segoe UI" panose="020B0502040204020203" pitchFamily="34" charset="0"/>
              </a:rPr>
              <a:t>Y a-t-il des facteurs atténuants?</a:t>
            </a:r>
          </a:p>
          <a:p>
            <a:pPr marL="742950" lvl="1" indent="-285750">
              <a:buFont typeface="Courier New" panose="02070309020205020404" pitchFamily="49" charset="0"/>
              <a:buChar char="o"/>
            </a:pPr>
            <a:r>
              <a:rPr lang="fr-CA" sz="1500" b="1" spc="30">
                <a:latin typeface="+mj-lt"/>
                <a:ea typeface="Roboto Condensed Light" panose="02000000000000000000" pitchFamily="2" charset="0"/>
                <a:cs typeface="Segoe UI" panose="020B0502040204020203" pitchFamily="34" charset="0"/>
              </a:rPr>
              <a:t>Quelle est la cause? Peut-on établir des liens?</a:t>
            </a:r>
          </a:p>
          <a:p>
            <a:pPr marL="285750" indent="-285750">
              <a:spcBef>
                <a:spcPts val="600"/>
              </a:spcBef>
              <a:spcAft>
                <a:spcPts val="600"/>
              </a:spcAft>
              <a:buFont typeface="Century Gothic" panose="020B0502020202020204" pitchFamily="34" charset="0"/>
              <a:buChar char="›"/>
            </a:pPr>
            <a:r>
              <a:rPr lang="fr-CA" sz="1500" b="1" spc="30">
                <a:latin typeface="+mj-lt"/>
                <a:ea typeface="Roboto Condensed Light" panose="02000000000000000000" pitchFamily="2" charset="0"/>
                <a:cs typeface="Segoe UI" panose="020B0502040204020203" pitchFamily="34" charset="0"/>
              </a:rPr>
              <a:t>De quelle façon ce résultat influencerait-il le plan/l’orientation stratégique de la municipalité?</a:t>
            </a:r>
          </a:p>
          <a:p>
            <a:pPr marL="285750" indent="-285750">
              <a:spcBef>
                <a:spcPts val="600"/>
              </a:spcBef>
              <a:spcAft>
                <a:spcPts val="600"/>
              </a:spcAft>
              <a:buFont typeface="Century Gothic" panose="020B0502020202020204" pitchFamily="34" charset="0"/>
              <a:buChar char="›"/>
            </a:pPr>
            <a:r>
              <a:rPr lang="fr-CA" sz="1500" b="1" spc="30">
                <a:latin typeface="+mj-lt"/>
                <a:ea typeface="Roboto Condensed Light" panose="02000000000000000000" pitchFamily="2" charset="0"/>
                <a:cs typeface="Segoe UI" panose="020B0502040204020203" pitchFamily="34" charset="0"/>
              </a:rPr>
              <a:t>Selon l’analyse qui est faite, la municipalité devrait axer ses efforts sur des mesures correctives ou la diminution du seuil de risque.</a:t>
            </a:r>
          </a:p>
          <a:p>
            <a:pPr marL="285750" indent="-285750">
              <a:spcBef>
                <a:spcPts val="600"/>
              </a:spcBef>
              <a:spcAft>
                <a:spcPts val="600"/>
              </a:spcAft>
              <a:buFont typeface="Arial" pitchFamily="34" charset="0"/>
              <a:buChar char="•"/>
            </a:pPr>
            <a:endParaRPr lang="fr-CA" sz="1600" b="1" spc="30">
              <a:latin typeface="Segoe UI" panose="020B0502040204020203" pitchFamily="34" charset="0"/>
              <a:ea typeface="Roboto Condensed Light" panose="02000000000000000000" pitchFamily="2" charset="0"/>
              <a:cs typeface="Segoe UI" panose="020B0502040204020203" pitchFamily="34" charset="0"/>
            </a:endParaRPr>
          </a:p>
        </p:txBody>
      </p:sp>
      <p:sp>
        <p:nvSpPr>
          <p:cNvPr id="11" name="Slide Number Placeholder 2"/>
          <p:cNvSpPr txBox="1">
            <a:spLocks/>
          </p:cNvSpPr>
          <p:nvPr>
            <p:custDataLst>
              <p:tags r:id="rId6"/>
            </p:custDataLst>
          </p:nvPr>
        </p:nvSpPr>
        <p:spPr>
          <a:xfrm>
            <a:off x="10948265" y="57507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2800">
                <a:solidFill>
                  <a:schemeClr val="bg1"/>
                </a:solidFill>
              </a:rPr>
              <a:t>45</a:t>
            </a:r>
          </a:p>
        </p:txBody>
      </p:sp>
      <p:sp>
        <p:nvSpPr>
          <p:cNvPr id="14" name="Rectangle 13">
            <a:extLst>
              <a:ext uri="{FF2B5EF4-FFF2-40B4-BE49-F238E27FC236}">
                <a16:creationId xmlns:a16="http://schemas.microsoft.com/office/drawing/2014/main" id="{2B80944F-B5C5-4384-94E7-7251643F7F90}"/>
              </a:ext>
            </a:extLst>
          </p:cNvPr>
          <p:cNvSpPr/>
          <p:nvPr>
            <p:custDataLst>
              <p:tags r:id="rId7"/>
            </p:custDataLst>
          </p:nvPr>
        </p:nvSpPr>
        <p:spPr>
          <a:xfrm>
            <a:off x="2028029" y="1182682"/>
            <a:ext cx="7671716" cy="461665"/>
          </a:xfrm>
          <a:prstGeom prst="rect">
            <a:avLst/>
          </a:prstGeom>
        </p:spPr>
        <p:txBody>
          <a:bodyPr wrap="none">
            <a:spAutoFit/>
          </a:bodyPr>
          <a:lstStyle/>
          <a:p>
            <a:r>
              <a:rPr lang="fr-CA" sz="2400" b="1">
                <a:solidFill>
                  <a:srgbClr val="171717"/>
                </a:solidFill>
                <a:latin typeface="Helvetica" panose="020B0604020202020204" pitchFamily="34" charset="0"/>
                <a:ea typeface="Roboto Condensed Light" panose="02000000000000000000" pitchFamily="2" charset="0"/>
                <a:cs typeface="Helvetica" panose="020B0604020202020204" pitchFamily="34" charset="0"/>
              </a:rPr>
              <a:t>INDICATEURS ROUGES – LA SUITE DES CHOSES  </a:t>
            </a:r>
            <a:endParaRPr lang="fr-CA" sz="2400">
              <a:latin typeface="Helvetica" panose="020B0604020202020204" pitchFamily="34" charset="0"/>
              <a:ea typeface="Roboto Condensed Light" panose="02000000000000000000" pitchFamily="2"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FF638BCF-478E-4242-8C10-7B46F1C6079A}"/>
              </a:ext>
            </a:extLst>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6"/>
          <a:stretch>
            <a:fillRect/>
          </a:stretch>
        </p:blipFill>
        <p:spPr>
          <a:xfrm>
            <a:off x="11430000" y="6096000"/>
            <a:ext cx="609600" cy="609600"/>
          </a:xfrm>
          <a:prstGeom prst="rect">
            <a:avLst/>
          </a:prstGeom>
        </p:spPr>
      </p:pic>
      <p:sp>
        <p:nvSpPr>
          <p:cNvPr id="12" name="Action Button: Go Back or Previous 11">
            <a:hlinkClick r:id="" action="ppaction://hlinkshowjump?jump=previousslide" highlightClick="1"/>
            <a:extLst>
              <a:ext uri="{FF2B5EF4-FFF2-40B4-BE49-F238E27FC236}">
                <a16:creationId xmlns:a16="http://schemas.microsoft.com/office/drawing/2014/main" id="{59ADA58B-76F7-4958-9AE2-CB0C04E0E829}"/>
              </a:ext>
            </a:extLst>
          </p:cNvPr>
          <p:cNvSpPr/>
          <p:nvPr>
            <p:custDataLst>
              <p:tags r:id="rId11"/>
            </p:custDataLst>
          </p:nvPr>
        </p:nvSpPr>
        <p:spPr>
          <a:xfrm>
            <a:off x="5354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3" name="Action Button: Go Forward or Next 12">
            <a:hlinkClick r:id="" action="ppaction://hlinkshowjump?jump=nextslide" highlightClick="1"/>
            <a:extLst>
              <a:ext uri="{FF2B5EF4-FFF2-40B4-BE49-F238E27FC236}">
                <a16:creationId xmlns:a16="http://schemas.microsoft.com/office/drawing/2014/main" id="{7BAEF82C-E7CB-460E-B10B-025A9666FCD6}"/>
              </a:ext>
            </a:extLst>
          </p:cNvPr>
          <p:cNvSpPr/>
          <p:nvPr>
            <p:custDataLst>
              <p:tags r:id="rId12"/>
            </p:custDataLst>
          </p:nvPr>
        </p:nvSpPr>
        <p:spPr>
          <a:xfrm>
            <a:off x="11217388" y="5266484"/>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102987703"/>
      </p:ext>
    </p:extLst>
  </p:cSld>
  <p:clrMapOvr>
    <a:masterClrMapping/>
  </p:clrMapOvr>
  <mc:AlternateContent xmlns:mc="http://schemas.openxmlformats.org/markup-compatibility/2006" xmlns:p14="http://schemas.microsoft.com/office/powerpoint/2010/main">
    <mc:Choice Requires="p14">
      <p:transition spd="slow" p14:dur="2000" advTm="43191"/>
    </mc:Choice>
    <mc:Fallback xmlns="">
      <p:transition spd="slow" advTm="4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grpId="0" nodeType="afterEffect">
                                  <p:stCondLst>
                                    <p:cond delay="4999"/>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ChangeArrowheads="1"/>
          </p:cNvSpPr>
          <p:nvPr>
            <p:custDataLst>
              <p:tags r:id="rId2"/>
            </p:custDataLst>
          </p:nvPr>
        </p:nvSpPr>
        <p:spPr bwMode="gray">
          <a:xfrm>
            <a:off x="2398714" y="1355726"/>
            <a:ext cx="4852987" cy="358775"/>
          </a:xfrm>
          <a:prstGeom prst="rect">
            <a:avLst/>
          </a:prstGeom>
          <a:noFill/>
          <a:ln w="9525">
            <a:noFill/>
            <a:miter lim="800000"/>
            <a:headEnd/>
            <a:tailEnd/>
          </a:ln>
        </p:spPr>
        <p:txBody>
          <a:bodyPr lIns="0" tIns="0" rIns="0" bIns="0" anchor="ctr"/>
          <a:lstStyle/>
          <a:p>
            <a:pPr defTabSz="801688"/>
            <a:endParaRPr lang="fr-CA" sz="2000">
              <a:solidFill>
                <a:srgbClr val="171717"/>
              </a:solidFill>
            </a:endParaRPr>
          </a:p>
          <a:p>
            <a:pPr defTabSz="801688"/>
            <a:endParaRPr lang="fr-CA" sz="2000">
              <a:solidFill>
                <a:srgbClr val="171717"/>
              </a:solidFill>
            </a:endParaRPr>
          </a:p>
        </p:txBody>
      </p:sp>
      <p:sp>
        <p:nvSpPr>
          <p:cNvPr id="25" name="Rectangle 4"/>
          <p:cNvSpPr>
            <a:spLocks noChangeArrowheads="1"/>
          </p:cNvSpPr>
          <p:nvPr>
            <p:custDataLst>
              <p:tags r:id="rId3"/>
            </p:custDataLst>
          </p:nvPr>
        </p:nvSpPr>
        <p:spPr bwMode="gray">
          <a:xfrm>
            <a:off x="8001001" y="6248401"/>
            <a:ext cx="2333624" cy="492125"/>
          </a:xfrm>
          <a:prstGeom prst="rect">
            <a:avLst/>
          </a:prstGeom>
          <a:noFill/>
          <a:ln w="9525">
            <a:noFill/>
            <a:miter lim="800000"/>
            <a:headEnd/>
            <a:tailEnd/>
          </a:ln>
        </p:spPr>
        <p:txBody>
          <a:bodyPr lIns="0" tIns="0" rIns="0" bIns="0" anchor="ctr"/>
          <a:lstStyle/>
          <a:p>
            <a:pPr algn="r" defTabSz="801688"/>
            <a:r>
              <a:rPr lang="fr-CA" sz="900">
                <a:solidFill>
                  <a:srgbClr val="171717"/>
                </a:solidFill>
              </a:rPr>
              <a:t>DMA – Municipal Finance Team</a:t>
            </a:r>
          </a:p>
          <a:p>
            <a:pPr algn="r" defTabSz="801688"/>
            <a:endParaRPr lang="fr-CA" sz="1200">
              <a:solidFill>
                <a:srgbClr val="171717"/>
              </a:solidFill>
            </a:endParaRPr>
          </a:p>
        </p:txBody>
      </p:sp>
      <p:sp>
        <p:nvSpPr>
          <p:cNvPr id="13" name="Rectangle 12"/>
          <p:cNvSpPr/>
          <p:nvPr>
            <p:custDataLst>
              <p:tags r:id="rId4"/>
            </p:custDataLst>
          </p:nvPr>
        </p:nvSpPr>
        <p:spPr>
          <a:xfrm>
            <a:off x="1703387" y="1631032"/>
            <a:ext cx="7878503" cy="461665"/>
          </a:xfrm>
          <a:prstGeom prst="rect">
            <a:avLst/>
          </a:prstGeom>
        </p:spPr>
        <p:txBody>
          <a:bodyPr wrap="none">
            <a:spAutoFit/>
          </a:bodyPr>
          <a:lstStyle/>
          <a:p>
            <a:r>
              <a:rPr lang="fr-CA" sz="2400" b="1">
                <a:solidFill>
                  <a:srgbClr val="171717"/>
                </a:solidFill>
                <a:latin typeface="Helvetica" panose="020B0604020202020204" pitchFamily="34" charset="0"/>
                <a:cs typeface="Helvetica" panose="020B0604020202020204" pitchFamily="34" charset="0"/>
              </a:rPr>
              <a:t>INDICATEURS JAUNES – LA SUITE DES CHOSES   </a:t>
            </a:r>
            <a:endParaRPr lang="fr-CA" sz="2400">
              <a:latin typeface="Helvetica" panose="020B0604020202020204" pitchFamily="34" charset="0"/>
              <a:cs typeface="Helvetica" panose="020B0604020202020204" pitchFamily="34" charset="0"/>
            </a:endParaRPr>
          </a:p>
        </p:txBody>
      </p:sp>
      <p:sp>
        <p:nvSpPr>
          <p:cNvPr id="18" name="TextBox 17"/>
          <p:cNvSpPr txBox="1"/>
          <p:nvPr>
            <p:custDataLst>
              <p:tags r:id="rId5"/>
            </p:custDataLst>
          </p:nvPr>
        </p:nvSpPr>
        <p:spPr>
          <a:xfrm>
            <a:off x="1703387" y="2275189"/>
            <a:ext cx="8631238" cy="449353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txBody>
          <a:bodyPr wrap="square" rtlCol="0">
            <a:spAutoFit/>
          </a:bodyPr>
          <a:lstStyle/>
          <a:p>
            <a:r>
              <a:rPr lang="fr-CA" sz="1600" b="1" spc="30" dirty="0">
                <a:latin typeface="+mj-lt"/>
                <a:ea typeface="Roboto Condensed Light" panose="02000000000000000000" pitchFamily="2" charset="0"/>
                <a:cs typeface="Segoe UI" panose="020B0502040204020203" pitchFamily="34" charset="0"/>
              </a:rPr>
              <a:t>Jaune = Risque modéré</a:t>
            </a:r>
          </a:p>
          <a:p>
            <a:endParaRPr lang="fr-CA" sz="1600" spc="30" dirty="0">
              <a:latin typeface="+mj-lt"/>
              <a:ea typeface="Roboto Condensed Light" panose="02000000000000000000" pitchFamily="2" charset="0"/>
              <a:cs typeface="Segoe UI" panose="020B0502040204020203" pitchFamily="34" charset="0"/>
            </a:endParaRPr>
          </a:p>
          <a:p>
            <a:r>
              <a:rPr lang="fr-CA" sz="1600" b="1" spc="30" dirty="0">
                <a:latin typeface="+mj-lt"/>
                <a:ea typeface="Roboto Condensed Light" panose="02000000000000000000" pitchFamily="2" charset="0"/>
                <a:cs typeface="Segoe UI" panose="020B0502040204020203" pitchFamily="34" charset="0"/>
              </a:rPr>
              <a:t>Prochaines étapes :</a:t>
            </a:r>
          </a:p>
          <a:p>
            <a:pPr marL="285750" indent="-285750">
              <a:spcBef>
                <a:spcPts val="600"/>
              </a:spcBef>
              <a:spcAft>
                <a:spcPts val="600"/>
              </a:spcAft>
              <a:buFont typeface="Century Gothic" panose="020B0502020202020204" pitchFamily="34" charset="0"/>
              <a:buChar char="›"/>
            </a:pPr>
            <a:r>
              <a:rPr lang="fr-CA" sz="1600" b="1" spc="30" dirty="0">
                <a:latin typeface="+mj-lt"/>
                <a:ea typeface="Roboto Condensed Light" panose="02000000000000000000" pitchFamily="2" charset="0"/>
                <a:cs typeface="Segoe UI" panose="020B0502040204020203" pitchFamily="34" charset="0"/>
              </a:rPr>
              <a:t>Après l’examen des indicateurs rouges - </a:t>
            </a:r>
            <a:r>
              <a:rPr lang="fr-CA" sz="1600" b="1" spc="30" dirty="0">
                <a:ea typeface="Roboto Condensed Light" panose="02000000000000000000" pitchFamily="2" charset="0"/>
                <a:cs typeface="Segoe UI" panose="020B0502040204020203" pitchFamily="34" charset="0"/>
              </a:rPr>
              <a:t>Examiner plus en détail le(s) secteur(s) de risque. On doit trouver la réponse aux questions suivantes </a:t>
            </a:r>
            <a:r>
              <a:rPr lang="fr-CA" sz="1600" b="1" spc="30" dirty="0">
                <a:latin typeface="+mj-lt"/>
                <a:ea typeface="Roboto Condensed Light" panose="02000000000000000000" pitchFamily="2" charset="0"/>
                <a:cs typeface="Segoe UI" panose="020B0502040204020203" pitchFamily="34" charset="0"/>
              </a:rPr>
              <a:t>:</a:t>
            </a:r>
          </a:p>
          <a:p>
            <a:pPr marL="742950" lvl="1" indent="-285750">
              <a:buFont typeface="Courier New" panose="02070309020205020404" pitchFamily="49" charset="0"/>
              <a:buChar char="o"/>
            </a:pPr>
            <a:r>
              <a:rPr lang="fr-CA" sz="1600" b="1" spc="30" dirty="0">
                <a:latin typeface="+mj-lt"/>
                <a:ea typeface="Roboto Condensed Light" panose="02000000000000000000" pitchFamily="2" charset="0"/>
                <a:cs typeface="Segoe UI" panose="020B0502040204020203" pitchFamily="34" charset="0"/>
              </a:rPr>
              <a:t>Quelle est la tendance?</a:t>
            </a:r>
          </a:p>
          <a:p>
            <a:pPr marL="742950" lvl="1" indent="-285750">
              <a:buFont typeface="Courier New" panose="02070309020205020404" pitchFamily="49" charset="0"/>
              <a:buChar char="o"/>
            </a:pPr>
            <a:r>
              <a:rPr lang="fr-CA" sz="1600" b="1" spc="30" dirty="0">
                <a:ea typeface="Roboto Condensed Light" panose="02000000000000000000" pitchFamily="2" charset="0"/>
                <a:cs typeface="Segoe UI" panose="020B0502040204020203" pitchFamily="34" charset="0"/>
              </a:rPr>
              <a:t>Quelle est probabilité que ce risque se réalise et quelles seraient ses répercussions</a:t>
            </a:r>
            <a:r>
              <a:rPr lang="fr-CA" sz="1600" b="1" spc="30" dirty="0">
                <a:latin typeface="+mj-lt"/>
                <a:ea typeface="Roboto Condensed Light" panose="02000000000000000000" pitchFamily="2" charset="0"/>
                <a:cs typeface="Segoe UI" panose="020B0502040204020203" pitchFamily="34" charset="0"/>
              </a:rPr>
              <a:t>?</a:t>
            </a:r>
          </a:p>
          <a:p>
            <a:pPr marL="742950" lvl="1" indent="-285750">
              <a:buFont typeface="Courier New" panose="02070309020205020404" pitchFamily="49" charset="0"/>
              <a:buChar char="o"/>
            </a:pPr>
            <a:r>
              <a:rPr lang="fr-CA" sz="1600" b="1" spc="30" dirty="0">
                <a:latin typeface="+mj-lt"/>
                <a:ea typeface="Roboto Condensed Light" panose="02000000000000000000" pitchFamily="2" charset="0"/>
                <a:cs typeface="Segoe UI" panose="020B0502040204020203" pitchFamily="34" charset="0"/>
              </a:rPr>
              <a:t>Quelle est la cause?  </a:t>
            </a:r>
          </a:p>
          <a:p>
            <a:pPr marL="742950" lvl="1" indent="-285750">
              <a:buFont typeface="Courier New" panose="02070309020205020404" pitchFamily="49" charset="0"/>
              <a:buChar char="o"/>
            </a:pPr>
            <a:r>
              <a:rPr lang="fr-CA" sz="1600" b="1" spc="30" dirty="0">
                <a:latin typeface="+mj-lt"/>
                <a:ea typeface="Roboto Condensed Light" panose="02000000000000000000" pitchFamily="2" charset="0"/>
                <a:cs typeface="Segoe UI" panose="020B0502040204020203" pitchFamily="34" charset="0"/>
              </a:rPr>
              <a:t>Y a-t-il des facteurs atténuants?</a:t>
            </a:r>
          </a:p>
          <a:p>
            <a:pPr marL="742950" lvl="1" indent="-285750">
              <a:spcBef>
                <a:spcPts val="600"/>
              </a:spcBef>
              <a:spcAft>
                <a:spcPts val="600"/>
              </a:spcAft>
              <a:buFont typeface="Courier New" panose="02070309020205020404" pitchFamily="49" charset="0"/>
              <a:buChar char="o"/>
            </a:pPr>
            <a:r>
              <a:rPr lang="fr-CA" sz="1600" b="1" spc="30" dirty="0">
                <a:latin typeface="+mj-lt"/>
                <a:ea typeface="Roboto Condensed Light" panose="02000000000000000000" pitchFamily="2" charset="0"/>
                <a:cs typeface="Segoe UI" panose="020B0502040204020203" pitchFamily="34" charset="0"/>
              </a:rPr>
              <a:t>De quelle façon ce résultat </a:t>
            </a:r>
            <a:r>
              <a:rPr lang="fr-CA" sz="1600" b="1" spc="30" dirty="0">
                <a:ea typeface="Roboto Condensed Light" panose="02000000000000000000" pitchFamily="2" charset="0"/>
                <a:cs typeface="Segoe UI" panose="020B0502040204020203" pitchFamily="34" charset="0"/>
              </a:rPr>
              <a:t>correspond-il aux plans stratégiques de la municipalité ou appuie-t-il ces plans</a:t>
            </a:r>
            <a:r>
              <a:rPr lang="fr-CA" sz="1600" b="1" spc="30" dirty="0">
                <a:latin typeface="+mj-lt"/>
                <a:ea typeface="Roboto Condensed Light" panose="02000000000000000000" pitchFamily="2" charset="0"/>
                <a:cs typeface="Segoe UI" panose="020B0502040204020203" pitchFamily="34" charset="0"/>
              </a:rPr>
              <a:t>?</a:t>
            </a:r>
          </a:p>
          <a:p>
            <a:pPr marL="285750" indent="-285750">
              <a:spcBef>
                <a:spcPts val="600"/>
              </a:spcBef>
              <a:spcAft>
                <a:spcPts val="600"/>
              </a:spcAft>
              <a:buFont typeface="Century Gothic" panose="020B0502020202020204" pitchFamily="34" charset="0"/>
              <a:buChar char="›"/>
            </a:pPr>
            <a:r>
              <a:rPr lang="fr-CA" sz="1600" b="1" spc="30" dirty="0">
                <a:ea typeface="Roboto Condensed Light" panose="02000000000000000000" pitchFamily="2" charset="0"/>
                <a:cs typeface="Segoe UI" panose="020B0502040204020203" pitchFamily="34" charset="0"/>
              </a:rPr>
              <a:t>Selon l’analyse qui est faite, la municipalité devrait axer ses efforts sur des mesures correctives ou sur la diminution du seuil de risque ou l’acceptation de ce niveau de risque.</a:t>
            </a:r>
          </a:p>
          <a:p>
            <a:endParaRPr lang="fr-CA" sz="1600" b="1" spc="30" dirty="0">
              <a:latin typeface="+mj-lt"/>
              <a:ea typeface="Roboto Condensed Light" panose="02000000000000000000" pitchFamily="2" charset="0"/>
              <a:cs typeface="Segoe UI" panose="020B0502040204020203" pitchFamily="34" charset="0"/>
            </a:endParaRPr>
          </a:p>
        </p:txBody>
      </p:sp>
      <p:sp>
        <p:nvSpPr>
          <p:cNvPr id="9" name="Slide Number Placeholder 2"/>
          <p:cNvSpPr txBox="1">
            <a:spLocks/>
          </p:cNvSpPr>
          <p:nvPr>
            <p:custDataLst>
              <p:tags r:id="rId6"/>
            </p:custDataLst>
          </p:nvPr>
        </p:nvSpPr>
        <p:spPr>
          <a:xfrm>
            <a:off x="10948265" y="57507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2800">
                <a:solidFill>
                  <a:schemeClr val="bg1"/>
                </a:solidFill>
              </a:rPr>
              <a:t>46</a:t>
            </a:r>
          </a:p>
        </p:txBody>
      </p:sp>
      <p:pic>
        <p:nvPicPr>
          <p:cNvPr id="3" name="Audio 2">
            <a:hlinkClick r:id="" action="ppaction://media"/>
            <a:extLst>
              <a:ext uri="{FF2B5EF4-FFF2-40B4-BE49-F238E27FC236}">
                <a16:creationId xmlns:a16="http://schemas.microsoft.com/office/drawing/2014/main" id="{6DC60675-09CC-43E1-B937-E6E1A1846032}"/>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4"/>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9922939D-970E-4AB4-90DC-FDFEEBA27C9B}"/>
              </a:ext>
            </a:extLst>
          </p:cNvPr>
          <p:cNvSpPr/>
          <p:nvPr>
            <p:custDataLst>
              <p:tags r:id="rId10"/>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1AA537C0-D8AD-4CAA-906A-7C4113085FE3}"/>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3587635234"/>
      </p:ext>
    </p:extLst>
  </p:cSld>
  <p:clrMapOvr>
    <a:masterClrMapping/>
  </p:clrMapOvr>
  <mc:AlternateContent xmlns:mc="http://schemas.openxmlformats.org/markup-compatibility/2006" xmlns:p14="http://schemas.microsoft.com/office/powerpoint/2010/main">
    <mc:Choice Requires="p14">
      <p:transition spd="slow" p14:dur="2000" advTm="39671"/>
    </mc:Choice>
    <mc:Fallback xmlns="">
      <p:transition spd="slow" advTm="39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450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ChangeArrowheads="1"/>
          </p:cNvSpPr>
          <p:nvPr>
            <p:custDataLst>
              <p:tags r:id="rId2"/>
            </p:custDataLst>
          </p:nvPr>
        </p:nvSpPr>
        <p:spPr bwMode="gray">
          <a:xfrm>
            <a:off x="2398714" y="1355726"/>
            <a:ext cx="4852987" cy="358775"/>
          </a:xfrm>
          <a:prstGeom prst="rect">
            <a:avLst/>
          </a:prstGeom>
          <a:noFill/>
          <a:ln w="9525">
            <a:noFill/>
            <a:miter lim="800000"/>
            <a:headEnd/>
            <a:tailEnd/>
          </a:ln>
        </p:spPr>
        <p:txBody>
          <a:bodyPr lIns="0" tIns="0" rIns="0" bIns="0" anchor="ctr"/>
          <a:lstStyle/>
          <a:p>
            <a:pPr defTabSz="801688"/>
            <a:endParaRPr lang="fr-CA" sz="2000">
              <a:solidFill>
                <a:srgbClr val="171717"/>
              </a:solidFill>
            </a:endParaRPr>
          </a:p>
          <a:p>
            <a:pPr defTabSz="801688"/>
            <a:endParaRPr lang="fr-CA" sz="2000">
              <a:solidFill>
                <a:srgbClr val="171717"/>
              </a:solidFill>
            </a:endParaRPr>
          </a:p>
        </p:txBody>
      </p:sp>
      <p:sp>
        <p:nvSpPr>
          <p:cNvPr id="25" name="Rectangle 4"/>
          <p:cNvSpPr>
            <a:spLocks noChangeArrowheads="1"/>
          </p:cNvSpPr>
          <p:nvPr>
            <p:custDataLst>
              <p:tags r:id="rId3"/>
            </p:custDataLst>
          </p:nvPr>
        </p:nvSpPr>
        <p:spPr bwMode="gray">
          <a:xfrm>
            <a:off x="8001001" y="6248401"/>
            <a:ext cx="2333624" cy="492125"/>
          </a:xfrm>
          <a:prstGeom prst="rect">
            <a:avLst/>
          </a:prstGeom>
          <a:noFill/>
          <a:ln w="9525">
            <a:noFill/>
            <a:miter lim="800000"/>
            <a:headEnd/>
            <a:tailEnd/>
          </a:ln>
        </p:spPr>
        <p:txBody>
          <a:bodyPr lIns="0" tIns="0" rIns="0" bIns="0" anchor="ctr"/>
          <a:lstStyle/>
          <a:p>
            <a:pPr algn="r" defTabSz="801688"/>
            <a:r>
              <a:rPr lang="fr-CA" sz="900">
                <a:solidFill>
                  <a:srgbClr val="171717"/>
                </a:solidFill>
              </a:rPr>
              <a:t>DMA – Municipal Finance Team</a:t>
            </a:r>
          </a:p>
          <a:p>
            <a:pPr algn="r" defTabSz="801688"/>
            <a:endParaRPr lang="fr-CA" sz="1200">
              <a:solidFill>
                <a:srgbClr val="171717"/>
              </a:solidFill>
            </a:endParaRPr>
          </a:p>
        </p:txBody>
      </p:sp>
      <p:sp>
        <p:nvSpPr>
          <p:cNvPr id="12" name="Rectangle 5"/>
          <p:cNvSpPr txBox="1">
            <a:spLocks noChangeArrowheads="1"/>
          </p:cNvSpPr>
          <p:nvPr>
            <p:custDataLst>
              <p:tags r:id="rId4"/>
            </p:custDataLst>
          </p:nvPr>
        </p:nvSpPr>
        <p:spPr bwMode="gray">
          <a:xfrm>
            <a:off x="2249740" y="104063"/>
            <a:ext cx="7369747" cy="600075"/>
          </a:xfrm>
          <a:prstGeom prst="rect">
            <a:avLst/>
          </a:prstGeom>
          <a:noFill/>
          <a:ln w="9525">
            <a:noFill/>
            <a:miter lim="800000"/>
            <a:headEnd/>
            <a:tailEnd/>
          </a:ln>
        </p:spPr>
        <p:txBody>
          <a:bodyPr lIns="0" rIns="0" anchor="ctr"/>
          <a:lstStyle/>
          <a:p>
            <a:pPr defTabSz="914400" eaLnBrk="0" hangingPunct="0">
              <a:lnSpc>
                <a:spcPct val="95000"/>
              </a:lnSpc>
            </a:pPr>
            <a:r>
              <a:rPr lang="fr-CA" sz="3000" b="1">
                <a:solidFill>
                  <a:srgbClr val="171717"/>
                </a:solidFill>
              </a:rPr>
              <a:t>Indicateurs de la situation financière</a:t>
            </a:r>
          </a:p>
        </p:txBody>
      </p:sp>
      <p:sp>
        <p:nvSpPr>
          <p:cNvPr id="13" name="Rectangle 12"/>
          <p:cNvSpPr/>
          <p:nvPr>
            <p:custDataLst>
              <p:tags r:id="rId5"/>
            </p:custDataLst>
          </p:nvPr>
        </p:nvSpPr>
        <p:spPr>
          <a:xfrm>
            <a:off x="1606671" y="1341307"/>
            <a:ext cx="7448899" cy="461665"/>
          </a:xfrm>
          <a:prstGeom prst="rect">
            <a:avLst/>
          </a:prstGeom>
        </p:spPr>
        <p:txBody>
          <a:bodyPr wrap="none">
            <a:spAutoFit/>
          </a:bodyPr>
          <a:lstStyle/>
          <a:p>
            <a:r>
              <a:rPr lang="fr-CA" sz="2400" b="1">
                <a:solidFill>
                  <a:srgbClr val="171717"/>
                </a:solidFill>
                <a:latin typeface="Helvetica" panose="020B0604020202020204" pitchFamily="34" charset="0"/>
                <a:cs typeface="Helvetica" panose="020B0604020202020204" pitchFamily="34" charset="0"/>
              </a:rPr>
              <a:t>INDICATEURS VERTS – LA SUITE DES CHOSES  </a:t>
            </a:r>
            <a:endParaRPr lang="fr-CA" sz="2400">
              <a:latin typeface="Helvetica" panose="020B0604020202020204" pitchFamily="34" charset="0"/>
              <a:cs typeface="Helvetica" panose="020B0604020202020204" pitchFamily="34" charset="0"/>
            </a:endParaRPr>
          </a:p>
        </p:txBody>
      </p:sp>
      <p:sp>
        <p:nvSpPr>
          <p:cNvPr id="8" name="TextBox 7"/>
          <p:cNvSpPr txBox="1"/>
          <p:nvPr>
            <p:custDataLst>
              <p:tags r:id="rId6"/>
            </p:custDataLst>
          </p:nvPr>
        </p:nvSpPr>
        <p:spPr>
          <a:xfrm>
            <a:off x="1470457" y="2174927"/>
            <a:ext cx="9477808" cy="3416320"/>
          </a:xfrm>
          <a:prstGeom prst="rect">
            <a:avLst/>
          </a:prstGeom>
          <a:solidFill>
            <a:schemeClr val="accent5">
              <a:lumMod val="40000"/>
              <a:lumOff val="60000"/>
            </a:schemeClr>
          </a:solidFill>
        </p:spPr>
        <p:txBody>
          <a:bodyPr wrap="square" rtlCol="0">
            <a:spAutoFit/>
          </a:bodyPr>
          <a:lstStyle/>
          <a:p>
            <a:r>
              <a:rPr lang="fr-CA" sz="1600" b="1" spc="30" dirty="0">
                <a:ea typeface="Roboto Condensed Light" panose="02000000000000000000" pitchFamily="2" charset="0"/>
                <a:cs typeface="Segoe UI" panose="020B0502040204020203" pitchFamily="34" charset="0"/>
              </a:rPr>
              <a:t>Vert = Risque faible</a:t>
            </a:r>
          </a:p>
          <a:p>
            <a:pPr marL="285750" indent="-285750">
              <a:buFont typeface="Century Gothic" panose="020B0502020202020204" pitchFamily="34" charset="0"/>
              <a:buChar char="›"/>
            </a:pPr>
            <a:endParaRPr lang="fr-CA" sz="1600" b="1" spc="30" dirty="0">
              <a:ea typeface="Roboto Condensed Light" panose="02000000000000000000" pitchFamily="2" charset="0"/>
              <a:cs typeface="Segoe UI" panose="020B0502040204020203" pitchFamily="34" charset="0"/>
            </a:endParaRPr>
          </a:p>
          <a:p>
            <a:pPr marL="285750" indent="-285750">
              <a:buFont typeface="Century Gothic" panose="020B0502020202020204" pitchFamily="34" charset="0"/>
              <a:buChar char="›"/>
            </a:pPr>
            <a:r>
              <a:rPr lang="fr-CA" sz="1600" b="1" spc="30" dirty="0">
                <a:ea typeface="Roboto Condensed Light" panose="02000000000000000000" pitchFamily="2" charset="0"/>
                <a:cs typeface="Segoe UI" panose="020B0502040204020203" pitchFamily="34" charset="0"/>
              </a:rPr>
              <a:t>Que devrait faire la municipalité? Prochaines étapes :</a:t>
            </a:r>
          </a:p>
          <a:p>
            <a:pPr marL="285750" indent="-285750">
              <a:spcBef>
                <a:spcPts val="600"/>
              </a:spcBef>
              <a:spcAft>
                <a:spcPts val="600"/>
              </a:spcAft>
              <a:buFont typeface="Century Gothic" panose="020B0502020202020204" pitchFamily="34" charset="0"/>
              <a:buChar char="›"/>
            </a:pPr>
            <a:r>
              <a:rPr lang="fr-CA" sz="1600" b="1" spc="30" dirty="0">
                <a:ea typeface="Roboto Condensed Light" panose="02000000000000000000" pitchFamily="2" charset="0"/>
                <a:cs typeface="Segoe UI" panose="020B0502040204020203" pitchFamily="34" charset="0"/>
              </a:rPr>
              <a:t>Il est important de comprendre cette force :</a:t>
            </a:r>
          </a:p>
          <a:p>
            <a:pPr marL="742950" lvl="1" indent="-285750">
              <a:buFont typeface="Courier New" panose="02070309020205020404" pitchFamily="49" charset="0"/>
              <a:buChar char="o"/>
            </a:pPr>
            <a:r>
              <a:rPr lang="fr-CA" sz="1600" b="1" spc="30" dirty="0">
                <a:ea typeface="Roboto Condensed Light" panose="02000000000000000000" pitchFamily="2" charset="0"/>
                <a:cs typeface="Segoe UI" panose="020B0502040204020203" pitchFamily="34" charset="0"/>
              </a:rPr>
              <a:t>Quelle est la principale raison qui explique ce faible risque?  </a:t>
            </a:r>
          </a:p>
          <a:p>
            <a:pPr marL="742950" lvl="1" indent="-285750">
              <a:buFont typeface="Courier New" panose="02070309020205020404" pitchFamily="49" charset="0"/>
              <a:buChar char="o"/>
            </a:pPr>
            <a:r>
              <a:rPr lang="fr-CA" sz="1600" b="1" spc="30" dirty="0">
                <a:ea typeface="Roboto Condensed Light" panose="02000000000000000000" pitchFamily="2" charset="0"/>
                <a:cs typeface="Segoe UI" panose="020B0502040204020203" pitchFamily="34" charset="0"/>
              </a:rPr>
              <a:t>Peut-on établir des liens?</a:t>
            </a:r>
          </a:p>
          <a:p>
            <a:pPr marL="742950" lvl="1" indent="-285750">
              <a:buFont typeface="Courier New" panose="02070309020205020404" pitchFamily="49" charset="0"/>
              <a:buChar char="o"/>
            </a:pPr>
            <a:r>
              <a:rPr lang="fr-CA" sz="1600" b="1" spc="30" dirty="0">
                <a:ea typeface="Roboto Condensed Light" panose="02000000000000000000" pitchFamily="2" charset="0"/>
                <a:cs typeface="Segoe UI" panose="020B0502040204020203" pitchFamily="34" charset="0"/>
              </a:rPr>
              <a:t>Quelle est la tendance affichée par la municipalité?</a:t>
            </a:r>
          </a:p>
          <a:p>
            <a:pPr marL="285750" lvl="1" indent="-285750">
              <a:spcBef>
                <a:spcPts val="600"/>
              </a:spcBef>
              <a:spcAft>
                <a:spcPts val="600"/>
              </a:spcAft>
              <a:buFont typeface="Century Gothic" panose="020B0502020202020204" pitchFamily="34" charset="0"/>
              <a:buChar char="›"/>
            </a:pPr>
            <a:r>
              <a:rPr lang="fr-CA" sz="1600" b="1" spc="30" dirty="0">
                <a:ea typeface="Roboto Condensed Light" panose="02000000000000000000" pitchFamily="2" charset="0"/>
                <a:cs typeface="Segoe UI" panose="020B0502040204020203" pitchFamily="34" charset="0"/>
              </a:rPr>
              <a:t>Comment la municipalité peut-elle tirer parti de cette force?</a:t>
            </a:r>
          </a:p>
          <a:p>
            <a:pPr marL="285750" lvl="1" indent="-285750">
              <a:spcBef>
                <a:spcPts val="600"/>
              </a:spcBef>
              <a:spcAft>
                <a:spcPts val="600"/>
              </a:spcAft>
              <a:buFont typeface="Century Gothic" panose="020B0502020202020204" pitchFamily="34" charset="0"/>
              <a:buChar char="›"/>
            </a:pPr>
            <a:r>
              <a:rPr lang="fr-CA" sz="1600" b="1" spc="30" dirty="0">
                <a:ea typeface="Roboto Condensed Light" panose="02000000000000000000" pitchFamily="2" charset="0"/>
                <a:cs typeface="Segoe UI" panose="020B0502040204020203" pitchFamily="34" charset="0"/>
              </a:rPr>
              <a:t>De quelle façon ce résultat correspond-il aux plans stratégiques de la municipalité ou appuie-t-il ces plans?</a:t>
            </a:r>
          </a:p>
          <a:p>
            <a:endParaRPr lang="fr-CA" sz="1600" b="1" spc="30" dirty="0">
              <a:solidFill>
                <a:schemeClr val="bg1"/>
              </a:solidFill>
              <a:latin typeface="Segoe UI" panose="020B0502040204020203" pitchFamily="34" charset="0"/>
              <a:cs typeface="Segoe UI" panose="020B0502040204020203" pitchFamily="34" charset="0"/>
            </a:endParaRPr>
          </a:p>
          <a:p>
            <a:endParaRPr lang="fr-CA" sz="1000" spc="30" dirty="0">
              <a:solidFill>
                <a:schemeClr val="bg1"/>
              </a:solidFill>
              <a:latin typeface="Segoe UI" panose="020B0502040204020203" pitchFamily="34" charset="0"/>
              <a:cs typeface="Segoe UI" panose="020B0502040204020203" pitchFamily="34" charset="0"/>
            </a:endParaRPr>
          </a:p>
        </p:txBody>
      </p:sp>
      <p:sp>
        <p:nvSpPr>
          <p:cNvPr id="9" name="Slide Number Placeholder 2"/>
          <p:cNvSpPr txBox="1">
            <a:spLocks/>
          </p:cNvSpPr>
          <p:nvPr>
            <p:custDataLst>
              <p:tags r:id="rId7"/>
            </p:custDataLst>
          </p:nvPr>
        </p:nvSpPr>
        <p:spPr>
          <a:xfrm>
            <a:off x="10948265" y="57507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2800">
                <a:solidFill>
                  <a:schemeClr val="bg1"/>
                </a:solidFill>
              </a:rPr>
              <a:t>47</a:t>
            </a:r>
          </a:p>
        </p:txBody>
      </p:sp>
      <p:pic>
        <p:nvPicPr>
          <p:cNvPr id="4" name="Audio 3">
            <a:hlinkClick r:id="" action="ppaction://media"/>
            <a:extLst>
              <a:ext uri="{FF2B5EF4-FFF2-40B4-BE49-F238E27FC236}">
                <a16:creationId xmlns:a16="http://schemas.microsoft.com/office/drawing/2014/main" id="{E23B286F-9434-4E24-A6F8-863C49CB53E1}"/>
              </a:ext>
            </a:extLst>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5"/>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37BB6F2E-58E7-4FD2-A959-035F76329E0E}"/>
              </a:ext>
            </a:extLst>
          </p:cNvPr>
          <p:cNvSpPr/>
          <p:nvPr>
            <p:custDataLst>
              <p:tags r:id="rId11"/>
            </p:custDataLst>
          </p:nvPr>
        </p:nvSpPr>
        <p:spPr>
          <a:xfrm>
            <a:off x="292441" y="5233532"/>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4984B3F3-C37E-4E81-8B21-D8EF9FE9143E}"/>
              </a:ext>
            </a:extLst>
          </p:cNvPr>
          <p:cNvSpPr/>
          <p:nvPr>
            <p:custDataLst>
              <p:tags r:id="rId12"/>
            </p:custDataLst>
          </p:nvPr>
        </p:nvSpPr>
        <p:spPr>
          <a:xfrm>
            <a:off x="10986724" y="5233532"/>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3499514643"/>
      </p:ext>
    </p:extLst>
  </p:cSld>
  <p:clrMapOvr>
    <a:masterClrMapping/>
  </p:clrMapOvr>
  <mc:AlternateContent xmlns:mc="http://schemas.openxmlformats.org/markup-compatibility/2006" xmlns:p14="http://schemas.microsoft.com/office/powerpoint/2010/main">
    <mc:Choice Requires="p14">
      <p:transition spd="slow" p14:dur="2000" advTm="26958"/>
    </mc:Choice>
    <mc:Fallback xmlns="">
      <p:transition spd="slow" advTm="26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entr" presetSubtype="0" fill="hold" grpId="0" nodeType="afterEffect">
                                  <p:stCondLst>
                                    <p:cond delay="6499"/>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1"/>
            </p:custDataLst>
          </p:nvPr>
        </p:nvSpPr>
        <p:spPr>
          <a:xfrm>
            <a:off x="469310" y="1754368"/>
            <a:ext cx="4444800" cy="3349263"/>
          </a:xfrm>
        </p:spPr>
        <p:txBody>
          <a:bodyPr>
            <a:normAutofit/>
          </a:bodyPr>
          <a:lstStyle/>
          <a:p>
            <a:pPr marL="0" indent="0">
              <a:buNone/>
            </a:pPr>
            <a:endParaRPr lang="en-US" noProof="1"/>
          </a:p>
          <a:p>
            <a:pPr lvl="1"/>
            <a:r>
              <a:rPr lang="en-US" sz="3600" dirty="0"/>
              <a:t>5 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custDataLst>
              <p:tags r:id="rId2"/>
            </p:custDataLst>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48</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3"/>
            </p:custDataLst>
          </p:nvPr>
        </p:nvPicPr>
        <p:blipFill>
          <a:blip r:embed="rId12" cstate="print">
            <a:extLst>
              <a:ext uri="{28A0092B-C50C-407E-A947-70E740481C1C}">
                <a14:useLocalDpi xmlns:a14="http://schemas.microsoft.com/office/drawing/2010/main" val="0"/>
              </a:ext>
            </a:extLst>
          </a:blip>
          <a:srcRect/>
          <a:stretch/>
        </p:blipFill>
        <p:spPr>
          <a:xfrm>
            <a:off x="2174336" y="3139005"/>
            <a:ext cx="3475177" cy="2001846"/>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4"/>
            </p:custDataLst>
          </p:nvPr>
        </p:nvSpPr>
        <p:spPr bwMode="gray"/>
        <p:txBody>
          <a:bodyPr/>
          <a:lstStyle/>
          <a:p>
            <a:r>
              <a:rPr lang="en-US" dirty="0"/>
              <a:t>Le quiz</a:t>
            </a:r>
          </a:p>
        </p:txBody>
      </p:sp>
      <p:sp>
        <p:nvSpPr>
          <p:cNvPr id="7" name="Action Button: Go Back or Previous 6">
            <a:hlinkClick r:id="" action="ppaction://hlinkshowjump?jump=previousslide" highlightClick="1"/>
            <a:extLst>
              <a:ext uri="{FF2B5EF4-FFF2-40B4-BE49-F238E27FC236}">
                <a16:creationId xmlns:a16="http://schemas.microsoft.com/office/drawing/2014/main" id="{5872B89D-2AAC-419D-B32F-0C876992AB29}"/>
              </a:ext>
            </a:extLst>
          </p:cNvPr>
          <p:cNvSpPr/>
          <p:nvPr>
            <p:custDataLst>
              <p:tags r:id="rId5"/>
            </p:custDataLst>
          </p:nvPr>
        </p:nvSpPr>
        <p:spPr>
          <a:xfrm>
            <a:off x="18535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3C269C04-5A8A-47C5-ABA8-994350487952}"/>
              </a:ext>
            </a:extLst>
          </p:cNvPr>
          <p:cNvSpPr/>
          <p:nvPr>
            <p:custDataLst>
              <p:tags r:id="rId6"/>
            </p:custDataLst>
          </p:nvPr>
        </p:nvSpPr>
        <p:spPr>
          <a:xfrm>
            <a:off x="5533288"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pic>
        <p:nvPicPr>
          <p:cNvPr id="2" name="Audio 1">
            <a:hlinkClick r:id="" action="ppaction://media"/>
            <a:extLst>
              <a:ext uri="{FF2B5EF4-FFF2-40B4-BE49-F238E27FC236}">
                <a16:creationId xmlns:a16="http://schemas.microsoft.com/office/drawing/2014/main" id="{7930E522-C016-4A58-8F99-472C76C11591}"/>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788"/>
    </mc:Choice>
    <mc:Fallback xmlns="">
      <p:transition spd="slow" advTm="5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a:t>49</a:t>
            </a:r>
          </a:p>
        </p:txBody>
      </p:sp>
      <p:sp>
        <p:nvSpPr>
          <p:cNvPr id="3" name="Rectangle 2"/>
          <p:cNvSpPr/>
          <p:nvPr>
            <p:custDataLst>
              <p:tags r:id="rId2"/>
            </p:custDataLst>
          </p:nvPr>
        </p:nvSpPr>
        <p:spPr>
          <a:xfrm>
            <a:off x="3128906" y="1227848"/>
            <a:ext cx="7797857" cy="2862322"/>
          </a:xfrm>
          <a:prstGeom prst="rect">
            <a:avLst/>
          </a:prstGeom>
        </p:spPr>
        <p:txBody>
          <a:bodyPr wrap="square">
            <a:spAutoFit/>
          </a:bodyPr>
          <a:lstStyle/>
          <a:p>
            <a:endParaRPr lang="fr-CA">
              <a:solidFill>
                <a:srgbClr val="000000"/>
              </a:solidFill>
              <a:latin typeface="Roboto" panose="02000000000000000000" pitchFamily="2" charset="0"/>
            </a:endParaRPr>
          </a:p>
          <a:p>
            <a:pPr marL="91440">
              <a:spcBef>
                <a:spcPts val="600"/>
              </a:spcBef>
              <a:spcAft>
                <a:spcPts val="600"/>
              </a:spcAft>
            </a:pPr>
            <a:r>
              <a:rPr lang="fr-CA" spc="20">
                <a:solidFill>
                  <a:srgbClr val="000000"/>
                </a:solidFill>
                <a:ea typeface="Roboto" panose="02000000000000000000" pitchFamily="2" charset="0"/>
              </a:rPr>
              <a:t>Quel état financier fournit de l’information sur l’excédent (le déficit) accumulé?</a:t>
            </a:r>
            <a:endParaRPr lang="fr-CA" spc="20">
              <a:ea typeface="Roboto" panose="02000000000000000000" pitchFamily="2" charset="0"/>
            </a:endParaRPr>
          </a:p>
          <a:p>
            <a:pPr marL="605790" lvl="1" indent="-342900" defTabSz="457200">
              <a:lnSpc>
                <a:spcPct val="150000"/>
              </a:lnSpc>
              <a:spcBef>
                <a:spcPts val="600"/>
              </a:spcBef>
              <a:buFont typeface="+mj-lt"/>
              <a:buAutoNum type="alphaLcParenR"/>
              <a:defRPr/>
            </a:pPr>
            <a:r>
              <a:rPr lang="fr-CA" sz="1600" spc="20">
                <a:solidFill>
                  <a:srgbClr val="000000"/>
                </a:solidFill>
                <a:ea typeface="Roboto Condensed" panose="02000000000000000000" pitchFamily="2" charset="0"/>
              </a:rPr>
              <a:t>État de la situation financière</a:t>
            </a:r>
          </a:p>
          <a:p>
            <a:pPr marL="605790" lvl="1" indent="-342900" defTabSz="457200">
              <a:lnSpc>
                <a:spcPct val="150000"/>
              </a:lnSpc>
              <a:spcBef>
                <a:spcPts val="600"/>
              </a:spcBef>
              <a:buFont typeface="+mj-lt"/>
              <a:buAutoNum type="alphaLcParenR"/>
              <a:defRPr/>
            </a:pPr>
            <a:r>
              <a:rPr lang="fr-CA" sz="1600" spc="20">
                <a:solidFill>
                  <a:srgbClr val="000000"/>
                </a:solidFill>
                <a:ea typeface="Roboto Condensed" panose="02000000000000000000" pitchFamily="2" charset="0"/>
              </a:rPr>
              <a:t>État des résultats</a:t>
            </a:r>
          </a:p>
          <a:p>
            <a:pPr marL="605790" lvl="1" indent="-342900" defTabSz="457200">
              <a:lnSpc>
                <a:spcPct val="150000"/>
              </a:lnSpc>
              <a:spcBef>
                <a:spcPts val="600"/>
              </a:spcBef>
              <a:buFont typeface="+mj-lt"/>
              <a:buAutoNum type="alphaLcParenR"/>
              <a:defRPr/>
            </a:pPr>
            <a:r>
              <a:rPr lang="fr-CA" sz="1600">
                <a:solidFill>
                  <a:srgbClr val="000000"/>
                </a:solidFill>
                <a:ea typeface="Roboto Condensed" panose="02000000000000000000" pitchFamily="2" charset="0"/>
              </a:rPr>
              <a:t>État de la variation de la dette nette</a:t>
            </a:r>
            <a:endParaRPr lang="fr-CA" sz="1600" spc="20">
              <a:solidFill>
                <a:srgbClr val="000000"/>
              </a:solidFill>
              <a:ea typeface="Roboto Condensed" panose="02000000000000000000" pitchFamily="2" charset="0"/>
            </a:endParaRPr>
          </a:p>
          <a:p>
            <a:pPr marL="605790" lvl="1" indent="-342900" defTabSz="457200">
              <a:lnSpc>
                <a:spcPct val="150000"/>
              </a:lnSpc>
              <a:spcBef>
                <a:spcPts val="600"/>
              </a:spcBef>
              <a:buFont typeface="+mj-lt"/>
              <a:buAutoNum type="alphaLcParenR"/>
              <a:defRPr/>
            </a:pPr>
            <a:r>
              <a:rPr lang="fr-CA" sz="1600" spc="20">
                <a:solidFill>
                  <a:srgbClr val="000000"/>
                </a:solidFill>
                <a:ea typeface="Roboto Condensed" panose="02000000000000000000" pitchFamily="2" charset="0"/>
              </a:rPr>
              <a:t>État des flux de trésorerie</a:t>
            </a:r>
            <a:endParaRPr lang="fr-CA" sz="1600">
              <a:solidFill>
                <a:srgbClr val="000000"/>
              </a:solidFill>
              <a:highlight>
                <a:srgbClr val="FFFF00"/>
              </a:highlight>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9" name="Audio 8">
            <a:hlinkClick r:id="" action="ppaction://media"/>
            <a:extLst>
              <a:ext uri="{FF2B5EF4-FFF2-40B4-BE49-F238E27FC236}">
                <a16:creationId xmlns:a16="http://schemas.microsoft.com/office/drawing/2014/main" id="{E70617B1-CBD0-4E5A-B846-A334BDD4F0B4}"/>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93987149-44A7-4D36-80EF-2475788C1775}"/>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4BE67FC7-79A9-41FE-B13A-FFDB1C3BC04A}"/>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1722262104"/>
      </p:ext>
    </p:extLst>
  </p:cSld>
  <p:clrMapOvr>
    <a:masterClrMapping/>
  </p:clrMapOvr>
  <mc:AlternateContent xmlns:mc="http://schemas.openxmlformats.org/markup-compatibility/2006" xmlns:p14="http://schemas.microsoft.com/office/powerpoint/2010/main">
    <mc:Choice Requires="p14">
      <p:transition spd="slow" p14:dur="2000" advTm="21379"/>
    </mc:Choice>
    <mc:Fallback xmlns="">
      <p:transition spd="slow" advTm="21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a:solidFill>
                  <a:srgbClr val="171717"/>
                </a:solidFill>
              </a:rPr>
              <a:t>Quelle est l’utilité de ce rôle?</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752745" y="1853739"/>
            <a:ext cx="8530099" cy="3790312"/>
          </a:xfrm>
          <a:prstGeom prst="rect">
            <a:avLst/>
          </a:prstGeom>
          <a:noFill/>
          <a:ln w="9525">
            <a:noFill/>
            <a:miter lim="800000"/>
            <a:headEnd/>
            <a:tailEnd/>
          </a:ln>
        </p:spPr>
        <p:txBody>
          <a:bodyPr lIns="0" tIns="0" rIns="0" bIns="0" anchor="ctr"/>
          <a:lstStyle/>
          <a:p>
            <a:pPr marL="1257300" lvl="2" indent="-342900">
              <a:spcBef>
                <a:spcPts val="600"/>
              </a:spcBef>
              <a:spcAft>
                <a:spcPts val="600"/>
              </a:spcAft>
              <a:buFont typeface="Wingdings" panose="05000000000000000000" pitchFamily="2" charset="2"/>
              <a:buChar char="ü"/>
            </a:pPr>
            <a:r>
              <a:rPr lang="fr-CA" sz="1600">
                <a:ea typeface="Roboto Condensed" panose="02000000000000000000" pitchFamily="2" charset="0"/>
              </a:rPr>
              <a:t>Faire preuve de responsabilité et de transparence envers les citoyens</a:t>
            </a:r>
          </a:p>
          <a:p>
            <a:pPr marL="1257300" lvl="2" indent="-342900">
              <a:spcBef>
                <a:spcPts val="600"/>
              </a:spcBef>
              <a:spcAft>
                <a:spcPts val="600"/>
              </a:spcAft>
              <a:buFont typeface="Wingdings" panose="05000000000000000000" pitchFamily="2" charset="2"/>
              <a:buChar char="ü"/>
            </a:pPr>
            <a:r>
              <a:rPr lang="fr-CA" sz="1600">
                <a:ea typeface="Roboto Condensed" panose="02000000000000000000" pitchFamily="2" charset="0"/>
              </a:rPr>
              <a:t>S’acquitter des exigences légales</a:t>
            </a:r>
          </a:p>
          <a:p>
            <a:pPr marL="1257300" lvl="2" indent="-342900">
              <a:spcBef>
                <a:spcPts val="600"/>
              </a:spcBef>
              <a:spcAft>
                <a:spcPts val="600"/>
              </a:spcAft>
              <a:buFont typeface="Wingdings" panose="05000000000000000000" pitchFamily="2" charset="2"/>
              <a:buChar char="ü"/>
            </a:pPr>
            <a:r>
              <a:rPr lang="fr-CA" sz="1600">
                <a:ea typeface="Roboto Condensed" panose="02000000000000000000" pitchFamily="2" charset="0"/>
              </a:rPr>
              <a:t>Contribuer à la planification à long terme</a:t>
            </a:r>
          </a:p>
          <a:p>
            <a:pPr marL="1257300" lvl="2" indent="-342900">
              <a:spcBef>
                <a:spcPts val="600"/>
              </a:spcBef>
              <a:spcAft>
                <a:spcPts val="600"/>
              </a:spcAft>
              <a:buFont typeface="Wingdings" panose="05000000000000000000" pitchFamily="2" charset="2"/>
              <a:buChar char="ü"/>
            </a:pPr>
            <a:r>
              <a:rPr lang="fr-CA" sz="1600">
                <a:ea typeface="Roboto Condensed" panose="02000000000000000000" pitchFamily="2" charset="0"/>
              </a:rPr>
              <a:t>Fournir un instantané de la situation</a:t>
            </a:r>
            <a:endParaRPr lang="fr-CA" sz="1600">
              <a:solidFill>
                <a:srgbClr val="171717"/>
              </a:solidFill>
              <a:ea typeface="Roboto Condensed" panose="02000000000000000000" pitchFamily="2" charset="0"/>
            </a:endParaRPr>
          </a:p>
          <a:p>
            <a:pPr marL="171450" indent="-171450" defTabSz="801688">
              <a:buFont typeface="Wingdings" panose="05000000000000000000" pitchFamily="2" charset="2"/>
              <a:buChar char="§"/>
            </a:pPr>
            <a:endParaRPr lang="fr-CA" sz="1200">
              <a:solidFill>
                <a:srgbClr val="171717"/>
              </a:solidFill>
            </a:endParaRPr>
          </a:p>
          <a:p>
            <a:pPr defTabSz="801688"/>
            <a:endParaRPr lang="fr-CA" sz="200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2800">
                <a:solidFill>
                  <a:schemeClr val="bg1"/>
                </a:solidFill>
              </a:rPr>
              <a:t>5</a:t>
            </a:r>
          </a:p>
        </p:txBody>
      </p:sp>
      <p:pic>
        <p:nvPicPr>
          <p:cNvPr id="5" name="Audio 4">
            <a:hlinkClick r:id="" action="ppaction://media"/>
            <a:extLst>
              <a:ext uri="{FF2B5EF4-FFF2-40B4-BE49-F238E27FC236}">
                <a16:creationId xmlns:a16="http://schemas.microsoft.com/office/drawing/2014/main" id="{3617359B-58C6-41C6-8CDC-1544115BDB95}"/>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4E697E33-FD4F-496E-AC43-13C559770824}"/>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09BC1E45-8740-4BE3-BA05-42811B3AC93A}"/>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4062713883"/>
      </p:ext>
    </p:extLst>
  </p:cSld>
  <p:clrMapOvr>
    <a:masterClrMapping/>
  </p:clrMapOvr>
  <mc:AlternateContent xmlns:mc="http://schemas.openxmlformats.org/markup-compatibility/2006" xmlns:p14="http://schemas.microsoft.com/office/powerpoint/2010/main">
    <mc:Choice Requires="p14">
      <p:transition spd="slow" p14:dur="2000" advTm="20941"/>
    </mc:Choice>
    <mc:Fallback xmlns="">
      <p:transition spd="slow" advTm="20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425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4251"/>
                            </p:stCondLst>
                            <p:childTnLst>
                              <p:par>
                                <p:cTn id="11" presetID="1" presetClass="entr" presetSubtype="0" fill="hold" nodeType="afterEffect">
                                  <p:stCondLst>
                                    <p:cond delay="475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9001"/>
                            </p:stCondLst>
                            <p:childTnLst>
                              <p:par>
                                <p:cTn id="14" presetID="1" presetClass="entr" presetSubtype="0" fill="hold" nodeType="afterEffect">
                                  <p:stCondLst>
                                    <p:cond delay="250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par>
                          <p:cTn id="16" fill="hold">
                            <p:stCondLst>
                              <p:cond delay="11501"/>
                            </p:stCondLst>
                            <p:childTnLst>
                              <p:par>
                                <p:cTn id="17" presetID="1" presetClass="entr" presetSubtype="0" fill="hold" nodeType="afterEffect">
                                  <p:stCondLst>
                                    <p:cond delay="30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704457" y="1618898"/>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50</a:t>
            </a:r>
          </a:p>
        </p:txBody>
      </p:sp>
      <p:sp>
        <p:nvSpPr>
          <p:cNvPr id="3" name="Rectangle 2"/>
          <p:cNvSpPr/>
          <p:nvPr>
            <p:custDataLst>
              <p:tags r:id="rId3"/>
            </p:custDataLst>
          </p:nvPr>
        </p:nvSpPr>
        <p:spPr>
          <a:xfrm>
            <a:off x="1939118" y="2401676"/>
            <a:ext cx="5765339" cy="1769715"/>
          </a:xfrm>
          <a:prstGeom prst="rect">
            <a:avLst/>
          </a:prstGeom>
        </p:spPr>
        <p:txBody>
          <a:bodyPr wrap="square">
            <a:spAutoFit/>
          </a:bodyPr>
          <a:lstStyle/>
          <a:p>
            <a:pPr marL="262890" lvl="1" defTabSz="457200">
              <a:lnSpc>
                <a:spcPct val="150000"/>
              </a:lnSpc>
              <a:spcBef>
                <a:spcPts val="600"/>
              </a:spcBef>
              <a:defRPr/>
            </a:pPr>
            <a:r>
              <a:rPr lang="fr-CA" spc="20" dirty="0">
                <a:solidFill>
                  <a:srgbClr val="000000"/>
                </a:solidFill>
                <a:ea typeface="Roboto Condensed" panose="02000000000000000000" pitchFamily="2" charset="0"/>
              </a:rPr>
              <a:t>Deux états fournissent cette information :</a:t>
            </a:r>
          </a:p>
          <a:p>
            <a:pPr marL="548640" lvl="1" indent="-285750" defTabSz="457200">
              <a:lnSpc>
                <a:spcPct val="150000"/>
              </a:lnSpc>
              <a:spcBef>
                <a:spcPts val="600"/>
              </a:spcBef>
              <a:buFont typeface="Century Gothic" panose="020B0502020202020204" pitchFamily="34" charset="0"/>
              <a:buChar char="›"/>
              <a:defRPr/>
            </a:pPr>
            <a:r>
              <a:rPr lang="fr-CA" spc="20" dirty="0">
                <a:solidFill>
                  <a:srgbClr val="000000"/>
                </a:solidFill>
                <a:ea typeface="Roboto Condensed" panose="02000000000000000000" pitchFamily="2" charset="0"/>
              </a:rPr>
              <a:t>État de la situation financière </a:t>
            </a:r>
          </a:p>
          <a:p>
            <a:pPr marL="548640" lvl="1" indent="-285750" defTabSz="457200">
              <a:lnSpc>
                <a:spcPct val="150000"/>
              </a:lnSpc>
              <a:spcBef>
                <a:spcPts val="600"/>
              </a:spcBef>
              <a:buFont typeface="Century Gothic" panose="020B0502020202020204" pitchFamily="34" charset="0"/>
              <a:buChar char="›"/>
              <a:defRPr/>
            </a:pPr>
            <a:r>
              <a:rPr lang="fr-CA" spc="20" dirty="0">
                <a:solidFill>
                  <a:srgbClr val="000000"/>
                </a:solidFill>
                <a:ea typeface="Roboto Condensed" panose="02000000000000000000" pitchFamily="2" charset="0"/>
              </a:rPr>
              <a:t>État des résultats</a:t>
            </a:r>
          </a:p>
          <a:p>
            <a:endParaRPr lang="en-US" dirty="0">
              <a:solidFill>
                <a:srgbClr val="000000"/>
              </a:solidFill>
              <a:latin typeface="Roboto" panose="02000000000000000000" pitchFamily="2" charset="0"/>
            </a:endParaRPr>
          </a:p>
        </p:txBody>
      </p:sp>
      <p:pic>
        <p:nvPicPr>
          <p:cNvPr id="8" name="Audio 7">
            <a:hlinkClick r:id="" action="ppaction://media"/>
            <a:extLst>
              <a:ext uri="{FF2B5EF4-FFF2-40B4-BE49-F238E27FC236}">
                <a16:creationId xmlns:a16="http://schemas.microsoft.com/office/drawing/2014/main" id="{E2BF6F30-8535-4BB7-A9E0-94022D096E3E}"/>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71B30AE5-B88C-4EFE-9CC7-4198944679C0}"/>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4DD7FE43-01EC-43AD-A477-7C3D93DF271F}"/>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854060526"/>
      </p:ext>
    </p:extLst>
  </p:cSld>
  <p:clrMapOvr>
    <a:masterClrMapping/>
  </p:clrMapOvr>
  <mc:AlternateContent xmlns:mc="http://schemas.openxmlformats.org/markup-compatibility/2006" xmlns:p14="http://schemas.microsoft.com/office/powerpoint/2010/main">
    <mc:Choice Requires="p14">
      <p:transition spd="slow" p14:dur="2000" advTm="11280"/>
    </mc:Choice>
    <mc:Fallback xmlns="">
      <p:transition spd="slow" advTm="11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en-US" dirty="0"/>
              <a:t>51</a:t>
            </a:r>
          </a:p>
        </p:txBody>
      </p:sp>
      <p:sp>
        <p:nvSpPr>
          <p:cNvPr id="3" name="Rectangle 2"/>
          <p:cNvSpPr/>
          <p:nvPr>
            <p:custDataLst>
              <p:tags r:id="rId2"/>
            </p:custDataLst>
          </p:nvPr>
        </p:nvSpPr>
        <p:spPr>
          <a:xfrm>
            <a:off x="2992548" y="987217"/>
            <a:ext cx="7797857" cy="3831818"/>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spcBef>
                <a:spcPts val="600"/>
              </a:spcBef>
              <a:spcAft>
                <a:spcPts val="600"/>
              </a:spcAft>
              <a:buClr>
                <a:schemeClr val="tx1"/>
              </a:buClr>
            </a:pPr>
            <a:r>
              <a:rPr lang="fr-CA" spc="20" dirty="0">
                <a:solidFill>
                  <a:srgbClr val="000000"/>
                </a:solidFill>
                <a:ea typeface="Roboto" panose="02000000000000000000" pitchFamily="2" charset="0"/>
              </a:rPr>
              <a:t>Laquelle parmi les suivantes serait une question clé à poser au moment d’examiner l’État des résultats?</a:t>
            </a:r>
            <a:endParaRPr lang="fr-CA" spc="20" dirty="0">
              <a:ea typeface="Roboto" panose="02000000000000000000" pitchFamily="2" charset="0"/>
            </a:endParaRPr>
          </a:p>
          <a:p>
            <a:pPr marL="342900" indent="-342900">
              <a:spcBef>
                <a:spcPts val="600"/>
              </a:spcBef>
              <a:spcAft>
                <a:spcPts val="600"/>
              </a:spcAft>
              <a:buClr>
                <a:schemeClr val="tx1"/>
              </a:buClr>
              <a:buFont typeface="+mj-lt"/>
              <a:buAutoNum type="alphaLcParenR"/>
            </a:pPr>
            <a:r>
              <a:rPr lang="fr-CA" dirty="0">
                <a:cs typeface="Calibri Light"/>
              </a:rPr>
              <a:t>De quelle façon les revenus réels se comparent-ils à ceux prévus dans le budget ou à ceux des exercices précédents?</a:t>
            </a:r>
          </a:p>
          <a:p>
            <a:pPr marL="342900" indent="-342900">
              <a:spcBef>
                <a:spcPts val="600"/>
              </a:spcBef>
              <a:spcAft>
                <a:spcPts val="600"/>
              </a:spcAft>
              <a:buClr>
                <a:schemeClr val="tx1"/>
              </a:buClr>
              <a:buFont typeface="+mj-lt"/>
              <a:buAutoNum type="alphaLcParenR"/>
            </a:pPr>
            <a:r>
              <a:rPr lang="fr-CA" dirty="0">
                <a:cs typeface="Calibri Light"/>
              </a:rPr>
              <a:t>Les revenus sont-ils stables? La croissance des revenus a-t-elle suivi celle du coût de la vie?</a:t>
            </a:r>
          </a:p>
          <a:p>
            <a:pPr marL="342900" indent="-342900">
              <a:spcBef>
                <a:spcPts val="600"/>
              </a:spcBef>
              <a:spcAft>
                <a:spcPts val="600"/>
              </a:spcAft>
              <a:buClr>
                <a:schemeClr val="tx1"/>
              </a:buClr>
              <a:buFont typeface="+mj-lt"/>
              <a:buAutoNum type="alphaLcParenR"/>
            </a:pPr>
            <a:r>
              <a:rPr lang="fr-CA" dirty="0">
                <a:cs typeface="Calibri Light"/>
              </a:rPr>
              <a:t>Y a-t-il une marge de manœuvre pour augmenter les revenus si nécessaire?</a:t>
            </a:r>
          </a:p>
          <a:p>
            <a:pPr marL="342900" indent="-342900">
              <a:spcBef>
                <a:spcPts val="600"/>
              </a:spcBef>
              <a:spcAft>
                <a:spcPts val="600"/>
              </a:spcAft>
              <a:buClr>
                <a:schemeClr val="tx1"/>
              </a:buClr>
              <a:buFont typeface="+mj-lt"/>
              <a:buAutoNum type="alphaLcParenR"/>
            </a:pPr>
            <a:r>
              <a:rPr lang="fr-CA" dirty="0">
                <a:ea typeface="Roboto Condensed" panose="02000000000000000000" pitchFamily="2" charset="0"/>
              </a:rPr>
              <a:t>L’excédent ou le déficit annuel a-t-il été affecté par un événement inhabituel ou qui n’est pas susceptible de se répéter?</a:t>
            </a: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9" name="Audio 8">
            <a:hlinkClick r:id="" action="ppaction://media"/>
            <a:extLst>
              <a:ext uri="{FF2B5EF4-FFF2-40B4-BE49-F238E27FC236}">
                <a16:creationId xmlns:a16="http://schemas.microsoft.com/office/drawing/2014/main" id="{E983F3FA-6BB4-4D3C-8D55-CA8A64D1D0AC}"/>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81EE5A8D-09E7-4913-88E2-C9D4EA9BCDCD}"/>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80606095-AFA7-4D45-8A25-2D797D788822}"/>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326016172"/>
      </p:ext>
    </p:extLst>
  </p:cSld>
  <p:clrMapOvr>
    <a:masterClrMapping/>
  </p:clrMapOvr>
  <mc:AlternateContent xmlns:mc="http://schemas.openxmlformats.org/markup-compatibility/2006" xmlns:p14="http://schemas.microsoft.com/office/powerpoint/2010/main">
    <mc:Choice Requires="p14">
      <p:transition spd="slow" p14:dur="2000" advTm="32431"/>
    </mc:Choice>
    <mc:Fallback xmlns="">
      <p:transition spd="slow" advTm="32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704457" y="1618898"/>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52</a:t>
            </a:r>
          </a:p>
        </p:txBody>
      </p:sp>
      <p:sp>
        <p:nvSpPr>
          <p:cNvPr id="3" name="Rectangle 2"/>
          <p:cNvSpPr/>
          <p:nvPr>
            <p:custDataLst>
              <p:tags r:id="rId3"/>
            </p:custDataLst>
          </p:nvPr>
        </p:nvSpPr>
        <p:spPr>
          <a:xfrm>
            <a:off x="1739564" y="1455929"/>
            <a:ext cx="5765339" cy="2769989"/>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fr-CA" spc="20" dirty="0">
                <a:solidFill>
                  <a:srgbClr val="000000"/>
                </a:solidFill>
                <a:latin typeface="Century Gothic" panose="020B0502020202020204" pitchFamily="34" charset="0"/>
                <a:ea typeface="Roboto" panose="02000000000000000000" pitchFamily="2" charset="0"/>
              </a:rPr>
              <a:t>Toutes ces réponses</a:t>
            </a:r>
          </a:p>
          <a:p>
            <a:pPr marL="91440">
              <a:lnSpc>
                <a:spcPct val="150000"/>
              </a:lnSpc>
              <a:spcBef>
                <a:spcPts val="600"/>
              </a:spcBef>
              <a:spcAft>
                <a:spcPts val="600"/>
              </a:spcAft>
            </a:pPr>
            <a:r>
              <a:rPr lang="fr-CA" spc="20" dirty="0">
                <a:solidFill>
                  <a:srgbClr val="000000"/>
                </a:solidFill>
                <a:latin typeface="Century Gothic" panose="020B0502020202020204" pitchFamily="34" charset="0"/>
              </a:rPr>
              <a:t>Il est important de poser des questions.</a:t>
            </a:r>
          </a:p>
          <a:p>
            <a:pPr marL="91440">
              <a:lnSpc>
                <a:spcPct val="150000"/>
              </a:lnSpc>
              <a:spcBef>
                <a:spcPts val="600"/>
              </a:spcBef>
              <a:spcAft>
                <a:spcPts val="600"/>
              </a:spcAft>
            </a:pPr>
            <a:r>
              <a:rPr lang="fr-CA" spc="20" dirty="0">
                <a:solidFill>
                  <a:srgbClr val="000000"/>
                </a:solidFill>
                <a:latin typeface="Century Gothic" panose="020B0502020202020204" pitchFamily="34" charset="0"/>
              </a:rPr>
              <a:t>Chaque question s’attarde à des composantes différentes de l’État des résultats.</a:t>
            </a:r>
            <a:endParaRPr lang="fr-CA" spc="20" dirty="0">
              <a:latin typeface="Century Gothic" panose="020B0502020202020204" pitchFamily="34" charset="0"/>
              <a:ea typeface="Roboto" panose="02000000000000000000" pitchFamily="2" charset="0"/>
            </a:endParaRPr>
          </a:p>
          <a:p>
            <a:endParaRPr lang="en-US" dirty="0">
              <a:solidFill>
                <a:srgbClr val="000000"/>
              </a:solidFill>
              <a:latin typeface="Roboto" panose="02000000000000000000" pitchFamily="2" charset="0"/>
            </a:endParaRPr>
          </a:p>
        </p:txBody>
      </p:sp>
      <p:pic>
        <p:nvPicPr>
          <p:cNvPr id="6" name="Audio 5">
            <a:hlinkClick r:id="" action="ppaction://media"/>
            <a:extLst>
              <a:ext uri="{FF2B5EF4-FFF2-40B4-BE49-F238E27FC236}">
                <a16:creationId xmlns:a16="http://schemas.microsoft.com/office/drawing/2014/main" id="{849FAC46-B4A0-4FB1-8DD9-E39CD8E35CE5}"/>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09C2E259-5F5A-4BDF-9CA9-931ADC9A3B98}"/>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B03C9A0B-3FAB-4742-975D-41954C1F29FC}"/>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3941545673"/>
      </p:ext>
    </p:extLst>
  </p:cSld>
  <p:clrMapOvr>
    <a:masterClrMapping/>
  </p:clrMapOvr>
  <mc:AlternateContent xmlns:mc="http://schemas.openxmlformats.org/markup-compatibility/2006" xmlns:p14="http://schemas.microsoft.com/office/powerpoint/2010/main">
    <mc:Choice Requires="p14">
      <p:transition spd="slow" p14:dur="2000" advTm="12155"/>
    </mc:Choice>
    <mc:Fallback xmlns="">
      <p:transition spd="slow" advTm="12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en-US" dirty="0"/>
              <a:t>53</a:t>
            </a:r>
          </a:p>
        </p:txBody>
      </p:sp>
      <p:sp>
        <p:nvSpPr>
          <p:cNvPr id="3" name="Rectangle 2"/>
          <p:cNvSpPr/>
          <p:nvPr>
            <p:custDataLst>
              <p:tags r:id="rId2"/>
            </p:custDataLst>
          </p:nvPr>
        </p:nvSpPr>
        <p:spPr>
          <a:xfrm>
            <a:off x="2992063" y="1771910"/>
            <a:ext cx="6782782" cy="2985433"/>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2000" spc="20" dirty="0">
                <a:solidFill>
                  <a:srgbClr val="000000"/>
                </a:solidFill>
                <a:latin typeface="Century Gothic" panose="020B0502020202020204" pitchFamily="34" charset="0"/>
                <a:ea typeface="Roboto" panose="02000000000000000000" pitchFamily="2" charset="0"/>
              </a:rPr>
              <a:t>Les notes afférentes aux états financiers ne fournissent pas d’information additionnelle sur les obligations futures.</a:t>
            </a:r>
          </a:p>
          <a:p>
            <a:pPr marL="91440">
              <a:lnSpc>
                <a:spcPct val="150000"/>
              </a:lnSpc>
              <a:spcBef>
                <a:spcPts val="600"/>
              </a:spcBef>
              <a:spcAft>
                <a:spcPts val="600"/>
              </a:spcAft>
            </a:pPr>
            <a:r>
              <a:rPr lang="fr-CA" sz="2800" b="1" spc="20" dirty="0">
                <a:solidFill>
                  <a:srgbClr val="000000"/>
                </a:solidFill>
                <a:latin typeface="Century Gothic" panose="020B0502020202020204" pitchFamily="34" charset="0"/>
                <a:ea typeface="Roboto" panose="02000000000000000000" pitchFamily="2" charset="0"/>
              </a:rPr>
              <a:t>Vrai ou faux</a:t>
            </a:r>
            <a:endParaRPr lang="fr-CA" sz="2800" b="1" spc="20" dirty="0">
              <a:latin typeface="Century Gothic" panose="020B0502020202020204" pitchFamily="34" charset="0"/>
              <a:ea typeface="Roboto" panose="02000000000000000000" pitchFamily="2" charset="0"/>
            </a:endParaRPr>
          </a:p>
          <a:p>
            <a:endParaRPr lang="fr-CA" dirty="0">
              <a:solidFill>
                <a:srgbClr val="000000"/>
              </a:solidFill>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A0CDD890-844D-4127-B56E-CE54CFBA0C9F}"/>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145D5B58-DED7-4F06-A236-9978DCBBF90F}"/>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917A7E56-6AF8-4ECF-8EB5-8EAC2A5F0567}"/>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195527169"/>
      </p:ext>
    </p:extLst>
  </p:cSld>
  <p:clrMapOvr>
    <a:masterClrMapping/>
  </p:clrMapOvr>
  <mc:AlternateContent xmlns:mc="http://schemas.openxmlformats.org/markup-compatibility/2006" xmlns:p14="http://schemas.microsoft.com/office/powerpoint/2010/main">
    <mc:Choice Requires="p14">
      <p:transition spd="slow" p14:dur="2000" advTm="9790"/>
    </mc:Choice>
    <mc:Fallback xmlns="">
      <p:transition spd="slow" advTm="9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704457" y="1618898"/>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54</a:t>
            </a:r>
          </a:p>
        </p:txBody>
      </p:sp>
      <p:sp>
        <p:nvSpPr>
          <p:cNvPr id="3" name="Rectangle 2"/>
          <p:cNvSpPr/>
          <p:nvPr>
            <p:custDataLst>
              <p:tags r:id="rId3"/>
            </p:custDataLst>
          </p:nvPr>
        </p:nvSpPr>
        <p:spPr>
          <a:xfrm>
            <a:off x="1939118" y="1262686"/>
            <a:ext cx="5765339" cy="3370153"/>
          </a:xfrm>
          <a:prstGeom prst="rect">
            <a:avLst/>
          </a:prstGeom>
        </p:spPr>
        <p:txBody>
          <a:bodyPr wrap="square">
            <a:spAutoFit/>
          </a:bodyPr>
          <a:lstStyle/>
          <a:p>
            <a:pPr marL="91440">
              <a:lnSpc>
                <a:spcPct val="150000"/>
              </a:lnSpc>
              <a:spcBef>
                <a:spcPts val="600"/>
              </a:spcBef>
              <a:spcAft>
                <a:spcPts val="600"/>
              </a:spcAft>
            </a:pPr>
            <a:r>
              <a:rPr lang="fr-CA" sz="3200" spc="20" dirty="0">
                <a:solidFill>
                  <a:srgbClr val="000000"/>
                </a:solidFill>
                <a:latin typeface="Century Gothic" panose="020B0502020202020204" pitchFamily="34" charset="0"/>
                <a:ea typeface="Roboto" panose="02000000000000000000" pitchFamily="2" charset="0"/>
              </a:rPr>
              <a:t>Faux</a:t>
            </a:r>
          </a:p>
          <a:p>
            <a:r>
              <a:rPr lang="fr-CA" sz="1600" spc="30" dirty="0">
                <a:solidFill>
                  <a:srgbClr val="000000"/>
                </a:solidFill>
                <a:latin typeface="Century Gothic" panose="020B0502020202020204" pitchFamily="34" charset="0"/>
                <a:ea typeface="Roboto Condensed" panose="02000000000000000000" pitchFamily="2" charset="0"/>
                <a:cs typeface="Segoe UI" panose="020B0502040204020203" pitchFamily="34" charset="0"/>
              </a:rPr>
              <a:t>Les notes afférentes aux états financiers peuvent fournir des précisions sur les transactions et les éléments de passif futurs, tels les paiements futurs au titre du </a:t>
            </a:r>
            <a:r>
              <a:rPr lang="fr-CA" sz="1600" dirty="0">
                <a:solidFill>
                  <a:srgbClr val="171717"/>
                </a:solidFill>
                <a:ea typeface="Roboto Condensed" panose="02000000000000000000" pitchFamily="2" charset="0"/>
              </a:rPr>
              <a:t>remboursement de la dette et de l’intérêt sur la dette.</a:t>
            </a:r>
            <a:endParaRPr lang="fr-CA" sz="1600" spc="20" dirty="0">
              <a:solidFill>
                <a:srgbClr val="000000"/>
              </a:solidFill>
              <a:latin typeface="Century Gothic" panose="020B0502020202020204" pitchFamily="34" charset="0"/>
              <a:ea typeface="Roboto Condensed" panose="02000000000000000000" pitchFamily="2" charset="0"/>
            </a:endParaRPr>
          </a:p>
          <a:p>
            <a:endParaRPr lang="fr-CA" sz="1600" spc="30" dirty="0">
              <a:latin typeface="Roboto Condensed" panose="02000000000000000000" pitchFamily="2" charset="0"/>
              <a:ea typeface="Roboto Condensed" panose="02000000000000000000" pitchFamily="2" charset="0"/>
              <a:cs typeface="Segoe UI" panose="020B0502040204020203" pitchFamily="34" charset="0"/>
            </a:endParaRPr>
          </a:p>
          <a:p>
            <a:pPr marL="91440">
              <a:lnSpc>
                <a:spcPct val="150000"/>
              </a:lnSpc>
              <a:spcBef>
                <a:spcPts val="600"/>
              </a:spcBef>
              <a:spcAft>
                <a:spcPts val="600"/>
              </a:spcAft>
            </a:pPr>
            <a:endParaRPr lang="fr-CA" sz="2400" spc="20" dirty="0">
              <a:latin typeface="Roboto" panose="02000000000000000000" pitchFamily="2" charset="0"/>
              <a:ea typeface="Roboto" panose="02000000000000000000" pitchFamily="2" charset="0"/>
            </a:endParaRPr>
          </a:p>
          <a:p>
            <a:endParaRPr lang="fr-CA" dirty="0">
              <a:solidFill>
                <a:srgbClr val="000000"/>
              </a:solidFill>
              <a:latin typeface="Roboto" panose="02000000000000000000" pitchFamily="2" charset="0"/>
            </a:endParaRPr>
          </a:p>
        </p:txBody>
      </p:sp>
      <p:pic>
        <p:nvPicPr>
          <p:cNvPr id="6" name="Audio 5">
            <a:hlinkClick r:id="" action="ppaction://media"/>
            <a:extLst>
              <a:ext uri="{FF2B5EF4-FFF2-40B4-BE49-F238E27FC236}">
                <a16:creationId xmlns:a16="http://schemas.microsoft.com/office/drawing/2014/main" id="{55721D64-0F2E-481F-9D3D-83A0FADE5167}"/>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F553E975-A8CB-4715-B905-B8C30AEF160C}"/>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D1F6EA72-9E21-44AF-9AFA-7ABCEE6EA5AE}"/>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1000178606"/>
      </p:ext>
    </p:extLst>
  </p:cSld>
  <p:clrMapOvr>
    <a:masterClrMapping/>
  </p:clrMapOvr>
  <mc:AlternateContent xmlns:mc="http://schemas.openxmlformats.org/markup-compatibility/2006" xmlns:p14="http://schemas.microsoft.com/office/powerpoint/2010/main">
    <mc:Choice Requires="p14">
      <p:transition spd="slow" p14:dur="2000" advTm="16797"/>
    </mc:Choice>
    <mc:Fallback xmlns="">
      <p:transition spd="slow" advTm="16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en-US" dirty="0"/>
              <a:t>55</a:t>
            </a:r>
          </a:p>
        </p:txBody>
      </p:sp>
      <p:sp>
        <p:nvSpPr>
          <p:cNvPr id="3" name="Rectangle 2"/>
          <p:cNvSpPr/>
          <p:nvPr>
            <p:custDataLst>
              <p:tags r:id="rId2"/>
            </p:custDataLst>
          </p:nvPr>
        </p:nvSpPr>
        <p:spPr>
          <a:xfrm>
            <a:off x="2992548" y="987217"/>
            <a:ext cx="7797857" cy="3647152"/>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spcBef>
                <a:spcPts val="600"/>
              </a:spcBef>
              <a:spcAft>
                <a:spcPts val="600"/>
              </a:spcAft>
              <a:buClr>
                <a:schemeClr val="tx1"/>
              </a:buClr>
            </a:pPr>
            <a:r>
              <a:rPr lang="fr-CA" spc="20" dirty="0">
                <a:solidFill>
                  <a:srgbClr val="000000"/>
                </a:solidFill>
                <a:ea typeface="Roboto" panose="02000000000000000000" pitchFamily="2" charset="0"/>
              </a:rPr>
              <a:t>Quelle situation parmi les suivantes peut soulever des préoccupations?</a:t>
            </a:r>
            <a:endParaRPr lang="fr-CA" spc="20" dirty="0">
              <a:ea typeface="Roboto" panose="02000000000000000000" pitchFamily="2" charset="0"/>
            </a:endParaRPr>
          </a:p>
          <a:p>
            <a:pPr marL="434340" lvl="0" indent="-342900" defTabSz="457200">
              <a:lnSpc>
                <a:spcPct val="150000"/>
              </a:lnSpc>
              <a:buFont typeface="+mj-lt"/>
              <a:buAutoNum type="alphaLcParenR"/>
              <a:defRPr/>
            </a:pPr>
            <a:r>
              <a:rPr lang="fr-CA" sz="1600" spc="20" dirty="0">
                <a:solidFill>
                  <a:srgbClr val="000000"/>
                </a:solidFill>
                <a:ea typeface="Roboto" panose="02000000000000000000" pitchFamily="2" charset="0"/>
              </a:rPr>
              <a:t>Les dates limites pour la production des rapports ne sont pas respectées.</a:t>
            </a:r>
          </a:p>
          <a:p>
            <a:pPr marL="434340" lvl="0" indent="-342900" defTabSz="457200">
              <a:lnSpc>
                <a:spcPct val="150000"/>
              </a:lnSpc>
              <a:buFont typeface="+mj-lt"/>
              <a:buAutoNum type="alphaLcParenR"/>
              <a:defRPr/>
            </a:pPr>
            <a:r>
              <a:rPr lang="fr-CA" sz="1600" spc="20" dirty="0">
                <a:solidFill>
                  <a:srgbClr val="000000"/>
                </a:solidFill>
                <a:ea typeface="Roboto" panose="02000000000000000000" pitchFamily="2" charset="0"/>
              </a:rPr>
              <a:t>La situation de trésorerie a diminué de façon considérable par rapport aux exercices précédents.</a:t>
            </a:r>
          </a:p>
          <a:p>
            <a:pPr marL="434340" lvl="0" indent="-342900" defTabSz="457200">
              <a:lnSpc>
                <a:spcPct val="150000"/>
              </a:lnSpc>
              <a:buFont typeface="+mj-lt"/>
              <a:buAutoNum type="alphaLcParenR"/>
              <a:defRPr/>
            </a:pPr>
            <a:r>
              <a:rPr lang="fr-CA" sz="1600" spc="20" dirty="0">
                <a:solidFill>
                  <a:srgbClr val="000000"/>
                </a:solidFill>
                <a:ea typeface="Roboto" panose="02000000000000000000" pitchFamily="2" charset="0"/>
              </a:rPr>
              <a:t>L’impôt non perçu a considérablement augmenté par rapport à l’exercice précédent.</a:t>
            </a:r>
          </a:p>
          <a:p>
            <a:pPr marL="342900" indent="-342900">
              <a:spcBef>
                <a:spcPts val="600"/>
              </a:spcBef>
              <a:spcAft>
                <a:spcPts val="600"/>
              </a:spcAft>
              <a:buClr>
                <a:schemeClr val="tx1"/>
              </a:buClr>
              <a:buFont typeface="+mj-lt"/>
              <a:buAutoNum type="alphaLcParenR"/>
            </a:pPr>
            <a:endParaRPr lang="fr-CA" dirty="0">
              <a:cs typeface="Calibri Light"/>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11" name="Audio 10">
            <a:hlinkClick r:id="" action="ppaction://media"/>
            <a:extLst>
              <a:ext uri="{FF2B5EF4-FFF2-40B4-BE49-F238E27FC236}">
                <a16:creationId xmlns:a16="http://schemas.microsoft.com/office/drawing/2014/main" id="{B34EE7F4-5A94-47CF-8940-8719F9B01304}"/>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8664109-422F-458C-82C1-9B4FF8A60C63}"/>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A0F75DB9-8014-46E8-9EBE-072E2399C3D0}"/>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53019287"/>
      </p:ext>
    </p:extLst>
  </p:cSld>
  <p:clrMapOvr>
    <a:masterClrMapping/>
  </p:clrMapOvr>
  <mc:AlternateContent xmlns:mc="http://schemas.openxmlformats.org/markup-compatibility/2006" xmlns:p14="http://schemas.microsoft.com/office/powerpoint/2010/main">
    <mc:Choice Requires="p14">
      <p:transition spd="slow" p14:dur="2000" advTm="19411"/>
    </mc:Choice>
    <mc:Fallback xmlns="">
      <p:transition spd="slow" advTm="19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704457" y="1618898"/>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56</a:t>
            </a:r>
          </a:p>
        </p:txBody>
      </p:sp>
      <p:sp>
        <p:nvSpPr>
          <p:cNvPr id="3" name="Rectangle 2"/>
          <p:cNvSpPr/>
          <p:nvPr>
            <p:custDataLst>
              <p:tags r:id="rId3"/>
            </p:custDataLst>
          </p:nvPr>
        </p:nvSpPr>
        <p:spPr>
          <a:xfrm>
            <a:off x="1739564" y="1455929"/>
            <a:ext cx="5765339" cy="2616101"/>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pc="20" dirty="0">
                <a:solidFill>
                  <a:srgbClr val="000000"/>
                </a:solidFill>
                <a:ea typeface="Roboto" panose="02000000000000000000" pitchFamily="2" charset="0"/>
              </a:rPr>
              <a:t>Toutes ces réponses</a:t>
            </a:r>
          </a:p>
          <a:p>
            <a:pPr marL="91440">
              <a:lnSpc>
                <a:spcPct val="150000"/>
              </a:lnSpc>
              <a:spcBef>
                <a:spcPts val="600"/>
              </a:spcBef>
              <a:spcAft>
                <a:spcPts val="600"/>
              </a:spcAft>
            </a:pPr>
            <a:r>
              <a:rPr lang="fr-CA" spc="20" dirty="0">
                <a:solidFill>
                  <a:srgbClr val="000000"/>
                </a:solidFill>
              </a:rPr>
              <a:t>Il est important d’examiner de façon plus approfondie ces situations en posant davantage de questions</a:t>
            </a:r>
            <a:r>
              <a:rPr lang="fr-CA" spc="30" dirty="0">
                <a:ea typeface="Roboto Condensed Light" panose="02000000000000000000" pitchFamily="2" charset="0"/>
                <a:cs typeface="Segoe UI" panose="020B0502040204020203" pitchFamily="34" charset="0"/>
              </a:rPr>
              <a:t>.  </a:t>
            </a:r>
          </a:p>
          <a:p>
            <a:endParaRPr lang="fr-CA" dirty="0">
              <a:solidFill>
                <a:srgbClr val="000000"/>
              </a:solidFill>
              <a:latin typeface="Roboto" panose="02000000000000000000" pitchFamily="2" charset="0"/>
            </a:endParaRPr>
          </a:p>
        </p:txBody>
      </p:sp>
      <p:pic>
        <p:nvPicPr>
          <p:cNvPr id="6" name="Audio 5">
            <a:hlinkClick r:id="" action="ppaction://media"/>
            <a:extLst>
              <a:ext uri="{FF2B5EF4-FFF2-40B4-BE49-F238E27FC236}">
                <a16:creationId xmlns:a16="http://schemas.microsoft.com/office/drawing/2014/main" id="{D7EEB845-EEBC-4A8E-B514-6CA1F29DE222}"/>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0800F0F1-0340-43E0-8031-BCF07A69FFD0}"/>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9A71C4CD-016F-491B-BCCC-E30D56D8EB37}"/>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1510086306"/>
      </p:ext>
    </p:extLst>
  </p:cSld>
  <p:clrMapOvr>
    <a:masterClrMapping/>
  </p:clrMapOvr>
  <mc:AlternateContent xmlns:mc="http://schemas.openxmlformats.org/markup-compatibility/2006" xmlns:p14="http://schemas.microsoft.com/office/powerpoint/2010/main">
    <mc:Choice Requires="p14">
      <p:transition spd="slow" p14:dur="2000" advTm="10092"/>
    </mc:Choice>
    <mc:Fallback xmlns="">
      <p:transition spd="slow" advTm="10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en-US" dirty="0"/>
              <a:t>57</a:t>
            </a:r>
          </a:p>
        </p:txBody>
      </p:sp>
      <p:sp>
        <p:nvSpPr>
          <p:cNvPr id="3" name="Rectangle 2"/>
          <p:cNvSpPr/>
          <p:nvPr>
            <p:custDataLst>
              <p:tags r:id="rId2"/>
            </p:custDataLst>
          </p:nvPr>
        </p:nvSpPr>
        <p:spPr>
          <a:xfrm>
            <a:off x="2992063" y="1771910"/>
            <a:ext cx="6782782" cy="2523768"/>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2000" spc="20" dirty="0">
                <a:solidFill>
                  <a:srgbClr val="000000"/>
                </a:solidFill>
                <a:latin typeface="Century Gothic" panose="020B0502020202020204" pitchFamily="34" charset="0"/>
                <a:ea typeface="Roboto" panose="02000000000000000000" pitchFamily="2" charset="0"/>
              </a:rPr>
              <a:t>Un indicateur financier rouge signifie la présence d’un danger immédiat.</a:t>
            </a:r>
          </a:p>
          <a:p>
            <a:pPr marL="91440">
              <a:lnSpc>
                <a:spcPct val="150000"/>
              </a:lnSpc>
              <a:spcBef>
                <a:spcPts val="600"/>
              </a:spcBef>
              <a:spcAft>
                <a:spcPts val="600"/>
              </a:spcAft>
            </a:pPr>
            <a:r>
              <a:rPr lang="fr-CA" sz="2800" b="1" spc="20" dirty="0">
                <a:solidFill>
                  <a:srgbClr val="000000"/>
                </a:solidFill>
                <a:latin typeface="Century Gothic" panose="020B0502020202020204" pitchFamily="34" charset="0"/>
                <a:ea typeface="Roboto" panose="02000000000000000000" pitchFamily="2" charset="0"/>
              </a:rPr>
              <a:t>Vrai ou faux</a:t>
            </a:r>
            <a:endParaRPr lang="fr-CA" sz="2800" b="1" spc="20" dirty="0">
              <a:latin typeface="Century Gothic" panose="020B0502020202020204" pitchFamily="34" charset="0"/>
              <a:ea typeface="Roboto" panose="02000000000000000000" pitchFamily="2" charset="0"/>
            </a:endParaRPr>
          </a:p>
          <a:p>
            <a:endParaRPr lang="fr-CA" dirty="0">
              <a:solidFill>
                <a:srgbClr val="000000"/>
              </a:solidFill>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CE09F75D-F74A-4177-9601-F67C4425CD10}"/>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BFB27FA8-DB4E-4131-BE64-A1C02FE543BF}"/>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7A53DE47-31E5-441C-8FD3-0D1AC219B9EE}"/>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3834012094"/>
      </p:ext>
    </p:extLst>
  </p:cSld>
  <p:clrMapOvr>
    <a:masterClrMapping/>
  </p:clrMapOvr>
  <mc:AlternateContent xmlns:mc="http://schemas.openxmlformats.org/markup-compatibility/2006" xmlns:p14="http://schemas.microsoft.com/office/powerpoint/2010/main">
    <mc:Choice Requires="p14">
      <p:transition spd="slow" p14:dur="2000" advTm="8418"/>
    </mc:Choice>
    <mc:Fallback xmlns="">
      <p:transition spd="slow" advTm="8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9051994" y="2645592"/>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58</a:t>
            </a:r>
          </a:p>
        </p:txBody>
      </p:sp>
      <p:sp>
        <p:nvSpPr>
          <p:cNvPr id="3" name="Rectangle 2"/>
          <p:cNvSpPr/>
          <p:nvPr>
            <p:custDataLst>
              <p:tags r:id="rId3"/>
            </p:custDataLst>
          </p:nvPr>
        </p:nvSpPr>
        <p:spPr>
          <a:xfrm>
            <a:off x="1763627" y="894456"/>
            <a:ext cx="6810878" cy="6032421"/>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3200" spc="20" dirty="0">
                <a:solidFill>
                  <a:srgbClr val="000000"/>
                </a:solidFill>
                <a:latin typeface="Century Gothic" panose="020B0502020202020204" pitchFamily="34" charset="0"/>
                <a:ea typeface="Roboto" panose="02000000000000000000" pitchFamily="2" charset="0"/>
              </a:rPr>
              <a:t>Faux</a:t>
            </a:r>
          </a:p>
          <a:p>
            <a:r>
              <a:rPr lang="fr-CA" sz="1600" spc="30" dirty="0">
                <a:latin typeface="Century Gothic" panose="020B0502020202020204" pitchFamily="34" charset="0"/>
                <a:ea typeface="Roboto Condensed" panose="02000000000000000000" pitchFamily="2" charset="0"/>
                <a:cs typeface="Segoe UI" panose="020B0502040204020203" pitchFamily="34" charset="0"/>
              </a:rPr>
              <a:t>Le rouge signifie qu’un risque élevé a été cerné. Il est </a:t>
            </a:r>
            <a:r>
              <a:rPr lang="fr-CA" sz="1600" dirty="0">
                <a:latin typeface="Century Gothic" panose="020B0502020202020204" pitchFamily="34" charset="0"/>
                <a:ea typeface="Roboto Condensed" panose="02000000000000000000" pitchFamily="2" charset="0"/>
              </a:rPr>
              <a:t>important de noter que, conjugué à une planification stratégique attentive et à des mesures appropriées, un indicateur peut permettre de resserrer ou diminuer le risque. Il est donc primordial que la municipalité examine les risques potentiels ainsi que toute enquête ou analyse additionnelle pertinente.</a:t>
            </a:r>
            <a:endParaRPr lang="fr-CA" sz="1600" spc="20" dirty="0">
              <a:solidFill>
                <a:srgbClr val="000000"/>
              </a:solidFill>
              <a:latin typeface="Century Gothic" panose="020B0502020202020204" pitchFamily="34" charset="0"/>
              <a:ea typeface="Roboto Condensed" panose="02000000000000000000" pitchFamily="2" charset="0"/>
            </a:endParaRPr>
          </a:p>
          <a:p>
            <a:endParaRPr lang="fr-CA" sz="1600" spc="30" dirty="0">
              <a:latin typeface="Century Gothic" panose="020B0502020202020204" pitchFamily="34" charset="0"/>
              <a:ea typeface="Roboto Condensed" panose="02000000000000000000" pitchFamily="2" charset="0"/>
              <a:cs typeface="Segoe UI" panose="020B0502040204020203" pitchFamily="34" charset="0"/>
            </a:endParaRPr>
          </a:p>
          <a:p>
            <a:r>
              <a:rPr lang="fr-CA" sz="1600" spc="30" dirty="0">
                <a:latin typeface="Century Gothic" panose="020B0502020202020204" pitchFamily="34" charset="0"/>
                <a:ea typeface="Roboto Condensed" panose="02000000000000000000" pitchFamily="2" charset="0"/>
                <a:cs typeface="Segoe UI" panose="020B0502040204020203" pitchFamily="34" charset="0"/>
              </a:rPr>
              <a:t>Que devrait faire la municipalité?</a:t>
            </a:r>
          </a:p>
          <a:p>
            <a:pPr marL="285750" indent="-285750">
              <a:spcBef>
                <a:spcPts val="600"/>
              </a:spcBef>
              <a:spcAft>
                <a:spcPts val="600"/>
              </a:spcAft>
              <a:buFont typeface="Arial" pitchFamily="34" charset="0"/>
              <a:buChar char="•"/>
            </a:pPr>
            <a:r>
              <a:rPr lang="fr-CA" sz="1600" spc="30" dirty="0">
                <a:latin typeface="Century Gothic" panose="020B0502020202020204" pitchFamily="34" charset="0"/>
                <a:ea typeface="Roboto Condensed" panose="02000000000000000000" pitchFamily="2" charset="0"/>
                <a:cs typeface="Segoe UI" panose="020B0502040204020203" pitchFamily="34" charset="0"/>
              </a:rPr>
              <a:t>Examiner plus attentivement les secteurs de risque. Il est important de poser les questions suivantes :</a:t>
            </a:r>
          </a:p>
          <a:p>
            <a:pPr marL="742950" lvl="1" indent="-285750">
              <a:buFont typeface="Century Gothic" panose="020B0502020202020204" pitchFamily="34" charset="0"/>
              <a:buChar char="›"/>
            </a:pPr>
            <a:r>
              <a:rPr lang="fr-CA" sz="1600" spc="30" dirty="0">
                <a:latin typeface="Century Gothic" panose="020B0502020202020204" pitchFamily="34" charset="0"/>
                <a:ea typeface="Roboto Condensed" panose="02000000000000000000" pitchFamily="2" charset="0"/>
                <a:cs typeface="Segoe UI" panose="020B0502040204020203" pitchFamily="34" charset="0"/>
              </a:rPr>
              <a:t>Quelle est probabilité que ce risque se réalise et quelles seraient ses répercussions?</a:t>
            </a:r>
          </a:p>
          <a:p>
            <a:pPr marL="742950" lvl="1" indent="-285750">
              <a:buFont typeface="Century Gothic" panose="020B0502020202020204" pitchFamily="34" charset="0"/>
              <a:buChar char="›"/>
            </a:pPr>
            <a:r>
              <a:rPr lang="fr-CA" sz="1600" spc="30" dirty="0">
                <a:latin typeface="Century Gothic" panose="020B0502020202020204" pitchFamily="34" charset="0"/>
                <a:ea typeface="Roboto Condensed" panose="02000000000000000000" pitchFamily="2" charset="0"/>
                <a:cs typeface="Segoe UI" panose="020B0502040204020203" pitchFamily="34" charset="0"/>
              </a:rPr>
              <a:t>Y a-t-il des facteurs atténuants?</a:t>
            </a:r>
          </a:p>
          <a:p>
            <a:pPr marL="742950" lvl="1" indent="-285750">
              <a:buFont typeface="Century Gothic" panose="020B0502020202020204" pitchFamily="34" charset="0"/>
              <a:buChar char="›"/>
            </a:pPr>
            <a:r>
              <a:rPr lang="fr-CA" sz="1600" spc="30" dirty="0">
                <a:latin typeface="Century Gothic" panose="020B0502020202020204" pitchFamily="34" charset="0"/>
                <a:ea typeface="Roboto Condensed" panose="02000000000000000000" pitchFamily="2" charset="0"/>
                <a:cs typeface="Segoe UI" panose="020B0502040204020203" pitchFamily="34" charset="0"/>
              </a:rPr>
              <a:t>Quelle est la cause? Peut-on établir des liens?</a:t>
            </a:r>
          </a:p>
          <a:p>
            <a:pPr marL="285750" lvl="1" indent="-285750">
              <a:spcBef>
                <a:spcPts val="600"/>
              </a:spcBef>
              <a:spcAft>
                <a:spcPts val="600"/>
              </a:spcAft>
              <a:buFont typeface="Arial" pitchFamily="34" charset="0"/>
              <a:buChar char="•"/>
            </a:pPr>
            <a:r>
              <a:rPr lang="fr-CA" sz="1600" spc="30" dirty="0">
                <a:latin typeface="Century Gothic" panose="020B0502020202020204" pitchFamily="34" charset="0"/>
                <a:ea typeface="Roboto Condensed" panose="02000000000000000000" pitchFamily="2" charset="0"/>
                <a:cs typeface="Segoe UI" panose="020B0502040204020203" pitchFamily="34" charset="0"/>
              </a:rPr>
              <a:t>Selon l’analyse qui est faite, la municipalité devrait axer ses efforts sur des mesures correctives ou la diminution du seuil de risque.</a:t>
            </a:r>
          </a:p>
          <a:p>
            <a:endParaRPr lang="fr-CA" dirty="0">
              <a:solidFill>
                <a:srgbClr val="000000"/>
              </a:solidFill>
              <a:latin typeface="Roboto" panose="02000000000000000000" pitchFamily="2" charset="0"/>
            </a:endParaRPr>
          </a:p>
        </p:txBody>
      </p:sp>
      <p:pic>
        <p:nvPicPr>
          <p:cNvPr id="4" name="Audio 3">
            <a:hlinkClick r:id="" action="ppaction://media"/>
            <a:extLst>
              <a:ext uri="{FF2B5EF4-FFF2-40B4-BE49-F238E27FC236}">
                <a16:creationId xmlns:a16="http://schemas.microsoft.com/office/drawing/2014/main" id="{BF6953F2-F804-4E1A-A4E1-0C5DFF5618DC}"/>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D1398F80-D5E6-4A1A-8467-A4935F9B8AB5}"/>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23B1C62E-12B0-44BE-9A4C-D986955BF7F6}"/>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653478266"/>
      </p:ext>
    </p:extLst>
  </p:cSld>
  <p:clrMapOvr>
    <a:masterClrMapping/>
  </p:clrMapOvr>
  <mc:AlternateContent xmlns:mc="http://schemas.openxmlformats.org/markup-compatibility/2006" xmlns:p14="http://schemas.microsoft.com/office/powerpoint/2010/main">
    <mc:Choice Requires="p14">
      <p:transition spd="slow" p14:dur="2000" advTm="63650"/>
    </mc:Choice>
    <mc:Fallback xmlns="">
      <p:transition spd="slow" advTm="63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11"/>
          <a:stretch>
            <a:fillRect/>
          </a:stretch>
        </p:blipFill>
        <p:spPr>
          <a:xfrm>
            <a:off x="864062" y="904997"/>
            <a:ext cx="3974696" cy="3974696"/>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59</a:t>
            </a:r>
          </a:p>
        </p:txBody>
      </p:sp>
      <p:sp>
        <p:nvSpPr>
          <p:cNvPr id="4" name="Rectangle 3"/>
          <p:cNvSpPr/>
          <p:nvPr>
            <p:custDataLst>
              <p:tags r:id="rId3"/>
            </p:custDataLst>
          </p:nvPr>
        </p:nvSpPr>
        <p:spPr>
          <a:xfrm>
            <a:off x="3492269" y="2943051"/>
            <a:ext cx="6012873" cy="492443"/>
          </a:xfrm>
          <a:prstGeom prst="rect">
            <a:avLst/>
          </a:prstGeom>
        </p:spPr>
        <p:txBody>
          <a:bodyPr wrap="square">
            <a:spAutoFit/>
          </a:bodyPr>
          <a:lstStyle/>
          <a:p>
            <a:r>
              <a:rPr lang="en-US" dirty="0" err="1">
                <a:solidFill>
                  <a:srgbClr val="000000"/>
                </a:solidFill>
                <a:latin typeface="Century Gothic" panose="020B0502020202020204" pitchFamily="34" charset="0"/>
              </a:rPr>
              <a:t>Vous</a:t>
            </a:r>
            <a:r>
              <a:rPr lang="en-US" dirty="0">
                <a:solidFill>
                  <a:srgbClr val="000000"/>
                </a:solidFill>
                <a:latin typeface="Century Gothic" panose="020B0502020202020204" pitchFamily="34" charset="0"/>
              </a:rPr>
              <a:t> </a:t>
            </a:r>
            <a:r>
              <a:rPr lang="en-US" dirty="0" err="1">
                <a:solidFill>
                  <a:srgbClr val="000000"/>
                </a:solidFill>
                <a:latin typeface="Century Gothic" panose="020B0502020202020204" pitchFamily="34" charset="0"/>
              </a:rPr>
              <a:t>pouvez</a:t>
            </a:r>
            <a:r>
              <a:rPr lang="en-US" dirty="0">
                <a:solidFill>
                  <a:srgbClr val="000000"/>
                </a:solidFill>
                <a:latin typeface="Century Gothic" panose="020B0502020202020204" pitchFamily="34" charset="0"/>
              </a:rPr>
              <a:t> </a:t>
            </a:r>
            <a:r>
              <a:rPr lang="en-US" dirty="0" err="1">
                <a:solidFill>
                  <a:srgbClr val="000000"/>
                </a:solidFill>
                <a:latin typeface="Century Gothic" panose="020B0502020202020204" pitchFamily="34" charset="0"/>
              </a:rPr>
              <a:t>maintenant</a:t>
            </a:r>
            <a:r>
              <a:rPr lang="en-US" dirty="0">
                <a:solidFill>
                  <a:srgbClr val="000000"/>
                </a:solidFill>
                <a:latin typeface="Century Gothic" panose="020B0502020202020204" pitchFamily="34" charset="0"/>
              </a:rPr>
              <a:t> passer au Module 4.</a:t>
            </a:r>
            <a:endParaRPr lang="en-US" dirty="0">
              <a:solidFill>
                <a:srgbClr val="000000"/>
              </a:solidFill>
              <a:latin typeface="Century Gothic" panose="020B0502020202020204" pitchFamily="34" charset="0"/>
              <a:ea typeface="Roboto" panose="02000000000000000000" pitchFamily="2" charset="0"/>
            </a:endParaRPr>
          </a:p>
          <a:p>
            <a:endParaRPr lang="en-US" sz="800" dirty="0">
              <a:solidFill>
                <a:srgbClr val="000000"/>
              </a:solidFill>
              <a:latin typeface="Roboto" panose="02000000000000000000" pitchFamily="2" charset="0"/>
            </a:endParaRPr>
          </a:p>
        </p:txBody>
      </p:sp>
      <p:sp>
        <p:nvSpPr>
          <p:cNvPr id="5" name="Rectangle 4"/>
          <p:cNvSpPr/>
          <p:nvPr>
            <p:custDataLst>
              <p:tags r:id="rId4"/>
            </p:custDataLst>
          </p:nvPr>
        </p:nvSpPr>
        <p:spPr>
          <a:xfrm>
            <a:off x="3589251" y="1677803"/>
            <a:ext cx="6012873" cy="492443"/>
          </a:xfrm>
          <a:prstGeom prst="rect">
            <a:avLst/>
          </a:prstGeom>
        </p:spPr>
        <p:txBody>
          <a:bodyPr wrap="square">
            <a:spAutoFit/>
          </a:bodyPr>
          <a:lstStyle/>
          <a:p>
            <a:r>
              <a:rPr lang="en-US" dirty="0" err="1">
                <a:solidFill>
                  <a:srgbClr val="000000"/>
                </a:solidFill>
                <a:latin typeface="Century Gothic" panose="020B0502020202020204" pitchFamily="34" charset="0"/>
              </a:rPr>
              <a:t>Vous</a:t>
            </a:r>
            <a:r>
              <a:rPr lang="en-US" dirty="0">
                <a:solidFill>
                  <a:srgbClr val="000000"/>
                </a:solidFill>
                <a:latin typeface="Century Gothic" panose="020B0502020202020204" pitchFamily="34" charset="0"/>
              </a:rPr>
              <a:t> </a:t>
            </a:r>
            <a:r>
              <a:rPr lang="en-US" dirty="0" err="1">
                <a:solidFill>
                  <a:srgbClr val="000000"/>
                </a:solidFill>
                <a:latin typeface="Century Gothic" panose="020B0502020202020204" pitchFamily="34" charset="0"/>
              </a:rPr>
              <a:t>avez</a:t>
            </a:r>
            <a:r>
              <a:rPr lang="en-US" dirty="0">
                <a:solidFill>
                  <a:srgbClr val="000000"/>
                </a:solidFill>
                <a:latin typeface="Century Gothic" panose="020B0502020202020204" pitchFamily="34" charset="0"/>
              </a:rPr>
              <a:t> </a:t>
            </a:r>
            <a:r>
              <a:rPr lang="en-US" dirty="0" err="1">
                <a:solidFill>
                  <a:srgbClr val="000000"/>
                </a:solidFill>
                <a:latin typeface="Century Gothic" panose="020B0502020202020204" pitchFamily="34" charset="0"/>
              </a:rPr>
              <a:t>terminé</a:t>
            </a:r>
            <a:r>
              <a:rPr lang="en-US" dirty="0">
                <a:solidFill>
                  <a:srgbClr val="000000"/>
                </a:solidFill>
                <a:latin typeface="Century Gothic" panose="020B0502020202020204" pitchFamily="34" charset="0"/>
              </a:rPr>
              <a:t> avec </a:t>
            </a:r>
            <a:r>
              <a:rPr lang="en-US" dirty="0" err="1">
                <a:solidFill>
                  <a:srgbClr val="000000"/>
                </a:solidFill>
                <a:latin typeface="Century Gothic" panose="020B0502020202020204" pitchFamily="34" charset="0"/>
              </a:rPr>
              <a:t>succès</a:t>
            </a:r>
            <a:r>
              <a:rPr lang="en-US" dirty="0">
                <a:solidFill>
                  <a:srgbClr val="000000"/>
                </a:solidFill>
                <a:latin typeface="Century Gothic" panose="020B0502020202020204" pitchFamily="34" charset="0"/>
              </a:rPr>
              <a:t> le Module 3.</a:t>
            </a:r>
            <a:endParaRPr lang="en-US" dirty="0">
              <a:solidFill>
                <a:srgbClr val="000000"/>
              </a:solidFill>
              <a:latin typeface="Century Gothic" panose="020B0502020202020204" pitchFamily="34" charset="0"/>
              <a:ea typeface="Roboto" panose="02000000000000000000" pitchFamily="2" charset="0"/>
            </a:endParaRPr>
          </a:p>
          <a:p>
            <a:endParaRPr lang="en-US" sz="800" dirty="0">
              <a:solidFill>
                <a:srgbClr val="000000"/>
              </a:solidFill>
              <a:latin typeface="Roboto" panose="02000000000000000000" pitchFamily="2" charset="0"/>
            </a:endParaRPr>
          </a:p>
        </p:txBody>
      </p:sp>
      <p:pic>
        <p:nvPicPr>
          <p:cNvPr id="3" name="Audio 2">
            <a:hlinkClick r:id="" action="ppaction://media"/>
            <a:extLst>
              <a:ext uri="{FF2B5EF4-FFF2-40B4-BE49-F238E27FC236}">
                <a16:creationId xmlns:a16="http://schemas.microsoft.com/office/drawing/2014/main" id="{E31C82FA-94E3-43DA-809F-36CCF3E8B494}"/>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8EA75F5A-9C30-4C83-91A2-98A1B4D62670}"/>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7452"/>
    </mc:Choice>
    <mc:Fallback xmlns="">
      <p:transition spd="slow" advTm="7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3" descr="Hand writing on post-it note">
            <a:extLst>
              <a:ext uri="{FF2B5EF4-FFF2-40B4-BE49-F238E27FC236}">
                <a16:creationId xmlns:a16="http://schemas.microsoft.com/office/drawing/2014/main" id="{EE9BC58C-BD8B-4784-A1A4-59B1783DB1BE}"/>
              </a:ext>
            </a:extLst>
          </p:cNvPr>
          <p:cNvPicPr>
            <a:picLocks noGrp="1" noChangeAspect="1"/>
          </p:cNvPicPr>
          <p:nvPr>
            <p:ph type="pic" sz="quarter" idx="14"/>
            <p:custDataLst>
              <p:tags r:id="rId2"/>
            </p:custDataLst>
          </p:nvPr>
        </p:nvPicPr>
        <p:blipFill rotWithShape="1">
          <a:blip r:embed="rId14" cstate="screen">
            <a:extLst>
              <a:ext uri="{28A0092B-C50C-407E-A947-70E740481C1C}">
                <a14:useLocalDpi xmlns:a14="http://schemas.microsoft.com/office/drawing/2010/main"/>
              </a:ext>
            </a:extLst>
          </a:blip>
          <a:srcRect l="5" r="5"/>
          <a:stretch/>
        </p:blipFill>
        <p:spPr>
          <a:xfrm>
            <a:off x="0" y="0"/>
            <a:ext cx="5345125" cy="6370638"/>
          </a:xfrm>
        </p:spPr>
      </p:pic>
      <p:sp>
        <p:nvSpPr>
          <p:cNvPr id="9" name="Slide Number Placeholder 5">
            <a:extLst>
              <a:ext uri="{FF2B5EF4-FFF2-40B4-BE49-F238E27FC236}">
                <a16:creationId xmlns:a16="http://schemas.microsoft.com/office/drawing/2014/main" id="{D833A8AE-44EA-410F-97CD-6EB834F69545}"/>
              </a:ext>
            </a:extLst>
          </p:cNvPr>
          <p:cNvSpPr txBox="1">
            <a:spLocks/>
          </p:cNvSpPr>
          <p:nvPr>
            <p:custDataLst>
              <p:tags r:id="rId3"/>
            </p:custDataLst>
          </p:nvPr>
        </p:nvSpPr>
        <p:spPr>
          <a:xfrm>
            <a:off x="10921761" y="601600"/>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2000">
                <a:solidFill>
                  <a:srgbClr val="FFFFFF"/>
                </a:solidFill>
                <a:latin typeface="Century Gothic" panose="020B0502020202020204"/>
              </a:rPr>
              <a:t>6</a:t>
            </a:r>
            <a:endParaRPr kumimoji="0" lang="fr-CA" sz="20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12" name="Title 1">
            <a:extLst>
              <a:ext uri="{FF2B5EF4-FFF2-40B4-BE49-F238E27FC236}">
                <a16:creationId xmlns:a16="http://schemas.microsoft.com/office/drawing/2014/main" id="{EA220548-6982-4D23-AB90-169F6091B943}"/>
              </a:ext>
            </a:extLst>
          </p:cNvPr>
          <p:cNvSpPr>
            <a:spLocks noGrp="1"/>
          </p:cNvSpPr>
          <p:nvPr>
            <p:ph type="title"/>
            <p:custDataLst>
              <p:tags r:id="rId4"/>
            </p:custDataLst>
          </p:nvPr>
        </p:nvSpPr>
        <p:spPr>
          <a:xfrm>
            <a:off x="0" y="248118"/>
            <a:ext cx="5257800" cy="706964"/>
          </a:xfrm>
        </p:spPr>
        <p:txBody>
          <a:bodyPr/>
          <a:lstStyle/>
          <a:p>
            <a:r>
              <a:rPr lang="fr-CA" sz="2700"/>
              <a:t>Information que vous devriez recevoir</a:t>
            </a:r>
          </a:p>
        </p:txBody>
      </p:sp>
      <p:sp>
        <p:nvSpPr>
          <p:cNvPr id="13" name="TextBox 12">
            <a:extLst>
              <a:ext uri="{FF2B5EF4-FFF2-40B4-BE49-F238E27FC236}">
                <a16:creationId xmlns:a16="http://schemas.microsoft.com/office/drawing/2014/main" id="{882E9F35-68BE-4DA0-982E-F5D64E50A1CA}"/>
              </a:ext>
            </a:extLst>
          </p:cNvPr>
          <p:cNvSpPr txBox="1"/>
          <p:nvPr>
            <p:custDataLst>
              <p:tags r:id="rId5"/>
            </p:custDataLst>
          </p:nvPr>
        </p:nvSpPr>
        <p:spPr>
          <a:xfrm>
            <a:off x="5385855" y="1335129"/>
            <a:ext cx="4612614" cy="6419834"/>
          </a:xfrm>
          <a:prstGeom prst="rect">
            <a:avLst/>
          </a:prstGeom>
          <a:noFill/>
        </p:spPr>
        <p:txBody>
          <a:bodyPr wrap="square" rtlCol="0">
            <a:spAutoFit/>
          </a:bodyPr>
          <a:lstStyle/>
          <a:p>
            <a:pPr lvl="0" defTabSz="457200">
              <a:lnSpc>
                <a:spcPct val="114000"/>
              </a:lnSpc>
              <a:spcBef>
                <a:spcPts val="600"/>
              </a:spcBef>
              <a:spcAft>
                <a:spcPts val="600"/>
              </a:spcAft>
              <a:defRPr/>
            </a:pPr>
            <a:r>
              <a:rPr kumimoji="0" lang="fr-CA" sz="1600" b="0" i="0" u="none" strike="noStrike" kern="1200" cap="none" spc="0" normalizeH="0" baseline="0" dirty="0">
                <a:ln>
                  <a:noFill/>
                </a:ln>
                <a:solidFill>
                  <a:srgbClr val="000000"/>
                </a:solidFill>
                <a:effectLst/>
                <a:uLnTx/>
                <a:uFillTx/>
                <a:ea typeface="+mn-ea"/>
                <a:cs typeface="+mn-cs"/>
              </a:rPr>
              <a:t>De la part de l’auditeur</a:t>
            </a:r>
            <a:r>
              <a:rPr kumimoji="0" lang="fr-CA" sz="1600" b="0" i="0" u="none" strike="noStrike" kern="1200" cap="none" spc="0" normalizeH="0" dirty="0">
                <a:ln>
                  <a:noFill/>
                </a:ln>
                <a:solidFill>
                  <a:srgbClr val="000000"/>
                </a:solidFill>
                <a:effectLst/>
                <a:uLnTx/>
                <a:uFillTx/>
                <a:ea typeface="+mn-ea"/>
                <a:cs typeface="+mn-cs"/>
              </a:rPr>
              <a:t> externe </a:t>
            </a:r>
            <a:r>
              <a:rPr kumimoji="0" lang="fr-CA" sz="1600" b="0" i="0" u="none" strike="noStrike" kern="1200" cap="none" spc="0" normalizeH="0" baseline="0" dirty="0">
                <a:ln>
                  <a:noFill/>
                </a:ln>
                <a:solidFill>
                  <a:srgbClr val="000000"/>
                </a:solidFill>
                <a:effectLst/>
                <a:uLnTx/>
                <a:uFillTx/>
                <a:ea typeface="+mn-ea"/>
                <a:cs typeface="+mn-cs"/>
              </a:rPr>
              <a:t>: </a:t>
            </a:r>
          </a:p>
          <a:p>
            <a:pPr lvl="0" defTabSz="457200">
              <a:lnSpc>
                <a:spcPct val="114000"/>
              </a:lnSpc>
              <a:spcBef>
                <a:spcPts val="600"/>
              </a:spcBef>
              <a:spcAft>
                <a:spcPts val="600"/>
              </a:spcAft>
              <a:buFontTx/>
              <a:buChar char="›"/>
              <a:defRPr/>
            </a:pPr>
            <a:r>
              <a:rPr lang="fr-CA" sz="1600" dirty="0">
                <a:solidFill>
                  <a:srgbClr val="000000"/>
                </a:solidFill>
              </a:rPr>
              <a:t> Opinion de l’auditeur</a:t>
            </a:r>
          </a:p>
          <a:p>
            <a:pPr lvl="0" defTabSz="457200">
              <a:lnSpc>
                <a:spcPct val="114000"/>
              </a:lnSpc>
              <a:spcBef>
                <a:spcPts val="600"/>
              </a:spcBef>
              <a:spcAft>
                <a:spcPts val="600"/>
              </a:spcAft>
              <a:buFontTx/>
              <a:buChar char="›"/>
              <a:defRPr/>
            </a:pPr>
            <a:r>
              <a:rPr lang="fr-CA" sz="1600" dirty="0">
                <a:solidFill>
                  <a:srgbClr val="000000"/>
                </a:solidFill>
              </a:rPr>
              <a:t> Jeu complet des états financiers audités</a:t>
            </a:r>
            <a:endParaRPr kumimoji="0" lang="fr-CA" sz="1600" b="0" i="0" u="none" strike="noStrike" kern="1200" cap="none" spc="0" normalizeH="0" baseline="0" dirty="0">
              <a:ln>
                <a:noFill/>
              </a:ln>
              <a:solidFill>
                <a:srgbClr val="000000"/>
              </a:solidFill>
              <a:effectLst/>
              <a:uLnTx/>
              <a:uFillTx/>
              <a:ea typeface="+mn-ea"/>
              <a:cs typeface="+mn-cs"/>
            </a:endParaRPr>
          </a:p>
          <a:p>
            <a:pPr marL="605790" lvl="1" indent="-342900" defTabSz="457200">
              <a:lnSpc>
                <a:spcPct val="150000"/>
              </a:lnSpc>
              <a:spcBef>
                <a:spcPts val="600"/>
              </a:spcBef>
              <a:buFont typeface="+mj-lt"/>
              <a:buAutoNum type="arabicPeriod"/>
              <a:defRPr/>
            </a:pPr>
            <a:r>
              <a:rPr lang="fr-CA" sz="1400" spc="20" dirty="0">
                <a:solidFill>
                  <a:srgbClr val="000000"/>
                </a:solidFill>
                <a:ea typeface="Roboto Condensed" panose="02000000000000000000" pitchFamily="2" charset="0"/>
              </a:rPr>
              <a:t>État de la situation financière </a:t>
            </a:r>
          </a:p>
          <a:p>
            <a:pPr marL="605790" lvl="1" indent="-342900" defTabSz="457200">
              <a:lnSpc>
                <a:spcPct val="150000"/>
              </a:lnSpc>
              <a:spcBef>
                <a:spcPts val="600"/>
              </a:spcBef>
              <a:buFont typeface="+mj-lt"/>
              <a:buAutoNum type="arabicPeriod"/>
              <a:defRPr/>
            </a:pPr>
            <a:r>
              <a:rPr lang="fr-CA" sz="1400" spc="20" dirty="0">
                <a:solidFill>
                  <a:srgbClr val="000000"/>
                </a:solidFill>
                <a:ea typeface="Roboto Condensed" panose="02000000000000000000" pitchFamily="2" charset="0"/>
              </a:rPr>
              <a:t>État des résultats</a:t>
            </a:r>
          </a:p>
          <a:p>
            <a:pPr marL="605790" lvl="1" indent="-342900" defTabSz="457200">
              <a:lnSpc>
                <a:spcPct val="150000"/>
              </a:lnSpc>
              <a:spcBef>
                <a:spcPts val="600"/>
              </a:spcBef>
              <a:buFont typeface="+mj-lt"/>
              <a:buAutoNum type="arabicPeriod"/>
              <a:defRPr/>
            </a:pPr>
            <a:r>
              <a:rPr lang="fr-CA" sz="1400" spc="20" dirty="0">
                <a:solidFill>
                  <a:srgbClr val="000000"/>
                </a:solidFill>
                <a:ea typeface="Roboto Condensed" panose="02000000000000000000" pitchFamily="2" charset="0"/>
              </a:rPr>
              <a:t>Ét</a:t>
            </a:r>
            <a:r>
              <a:rPr lang="fr-CA" sz="1400" dirty="0"/>
              <a:t>at des gains et pertes de réévaluation</a:t>
            </a:r>
            <a:endParaRPr lang="fr-CA" sz="1400" spc="20" dirty="0">
              <a:solidFill>
                <a:srgbClr val="000000"/>
              </a:solidFill>
              <a:ea typeface="Roboto Condensed" panose="02000000000000000000" pitchFamily="2" charset="0"/>
            </a:endParaRPr>
          </a:p>
          <a:p>
            <a:pPr marL="605790" lvl="1" indent="-342900" defTabSz="457200">
              <a:lnSpc>
                <a:spcPct val="150000"/>
              </a:lnSpc>
              <a:spcBef>
                <a:spcPts val="600"/>
              </a:spcBef>
              <a:buFont typeface="+mj-lt"/>
              <a:buAutoNum type="arabicPeriod"/>
              <a:defRPr/>
            </a:pPr>
            <a:r>
              <a:rPr lang="fr-CA" sz="1400" dirty="0">
                <a:solidFill>
                  <a:srgbClr val="000000"/>
                </a:solidFill>
                <a:ea typeface="Roboto Condensed" panose="02000000000000000000" pitchFamily="2" charset="0"/>
              </a:rPr>
              <a:t>État de la variation de la dette nette</a:t>
            </a:r>
            <a:endParaRPr lang="fr-CA" sz="1400" spc="20" dirty="0">
              <a:solidFill>
                <a:srgbClr val="000000"/>
              </a:solidFill>
              <a:ea typeface="Roboto Condensed" panose="02000000000000000000" pitchFamily="2" charset="0"/>
            </a:endParaRPr>
          </a:p>
          <a:p>
            <a:pPr marL="605790" lvl="1" indent="-342900" defTabSz="457200">
              <a:lnSpc>
                <a:spcPct val="150000"/>
              </a:lnSpc>
              <a:spcBef>
                <a:spcPts val="600"/>
              </a:spcBef>
              <a:buFont typeface="+mj-lt"/>
              <a:buAutoNum type="arabicPeriod"/>
              <a:defRPr/>
            </a:pPr>
            <a:r>
              <a:rPr lang="fr-CA" sz="1400" spc="20" dirty="0">
                <a:solidFill>
                  <a:srgbClr val="000000"/>
                </a:solidFill>
                <a:ea typeface="Roboto Condensed" panose="02000000000000000000" pitchFamily="2" charset="0"/>
              </a:rPr>
              <a:t>État des flux de trésorerie</a:t>
            </a:r>
          </a:p>
          <a:p>
            <a:pPr marL="605790" lvl="1" indent="-342900" defTabSz="457200">
              <a:lnSpc>
                <a:spcPct val="150000"/>
              </a:lnSpc>
              <a:spcBef>
                <a:spcPts val="600"/>
              </a:spcBef>
              <a:buFont typeface="+mj-lt"/>
              <a:buAutoNum type="arabicPeriod"/>
              <a:defRPr/>
            </a:pPr>
            <a:r>
              <a:rPr lang="fr-CA" sz="1400" spc="20" dirty="0">
                <a:solidFill>
                  <a:srgbClr val="000000"/>
                </a:solidFill>
                <a:ea typeface="Roboto Condensed" panose="02000000000000000000" pitchFamily="2" charset="0"/>
              </a:rPr>
              <a:t>Notes / tableaux supplémentaires</a:t>
            </a:r>
            <a:endParaRPr kumimoji="0" lang="fr-CA" sz="1600" b="0" i="0" u="none" strike="noStrike" kern="1200" cap="none" spc="0" normalizeH="0" baseline="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r>
              <a:rPr kumimoji="0" lang="fr-CA" sz="1600" b="0" i="0" u="none" strike="noStrike" kern="1200" cap="none" spc="0" normalizeH="0" baseline="0" dirty="0">
                <a:ln>
                  <a:noFill/>
                </a:ln>
                <a:solidFill>
                  <a:srgbClr val="000000"/>
                </a:solidFill>
                <a:effectLst/>
                <a:uLnTx/>
                <a:uFillTx/>
                <a:ea typeface="+mn-ea"/>
                <a:cs typeface="+mn-cs"/>
              </a:rPr>
              <a:t> Lettre à l’intention de la direction/sur le contrôle interne</a:t>
            </a:r>
          </a:p>
          <a:p>
            <a:pPr marL="0" marR="0" lvl="0" indent="0" algn="l" defTabSz="457200" rtl="0" eaLnBrk="1" fontAlgn="auto" latinLnBrk="0" hangingPunct="1">
              <a:lnSpc>
                <a:spcPct val="114000"/>
              </a:lnSpc>
              <a:spcBef>
                <a:spcPts val="600"/>
              </a:spcBef>
              <a:spcAft>
                <a:spcPts val="600"/>
              </a:spcAft>
              <a:buClrTx/>
              <a:buSzTx/>
              <a:buFontTx/>
              <a:buChar char="›"/>
              <a:tabLst/>
              <a:defRPr/>
            </a:pPr>
            <a:r>
              <a:rPr lang="fr-CA" sz="1600" dirty="0">
                <a:solidFill>
                  <a:srgbClr val="000000"/>
                </a:solidFill>
              </a:rPr>
              <a:t> Autres observations/analyses possibles</a:t>
            </a:r>
            <a:endParaRPr kumimoji="0" lang="fr-CA" sz="1600" b="0" i="0" u="none" strike="noStrike" kern="1200" cap="none" spc="0" normalizeH="0" baseline="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endParaRPr kumimoji="0" lang="fr-CA" sz="1600" b="0" i="0" u="none" strike="noStrike" kern="1200" cap="none" spc="0" normalizeH="0" baseline="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tabLst/>
              <a:defRPr/>
            </a:pPr>
            <a:endParaRPr kumimoji="0" lang="fr-CA" sz="1600" b="0" i="0" u="none" strike="noStrike" kern="1200" cap="none" spc="0" normalizeH="0" baseline="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endParaRPr kumimoji="0" lang="fr-CA" sz="1600" b="0" i="0" u="none" strike="noStrike" kern="1200" cap="none" spc="0" normalizeH="0" baseline="0" dirty="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dirty="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58C62230-D76F-4814-B74E-474F914E802E}"/>
              </a:ext>
            </a:extLst>
          </p:cNvPr>
          <p:cNvSpPr txBox="1"/>
          <p:nvPr>
            <p:custDataLst>
              <p:tags r:id="rId6"/>
            </p:custDataLst>
          </p:nvPr>
        </p:nvSpPr>
        <p:spPr>
          <a:xfrm>
            <a:off x="0" y="3848830"/>
            <a:ext cx="4697233" cy="1434880"/>
          </a:xfrm>
          <a:prstGeom prst="rect">
            <a:avLst/>
          </a:prstGeom>
          <a:solidFill>
            <a:schemeClr val="bg1">
              <a:lumMod val="65000"/>
            </a:schemeClr>
          </a:solidFill>
        </p:spPr>
        <p:txBody>
          <a:bodyPr wrap="square" rtlCol="0">
            <a:spAutoFit/>
          </a:bodyPr>
          <a:lstStyle/>
          <a:p>
            <a:pPr marL="0" marR="0" lvl="0" indent="0" algn="l" defTabSz="457200" rtl="0" eaLnBrk="1" fontAlgn="auto" latinLnBrk="0" hangingPunct="1">
              <a:lnSpc>
                <a:spcPct val="114000"/>
              </a:lnSpc>
              <a:spcBef>
                <a:spcPts val="600"/>
              </a:spcBef>
              <a:spcAft>
                <a:spcPts val="600"/>
              </a:spcAft>
              <a:buClrTx/>
              <a:buSzTx/>
              <a:buFontTx/>
              <a:buNone/>
              <a:tabLst/>
              <a:defRPr/>
            </a:pPr>
            <a:r>
              <a:rPr lang="fr-CA" sz="1600" dirty="0">
                <a:solidFill>
                  <a:srgbClr val="000000"/>
                </a:solidFill>
              </a:rPr>
              <a:t>De la part de la direction</a:t>
            </a:r>
            <a:endParaRPr kumimoji="0" lang="fr-CA" sz="1600" b="0" i="0" u="none" strike="noStrike" kern="1200" cap="none" spc="0" normalizeH="0" baseline="0" dirty="0">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sz="1600" b="1" dirty="0">
                <a:solidFill>
                  <a:schemeClr val="bg1"/>
                </a:solidFill>
              </a:rPr>
              <a:t>Lettre de déclaration de la direction</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sz="1600" b="1" dirty="0">
                <a:solidFill>
                  <a:schemeClr val="bg1"/>
                </a:solidFill>
              </a:rPr>
              <a:t>Réponse aux questions sur les contrôles internes soulevées</a:t>
            </a:r>
            <a:endParaRPr kumimoji="0" lang="fr-CA" sz="1600" b="0" i="0" u="none" strike="noStrike" kern="1200" cap="none" spc="0" normalizeH="0" baseline="0" dirty="0">
              <a:ln>
                <a:noFill/>
              </a:ln>
              <a:solidFill>
                <a:schemeClr val="bg1"/>
              </a:solidFill>
              <a:effectLst/>
              <a:uLnTx/>
              <a:uFillTx/>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CA" sz="1600" b="0" i="0" u="none" strike="noStrike" kern="1200" cap="none" spc="0" normalizeH="0" baseline="0" dirty="0">
              <a:ln>
                <a:noFill/>
              </a:ln>
              <a:solidFill>
                <a:srgbClr val="000000"/>
              </a:solidFill>
              <a:effectLst/>
              <a:uLnTx/>
              <a:uFillTx/>
              <a:ea typeface="+mn-ea"/>
              <a:cs typeface="+mn-cs"/>
            </a:endParaRPr>
          </a:p>
        </p:txBody>
      </p:sp>
      <p:pic>
        <p:nvPicPr>
          <p:cNvPr id="3" name="Audio 2">
            <a:hlinkClick r:id="" action="ppaction://media"/>
            <a:extLst>
              <a:ext uri="{FF2B5EF4-FFF2-40B4-BE49-F238E27FC236}">
                <a16:creationId xmlns:a16="http://schemas.microsoft.com/office/drawing/2014/main" id="{9911F84C-006C-4373-AAED-24A3B4560DC4}"/>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4115EC64-B0E2-4470-AC3E-96C2BCE76EBA}"/>
              </a:ext>
            </a:extLst>
          </p:cNvPr>
          <p:cNvSpPr/>
          <p:nvPr>
            <p:custDataLst>
              <p:tags r:id="rId10"/>
            </p:custDataLst>
          </p:nvPr>
        </p:nvSpPr>
        <p:spPr>
          <a:xfrm>
            <a:off x="9667066"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307E2E20-7B15-4555-9216-DE47078E11D1}"/>
              </a:ext>
            </a:extLst>
          </p:cNvPr>
          <p:cNvSpPr/>
          <p:nvPr>
            <p:custDataLst>
              <p:tags r:id="rId11"/>
            </p:custDataLst>
          </p:nvPr>
        </p:nvSpPr>
        <p:spPr>
          <a:xfrm>
            <a:off x="11192670"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1034841470"/>
      </p:ext>
    </p:extLst>
  </p:cSld>
  <p:clrMapOvr>
    <a:masterClrMapping/>
  </p:clrMapOvr>
  <mc:AlternateContent xmlns:mc="http://schemas.openxmlformats.org/markup-compatibility/2006" xmlns:p14="http://schemas.microsoft.com/office/powerpoint/2010/main">
    <mc:Choice Requires="p14">
      <p:transition spd="slow" p14:dur="2000" advTm="49596"/>
    </mc:Choice>
    <mc:Fallback xmlns="">
      <p:transition spd="slow" advTm="49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39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2820744" y="1022231"/>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a:solidFill>
                  <a:srgbClr val="171717"/>
                </a:solidFill>
              </a:rPr>
              <a:t>De quelles normes parle-t-on? – Opinion de l’auditeur</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2"/>
            </p:custDataLst>
          </p:nvPr>
        </p:nvSpPr>
        <p:spPr bwMode="gray">
          <a:xfrm>
            <a:off x="1752745" y="1853739"/>
            <a:ext cx="8530099" cy="3790312"/>
          </a:xfrm>
          <a:prstGeom prst="rect">
            <a:avLst/>
          </a:prstGeom>
          <a:noFill/>
          <a:ln w="9525">
            <a:noFill/>
            <a:miter lim="800000"/>
            <a:headEnd/>
            <a:tailEnd/>
          </a:ln>
        </p:spPr>
        <p:txBody>
          <a:bodyPr lIns="0" tIns="0" rIns="0" bIns="0" anchor="ctr"/>
          <a:lstStyle/>
          <a:p>
            <a:pPr marL="1257300" lvl="2" indent="-342900">
              <a:spcBef>
                <a:spcPts val="600"/>
              </a:spcBef>
              <a:spcAft>
                <a:spcPts val="600"/>
              </a:spcAft>
              <a:buFont typeface="Century Gothic" panose="020B0502020202020204" pitchFamily="34" charset="0"/>
              <a:buChar char="›"/>
            </a:pPr>
            <a:r>
              <a:rPr lang="fr-CA"/>
              <a:t>Normes du Conseil sur la comptabilité dans le secteur public du Canada</a:t>
            </a:r>
          </a:p>
          <a:p>
            <a:pPr marL="1257300" lvl="2" indent="-342900">
              <a:spcBef>
                <a:spcPts val="600"/>
              </a:spcBef>
              <a:spcAft>
                <a:spcPts val="600"/>
              </a:spcAft>
              <a:buFont typeface="Century Gothic" panose="020B0502020202020204" pitchFamily="34" charset="0"/>
              <a:buChar char="›"/>
            </a:pPr>
            <a:r>
              <a:rPr lang="fr-CA"/>
              <a:t>Le document de réglementation </a:t>
            </a:r>
            <a:r>
              <a:rPr lang="fr-CA" i="1"/>
              <a:t>Financial Reporting and Accounting Manual </a:t>
            </a:r>
            <a:r>
              <a:rPr lang="fr-CA"/>
              <a:t>(FRAM) pris en application de la loi sur l’administration municipale de la N.-É. (</a:t>
            </a:r>
            <a:r>
              <a:rPr lang="fr-CA" i="1"/>
              <a:t>Municipal Government Ac</a:t>
            </a:r>
            <a:r>
              <a:rPr lang="fr-CA"/>
              <a:t>t)</a:t>
            </a:r>
          </a:p>
          <a:p>
            <a:pPr marL="1257300" lvl="2" indent="-342900">
              <a:spcBef>
                <a:spcPts val="600"/>
              </a:spcBef>
              <a:spcAft>
                <a:spcPts val="600"/>
              </a:spcAft>
              <a:buFont typeface="Century Gothic" panose="020B0502020202020204" pitchFamily="34" charset="0"/>
              <a:buChar char="›"/>
            </a:pPr>
            <a:endParaRPr lang="fr-CA">
              <a:solidFill>
                <a:srgbClr val="171717"/>
              </a:solidFill>
              <a:ea typeface="Roboto Condensed" panose="02000000000000000000" pitchFamily="2" charset="0"/>
            </a:endParaRPr>
          </a:p>
          <a:p>
            <a:pPr marL="171450" indent="-171450" defTabSz="801688">
              <a:buFont typeface="Wingdings" panose="05000000000000000000" pitchFamily="2" charset="2"/>
              <a:buChar char="§"/>
            </a:pPr>
            <a:endParaRPr lang="fr-CA">
              <a:solidFill>
                <a:srgbClr val="171717"/>
              </a:solidFill>
            </a:endParaRPr>
          </a:p>
          <a:p>
            <a:pPr defTabSz="801688"/>
            <a:endParaRPr lang="fr-CA" sz="200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2800">
                <a:solidFill>
                  <a:schemeClr val="bg1"/>
                </a:solidFill>
              </a:rPr>
              <a:t>7</a:t>
            </a:r>
          </a:p>
        </p:txBody>
      </p:sp>
      <p:pic>
        <p:nvPicPr>
          <p:cNvPr id="5" name="Audio 4">
            <a:hlinkClick r:id="" action="ppaction://media"/>
            <a:extLst>
              <a:ext uri="{FF2B5EF4-FFF2-40B4-BE49-F238E27FC236}">
                <a16:creationId xmlns:a16="http://schemas.microsoft.com/office/drawing/2014/main" id="{E84E5E96-A1D4-4251-8B08-14E016250038}"/>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9FD25AB2-8FA7-4440-97E0-9E49100F28E4}"/>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7366A6FE-F5E6-452A-86D3-91E8DA5FE179}"/>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2000429771"/>
      </p:ext>
    </p:extLst>
  </p:cSld>
  <p:clrMapOvr>
    <a:masterClrMapping/>
  </p:clrMapOvr>
  <mc:AlternateContent xmlns:mc="http://schemas.openxmlformats.org/markup-compatibility/2006" xmlns:p14="http://schemas.microsoft.com/office/powerpoint/2010/main">
    <mc:Choice Requires="p14">
      <p:transition spd="slow" p14:dur="2000" advTm="80452"/>
    </mc:Choice>
    <mc:Fallback xmlns="">
      <p:transition spd="slow" advTm="80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r>
              <a:rPr lang="fr-CA"/>
              <a:t>8</a:t>
            </a:r>
          </a:p>
        </p:txBody>
      </p:sp>
      <p:sp>
        <p:nvSpPr>
          <p:cNvPr id="3" name="Rectangle 2"/>
          <p:cNvSpPr/>
          <p:nvPr>
            <p:custDataLst>
              <p:tags r:id="rId3"/>
            </p:custDataLst>
          </p:nvPr>
        </p:nvSpPr>
        <p:spPr>
          <a:xfrm>
            <a:off x="5112328" y="1465754"/>
            <a:ext cx="4615039" cy="5416868"/>
          </a:xfrm>
          <a:prstGeom prst="rect">
            <a:avLst/>
          </a:prstGeom>
        </p:spPr>
        <p:txBody>
          <a:bodyPr wrap="square">
            <a:spAutoFit/>
          </a:bodyPr>
          <a:lstStyle/>
          <a:p>
            <a:endParaRPr lang="fr-CA"/>
          </a:p>
          <a:p>
            <a:endParaRPr lang="fr-CA" sz="1600">
              <a:latin typeface="Lato" panose="020F0502020204030203"/>
            </a:endParaRPr>
          </a:p>
          <a:p>
            <a:endParaRPr lang="fr-CA" sz="1400">
              <a:latin typeface="Lato" panose="020F0502020204030203"/>
            </a:endParaRPr>
          </a:p>
          <a:p>
            <a:pPr marL="285750" indent="-285750">
              <a:buBlip>
                <a:blip r:embed="rId13">
                  <a:extLst>
                    <a:ext uri="{96DAC541-7B7A-43D3-8B79-37D633B846F1}">
                      <asvg:svgBlip xmlns:asvg="http://schemas.microsoft.com/office/drawing/2016/SVG/main" r:embed="rId14"/>
                    </a:ext>
                  </a:extLst>
                </a:blip>
              </a:buBlip>
            </a:pPr>
            <a:r>
              <a:rPr lang="fr-CA" sz="2800">
                <a:latin typeface="Roboto Condensed" panose="02000000000000000000" pitchFamily="2" charset="0"/>
                <a:ea typeface="Roboto Condensed" panose="02000000000000000000" pitchFamily="2" charset="0"/>
              </a:rPr>
              <a:t>Indique les normes à respecter </a:t>
            </a:r>
          </a:p>
          <a:p>
            <a:endParaRPr lang="fr-CA" sz="2800">
              <a:latin typeface="Roboto Condensed" panose="02000000000000000000" pitchFamily="2" charset="0"/>
              <a:ea typeface="Roboto Condensed" panose="02000000000000000000" pitchFamily="2" charset="0"/>
            </a:endParaRPr>
          </a:p>
          <a:p>
            <a:pPr marL="285750" indent="-285750">
              <a:buBlip>
                <a:blip r:embed="rId13">
                  <a:extLst>
                    <a:ext uri="{96DAC541-7B7A-43D3-8B79-37D633B846F1}">
                      <asvg:svgBlip xmlns:asvg="http://schemas.microsoft.com/office/drawing/2016/SVG/main" r:embed="rId14"/>
                    </a:ext>
                  </a:extLst>
                </a:blip>
              </a:buBlip>
            </a:pPr>
            <a:r>
              <a:rPr lang="fr-CA" sz="2800">
                <a:latin typeface="Roboto Condensed" panose="02000000000000000000" pitchFamily="2" charset="0"/>
                <a:ea typeface="Roboto Condensed" panose="02000000000000000000" pitchFamily="2" charset="0"/>
              </a:rPr>
              <a:t>Responsabilité de la direction</a:t>
            </a:r>
          </a:p>
          <a:p>
            <a:pPr marL="285750" indent="-285750">
              <a:buBlip>
                <a:blip r:embed="rId13">
                  <a:extLst>
                    <a:ext uri="{96DAC541-7B7A-43D3-8B79-37D633B846F1}">
                      <asvg:svgBlip xmlns:asvg="http://schemas.microsoft.com/office/drawing/2016/SVG/main" r:embed="rId14"/>
                    </a:ext>
                  </a:extLst>
                </a:blip>
              </a:buBlip>
            </a:pPr>
            <a:endParaRPr lang="fr-CA" sz="2800">
              <a:latin typeface="Roboto Condensed" panose="02000000000000000000" pitchFamily="2" charset="0"/>
              <a:ea typeface="Roboto Condensed" panose="02000000000000000000" pitchFamily="2" charset="0"/>
            </a:endParaRPr>
          </a:p>
          <a:p>
            <a:pPr marL="285750" indent="-285750">
              <a:buBlip>
                <a:blip r:embed="rId13">
                  <a:extLst>
                    <a:ext uri="{96DAC541-7B7A-43D3-8B79-37D633B846F1}">
                      <asvg:svgBlip xmlns:asvg="http://schemas.microsoft.com/office/drawing/2016/SVG/main" r:embed="rId14"/>
                    </a:ext>
                  </a:extLst>
                </a:blip>
              </a:buBlip>
            </a:pPr>
            <a:r>
              <a:rPr lang="fr-CA" sz="2800">
                <a:latin typeface="Roboto Condensed" panose="02000000000000000000" pitchFamily="2" charset="0"/>
                <a:ea typeface="Roboto Condensed" panose="02000000000000000000" pitchFamily="2" charset="0"/>
              </a:rPr>
              <a:t>Degré d’assurance</a:t>
            </a:r>
          </a:p>
          <a:p>
            <a:endParaRPr lang="fr-CA" sz="2800">
              <a:latin typeface="Roboto Condensed" panose="02000000000000000000" pitchFamily="2" charset="0"/>
              <a:ea typeface="Roboto Condensed" panose="02000000000000000000" pitchFamily="2" charset="0"/>
            </a:endParaRPr>
          </a:p>
          <a:p>
            <a:pPr marL="285750" indent="-285750">
              <a:buBlip>
                <a:blip r:embed="rId13">
                  <a:extLst>
                    <a:ext uri="{96DAC541-7B7A-43D3-8B79-37D633B846F1}">
                      <asvg:svgBlip xmlns:asvg="http://schemas.microsoft.com/office/drawing/2016/SVG/main" r:embed="rId14"/>
                    </a:ext>
                  </a:extLst>
                </a:blip>
              </a:buBlip>
            </a:pPr>
            <a:r>
              <a:rPr lang="fr-CA" sz="2800">
                <a:latin typeface="Roboto Condensed" panose="02000000000000000000" pitchFamily="2" charset="0"/>
                <a:ea typeface="Roboto Condensed" panose="02000000000000000000" pitchFamily="2" charset="0"/>
              </a:rPr>
              <a:t>Opinion de l’auditeur</a:t>
            </a:r>
            <a:endParaRPr lang="fr-CA" sz="2800">
              <a:solidFill>
                <a:srgbClr val="000000"/>
              </a:solidFill>
              <a:latin typeface="Roboto Condensed" panose="02000000000000000000" pitchFamily="2" charset="0"/>
              <a:ea typeface="Roboto Condensed" panose="02000000000000000000" pitchFamily="2" charset="0"/>
            </a:endParaRPr>
          </a:p>
          <a:p>
            <a:endParaRPr lang="fr-CA" sz="2800">
              <a:solidFill>
                <a:srgbClr val="000000"/>
              </a:solidFill>
              <a:latin typeface="Roboto Condensed" panose="02000000000000000000" pitchFamily="2" charset="0"/>
              <a:ea typeface="Roboto Condensed" panose="02000000000000000000" pitchFamily="2" charset="0"/>
            </a:endParaRPr>
          </a:p>
          <a:p>
            <a:endParaRPr lang="fr-CA">
              <a:solidFill>
                <a:srgbClr val="000000"/>
              </a:solidFill>
              <a:latin typeface="Roboto" panose="02000000000000000000" pitchFamily="2" charset="0"/>
            </a:endParaRPr>
          </a:p>
        </p:txBody>
      </p:sp>
      <p:pic>
        <p:nvPicPr>
          <p:cNvPr id="6" name="Picture 5">
            <a:extLst>
              <a:ext uri="{FF2B5EF4-FFF2-40B4-BE49-F238E27FC236}">
                <a16:creationId xmlns:a16="http://schemas.microsoft.com/office/drawing/2014/main" id="{9729F7CB-68F7-4106-BB07-F7D9D5B728FD}"/>
              </a:ext>
            </a:extLst>
          </p:cNvPr>
          <p:cNvPicPr>
            <a:picLocks noChangeAspect="1"/>
          </p:cNvPicPr>
          <p:nvPr>
            <p:custDataLst>
              <p:tags r:id="rId4"/>
            </p:custDataLst>
          </p:nvPr>
        </p:nvPicPr>
        <p:blipFill>
          <a:blip r:embed="rId15"/>
          <a:stretch>
            <a:fillRect/>
          </a:stretch>
        </p:blipFill>
        <p:spPr>
          <a:xfrm>
            <a:off x="647148" y="1537853"/>
            <a:ext cx="3904619" cy="4410897"/>
          </a:xfrm>
          <a:prstGeom prst="rect">
            <a:avLst/>
          </a:prstGeom>
        </p:spPr>
      </p:pic>
      <p:sp>
        <p:nvSpPr>
          <p:cNvPr id="5" name="Rectangle 5">
            <a:extLst>
              <a:ext uri="{FF2B5EF4-FFF2-40B4-BE49-F238E27FC236}">
                <a16:creationId xmlns:a16="http://schemas.microsoft.com/office/drawing/2014/main" id="{5AB94BEF-21D1-46AB-8822-F2EE8398F65B}"/>
              </a:ext>
            </a:extLst>
          </p:cNvPr>
          <p:cNvSpPr txBox="1">
            <a:spLocks noChangeArrowheads="1"/>
          </p:cNvSpPr>
          <p:nvPr>
            <p:custDataLst>
              <p:tags r:id="rId5"/>
            </p:custDataLst>
          </p:nvPr>
        </p:nvSpPr>
        <p:spPr bwMode="gray">
          <a:xfrm>
            <a:off x="3308666" y="482810"/>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a:solidFill>
                  <a:srgbClr val="171717"/>
                </a:solidFill>
                <a:latin typeface="Trebuchet MS" panose="020B0603020202020204" pitchFamily="34" charset="0"/>
              </a:rPr>
              <a:t>Rapport de l’auditeur indépendant</a:t>
            </a:r>
          </a:p>
        </p:txBody>
      </p:sp>
      <p:pic>
        <p:nvPicPr>
          <p:cNvPr id="9" name="Audio 8">
            <a:hlinkClick r:id="" action="ppaction://media"/>
            <a:extLst>
              <a:ext uri="{FF2B5EF4-FFF2-40B4-BE49-F238E27FC236}">
                <a16:creationId xmlns:a16="http://schemas.microsoft.com/office/drawing/2014/main" id="{B54CF6BC-40AB-4F4C-BF8C-EA56A72DF40A}"/>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A5B7704A-EB5A-4EA7-8019-87A85BC2C3B6}"/>
              </a:ext>
            </a:extLst>
          </p:cNvPr>
          <p:cNvSpPr/>
          <p:nvPr>
            <p:custDataLst>
              <p:tags r:id="rId9"/>
            </p:custDataLst>
          </p:nvPr>
        </p:nvSpPr>
        <p:spPr>
          <a:xfrm>
            <a:off x="1610502" y="5472434"/>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025F777E-80D7-4639-8F7B-7F33B8157616}"/>
              </a:ext>
            </a:extLst>
          </p:cNvPr>
          <p:cNvSpPr/>
          <p:nvPr>
            <p:custDataLst>
              <p:tags r:id="rId10"/>
            </p:custDataLst>
          </p:nvPr>
        </p:nvSpPr>
        <p:spPr>
          <a:xfrm>
            <a:off x="9429762" y="5472434"/>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995280884"/>
      </p:ext>
    </p:extLst>
  </p:cSld>
  <p:clrMapOvr>
    <a:masterClrMapping/>
  </p:clrMapOvr>
  <mc:AlternateContent xmlns:mc="http://schemas.openxmlformats.org/markup-compatibility/2006" xmlns:p14="http://schemas.microsoft.com/office/powerpoint/2010/main">
    <mc:Choice Requires="p14">
      <p:transition spd="slow" p14:dur="2000" advTm="27477"/>
    </mc:Choice>
    <mc:Fallback xmlns="">
      <p:transition spd="slow" advTm="2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 presetClass="entr" presetSubtype="0" fill="hold" nodeType="afterEffect">
                                  <p:stCondLst>
                                    <p:cond delay="3000"/>
                                  </p:stCondLst>
                                  <p:childTnLst>
                                    <p:set>
                                      <p:cBhvr>
                                        <p:cTn id="9" dur="1" fill="hold">
                                          <p:stCondLst>
                                            <p:cond delay="0"/>
                                          </p:stCondLst>
                                        </p:cTn>
                                        <p:tgtEl>
                                          <p:spTgt spid="3">
                                            <p:txEl>
                                              <p:pRg st="3" end="3"/>
                                            </p:txEl>
                                          </p:spTgt>
                                        </p:tgtEl>
                                        <p:attrNameLst>
                                          <p:attrName>style.visibility</p:attrName>
                                        </p:attrNameLst>
                                      </p:cBhvr>
                                      <p:to>
                                        <p:strVal val="visible"/>
                                      </p:to>
                                    </p:set>
                                  </p:childTnLst>
                                </p:cTn>
                              </p:par>
                            </p:childTnLst>
                          </p:cTn>
                        </p:par>
                        <p:par>
                          <p:cTn id="10" fill="hold">
                            <p:stCondLst>
                              <p:cond delay="3001"/>
                            </p:stCondLst>
                            <p:childTnLst>
                              <p:par>
                                <p:cTn id="11" presetID="1" presetClass="entr" presetSubtype="0" fill="hold" nodeType="afterEffect">
                                  <p:stCondLst>
                                    <p:cond delay="500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par>
                          <p:cTn id="13" fill="hold">
                            <p:stCondLst>
                              <p:cond delay="8001"/>
                            </p:stCondLst>
                            <p:childTnLst>
                              <p:par>
                                <p:cTn id="14" presetID="1" presetClass="entr" presetSubtype="0" fill="hold" nodeType="afterEffect">
                                  <p:stCondLst>
                                    <p:cond delay="5000"/>
                                  </p:stCondLst>
                                  <p:childTnLst>
                                    <p:set>
                                      <p:cBhvr>
                                        <p:cTn id="15" dur="1" fill="hold">
                                          <p:stCondLst>
                                            <p:cond delay="0"/>
                                          </p:stCondLst>
                                        </p:cTn>
                                        <p:tgtEl>
                                          <p:spTgt spid="3">
                                            <p:txEl>
                                              <p:pRg st="7" end="7"/>
                                            </p:txEl>
                                          </p:spTgt>
                                        </p:tgtEl>
                                        <p:attrNameLst>
                                          <p:attrName>style.visibility</p:attrName>
                                        </p:attrNameLst>
                                      </p:cBhvr>
                                      <p:to>
                                        <p:strVal val="visible"/>
                                      </p:to>
                                    </p:set>
                                  </p:childTnLst>
                                </p:cTn>
                              </p:par>
                            </p:childTnLst>
                          </p:cTn>
                        </p:par>
                        <p:par>
                          <p:cTn id="16" fill="hold">
                            <p:stCondLst>
                              <p:cond delay="13001"/>
                            </p:stCondLst>
                            <p:childTnLst>
                              <p:par>
                                <p:cTn id="17" presetID="1" presetClass="entr" presetSubtype="0" fill="hold" nodeType="afterEffect">
                                  <p:stCondLst>
                                    <p:cond delay="600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EE9BC58C-BD8B-4784-A1A4-59B1783DB1BE}"/>
              </a:ext>
            </a:extLst>
          </p:cNvPr>
          <p:cNvPicPr>
            <a:picLocks noGrp="1" noChangeAspect="1"/>
          </p:cNvPicPr>
          <p:nvPr>
            <p:ph type="pic" sz="quarter" idx="14"/>
            <p:custDataLst>
              <p:tags r:id="rId2"/>
            </p:custDataLst>
          </p:nvPr>
        </p:nvPicPr>
        <p:blipFill>
          <a:blip r:embed="rId14">
            <a:extLst>
              <a:ext uri="{28A0092B-C50C-407E-A947-70E740481C1C}">
                <a14:useLocalDpi xmlns:a14="http://schemas.microsoft.com/office/drawing/2010/main" val="0"/>
              </a:ext>
            </a:extLst>
          </a:blip>
          <a:srcRect/>
          <a:stretch/>
        </p:blipFill>
        <p:spPr>
          <a:xfrm>
            <a:off x="172274" y="1867550"/>
            <a:ext cx="5172850" cy="3563416"/>
          </a:xfrm>
        </p:spPr>
      </p:pic>
      <p:sp>
        <p:nvSpPr>
          <p:cNvPr id="9" name="Slide Number Placeholder 5">
            <a:extLst>
              <a:ext uri="{FF2B5EF4-FFF2-40B4-BE49-F238E27FC236}">
                <a16:creationId xmlns:a16="http://schemas.microsoft.com/office/drawing/2014/main" id="{D833A8AE-44EA-410F-97CD-6EB834F69545}"/>
              </a:ext>
            </a:extLst>
          </p:cNvPr>
          <p:cNvSpPr txBox="1">
            <a:spLocks/>
          </p:cNvSpPr>
          <p:nvPr>
            <p:custDataLst>
              <p:tags r:id="rId3"/>
            </p:custDataLst>
          </p:nvPr>
        </p:nvSpPr>
        <p:spPr>
          <a:xfrm>
            <a:off x="10921761" y="601600"/>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2000">
                <a:solidFill>
                  <a:srgbClr val="FFFFFF"/>
                </a:solidFill>
                <a:latin typeface="Century Gothic" panose="020B0502020202020204"/>
              </a:rPr>
              <a:t>9</a:t>
            </a:r>
            <a:endParaRPr kumimoji="0" lang="fr-CA" sz="20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12" name="Title 1">
            <a:extLst>
              <a:ext uri="{FF2B5EF4-FFF2-40B4-BE49-F238E27FC236}">
                <a16:creationId xmlns:a16="http://schemas.microsoft.com/office/drawing/2014/main" id="{EA220548-6982-4D23-AB90-169F6091B943}"/>
              </a:ext>
            </a:extLst>
          </p:cNvPr>
          <p:cNvSpPr>
            <a:spLocks noGrp="1"/>
          </p:cNvSpPr>
          <p:nvPr>
            <p:ph type="title"/>
            <p:custDataLst>
              <p:tags r:id="rId4"/>
            </p:custDataLst>
          </p:nvPr>
        </p:nvSpPr>
        <p:spPr>
          <a:xfrm>
            <a:off x="0" y="248118"/>
            <a:ext cx="4913085" cy="706964"/>
          </a:xfrm>
        </p:spPr>
        <p:txBody>
          <a:bodyPr/>
          <a:lstStyle/>
          <a:p>
            <a:r>
              <a:rPr lang="fr-CA" sz="2800"/>
              <a:t>Opinion de l’auditeur</a:t>
            </a:r>
          </a:p>
        </p:txBody>
      </p:sp>
      <p:sp>
        <p:nvSpPr>
          <p:cNvPr id="13" name="TextBox 12">
            <a:extLst>
              <a:ext uri="{FF2B5EF4-FFF2-40B4-BE49-F238E27FC236}">
                <a16:creationId xmlns:a16="http://schemas.microsoft.com/office/drawing/2014/main" id="{882E9F35-68BE-4DA0-982E-F5D64E50A1CA}"/>
              </a:ext>
            </a:extLst>
          </p:cNvPr>
          <p:cNvSpPr txBox="1"/>
          <p:nvPr>
            <p:custDataLst>
              <p:tags r:id="rId5"/>
            </p:custDataLst>
          </p:nvPr>
        </p:nvSpPr>
        <p:spPr>
          <a:xfrm>
            <a:off x="172274" y="1002143"/>
            <a:ext cx="8523276" cy="1846146"/>
          </a:xfrm>
          <a:prstGeom prst="rect">
            <a:avLst/>
          </a:prstGeom>
          <a:noFill/>
        </p:spPr>
        <p:txBody>
          <a:bodyPr wrap="square" rtlCol="0">
            <a:spAutoFit/>
          </a:bodyPr>
          <a:lstStyle/>
          <a:p>
            <a:pPr marL="285750" indent="-285750" defTabSz="457200">
              <a:lnSpc>
                <a:spcPct val="114000"/>
              </a:lnSpc>
              <a:spcBef>
                <a:spcPts val="600"/>
              </a:spcBef>
              <a:spcAft>
                <a:spcPts val="600"/>
              </a:spcAft>
              <a:buFont typeface="Century Gothic" panose="020B0502020202020204" pitchFamily="34" charset="0"/>
              <a:buChar char="›"/>
              <a:defRPr/>
            </a:pPr>
            <a:r>
              <a:rPr lang="fr-CA" sz="1600">
                <a:solidFill>
                  <a:srgbClr val="000000"/>
                </a:solidFill>
              </a:rPr>
              <a:t>Fondée sur une norme – Conforme aux normes du </a:t>
            </a:r>
            <a:r>
              <a:rPr lang="fr-CA" sz="1600"/>
              <a:t>Conseil sur la comptabilité dans le secteur public de Comptables professionnels agréés du Canada</a:t>
            </a:r>
            <a:endParaRPr kumimoji="0" lang="fr-CA" sz="1600" b="0" i="0" u="none" strike="noStrike" kern="1200" cap="none" spc="0" normalizeH="0" baseline="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endParaRPr kumimoji="0" lang="fr-CA" sz="1600" b="0" i="0" u="none" strike="noStrike" kern="1200" cap="none" spc="0" normalizeH="0" baseline="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endParaRPr kumimoji="0" lang="fr-CA" sz="1600" b="0" i="0" u="none" strike="noStrike" kern="1200" cap="none" spc="0" normalizeH="0" baseline="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58C62230-D76F-4814-B74E-474F914E802E}"/>
              </a:ext>
            </a:extLst>
          </p:cNvPr>
          <p:cNvSpPr txBox="1"/>
          <p:nvPr>
            <p:custDataLst>
              <p:tags r:id="rId6"/>
            </p:custDataLst>
          </p:nvPr>
        </p:nvSpPr>
        <p:spPr>
          <a:xfrm>
            <a:off x="5345124" y="1823822"/>
            <a:ext cx="6518013" cy="3650871"/>
          </a:xfrm>
          <a:prstGeom prst="rect">
            <a:avLst/>
          </a:prstGeom>
          <a:solidFill>
            <a:schemeClr val="bg1">
              <a:lumMod val="65000"/>
            </a:schemeClr>
          </a:solidFill>
        </p:spPr>
        <p:txBody>
          <a:bodyPr wrap="square" rtlCol="0">
            <a:spAutoFit/>
          </a:bodyPr>
          <a:lstStyle/>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fr-CA" sz="1600" b="0" i="0" u="none" strike="noStrike" kern="1200" cap="none" spc="0" normalizeH="0" baseline="0">
                <a:ln>
                  <a:noFill/>
                </a:ln>
                <a:solidFill>
                  <a:srgbClr val="000000"/>
                </a:solidFill>
                <a:effectLst/>
                <a:uLnTx/>
                <a:uFillTx/>
                <a:ea typeface="+mn-ea"/>
                <a:cs typeface="+mn-cs"/>
              </a:rPr>
              <a:t>L’opinion peut être :</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sz="1600" b="1">
                <a:solidFill>
                  <a:srgbClr val="000000"/>
                </a:solidFill>
              </a:rPr>
              <a:t>Favorable ou sans réserve</a:t>
            </a:r>
            <a:r>
              <a:rPr kumimoji="0" lang="fr-CA" sz="1600" b="1" i="0" u="none" strike="noStrike" kern="1200" cap="none" spc="0" normalizeH="0" baseline="0">
                <a:ln>
                  <a:noFill/>
                </a:ln>
                <a:solidFill>
                  <a:srgbClr val="000000"/>
                </a:solidFill>
                <a:effectLst/>
                <a:uLnTx/>
                <a:uFillTx/>
                <a:ea typeface="+mn-ea"/>
                <a:cs typeface="+mn-cs"/>
              </a:rPr>
              <a:t> </a:t>
            </a:r>
            <a:r>
              <a:rPr kumimoji="0" lang="fr-CA" sz="1600" b="0" i="0" u="none" strike="noStrike" kern="1200" cap="none" spc="0" normalizeH="0" baseline="0">
                <a:ln>
                  <a:noFill/>
                </a:ln>
                <a:solidFill>
                  <a:srgbClr val="000000"/>
                </a:solidFill>
                <a:effectLst/>
                <a:uLnTx/>
                <a:uFillTx/>
                <a:ea typeface="+mn-ea"/>
                <a:cs typeface="+mn-cs"/>
              </a:rPr>
              <a:t>– l’auditeur détermine que les états sont présentés conformément aux normes établies.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CA" sz="1600" b="0" i="0" u="none" strike="noStrike" kern="1200" cap="none" spc="0" normalizeH="0" baseline="0">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sz="1600" b="1">
                <a:solidFill>
                  <a:srgbClr val="000000"/>
                </a:solidFill>
              </a:rPr>
              <a:t>Avec réserve </a:t>
            </a:r>
            <a:r>
              <a:rPr kumimoji="0" lang="fr-CA" sz="1600" b="0" i="0" u="none" strike="noStrike" kern="1200" cap="none" spc="0" normalizeH="0" baseline="0">
                <a:ln>
                  <a:noFill/>
                </a:ln>
                <a:solidFill>
                  <a:srgbClr val="000000"/>
                </a:solidFill>
                <a:effectLst/>
                <a:uLnTx/>
                <a:uFillTx/>
                <a:ea typeface="+mn-ea"/>
                <a:cs typeface="+mn-cs"/>
              </a:rPr>
              <a:t>– </a:t>
            </a:r>
            <a:r>
              <a:rPr lang="fr-CA" sz="1600">
                <a:solidFill>
                  <a:srgbClr val="000000"/>
                </a:solidFill>
              </a:rPr>
              <a:t>l’auditeur a relevé un ou plusieurs problèmes précis concernant la préparation des états financiers.</a:t>
            </a:r>
            <a:r>
              <a:rPr kumimoji="0" lang="fr-CA" sz="1600" b="0" i="0" u="none" strike="noStrike" kern="1200" cap="none" spc="0" normalizeH="0" baseline="0">
                <a:ln>
                  <a:noFill/>
                </a:ln>
                <a:solidFill>
                  <a:srgbClr val="000000"/>
                </a:solidFill>
                <a:effectLst/>
                <a:uLnTx/>
                <a:uFillTx/>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CA" sz="1600" b="0" i="0" u="none" strike="noStrike" kern="1200" cap="none" spc="0" normalizeH="0" baseline="0">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sz="1600" b="1">
                <a:solidFill>
                  <a:srgbClr val="000000"/>
                </a:solidFill>
              </a:rPr>
              <a:t>Défavorable</a:t>
            </a:r>
            <a:r>
              <a:rPr kumimoji="0" lang="fr-CA" sz="1600" b="1" i="0" u="none" strike="noStrike" kern="1200" cap="none" spc="0" normalizeH="0" baseline="0">
                <a:ln>
                  <a:noFill/>
                </a:ln>
                <a:solidFill>
                  <a:srgbClr val="000000"/>
                </a:solidFill>
                <a:effectLst/>
                <a:uLnTx/>
                <a:uFillTx/>
                <a:ea typeface="+mn-ea"/>
                <a:cs typeface="+mn-cs"/>
              </a:rPr>
              <a:t> </a:t>
            </a:r>
            <a:r>
              <a:rPr kumimoji="0" lang="fr-CA" sz="1600" b="0" i="0" u="none" strike="noStrike" kern="1200" cap="none" spc="0" normalizeH="0" baseline="0">
                <a:ln>
                  <a:noFill/>
                </a:ln>
                <a:solidFill>
                  <a:srgbClr val="000000"/>
                </a:solidFill>
                <a:effectLst/>
                <a:uLnTx/>
                <a:uFillTx/>
                <a:ea typeface="+mn-ea"/>
                <a:cs typeface="+mn-cs"/>
              </a:rPr>
              <a:t>– l’auditeur a relevé</a:t>
            </a:r>
            <a:r>
              <a:rPr kumimoji="0" lang="fr-CA" sz="1600" b="0" i="0" u="none" strike="noStrike" kern="1200" cap="none" spc="0" normalizeH="0">
                <a:ln>
                  <a:noFill/>
                </a:ln>
                <a:solidFill>
                  <a:srgbClr val="000000"/>
                </a:solidFill>
                <a:effectLst/>
                <a:uLnTx/>
                <a:uFillTx/>
                <a:ea typeface="+mn-ea"/>
                <a:cs typeface="+mn-cs"/>
              </a:rPr>
              <a:t> des problèmes importants concernant la préparation ou l’exacti</a:t>
            </a:r>
            <a:r>
              <a:rPr kumimoji="0" lang="fr-CA" sz="1600" b="0" i="0" u="none" strike="noStrike" kern="1200" cap="none" spc="0" normalizeH="0" baseline="0">
                <a:ln>
                  <a:noFill/>
                </a:ln>
                <a:solidFill>
                  <a:srgbClr val="000000"/>
                </a:solidFill>
                <a:effectLst/>
                <a:uLnTx/>
                <a:uFillTx/>
                <a:ea typeface="+mn-ea"/>
                <a:cs typeface="+mn-cs"/>
              </a:rPr>
              <a:t>tude des états financiers consolidés.</a:t>
            </a:r>
            <a:endParaRPr kumimoji="0" lang="fr-CA" sz="1600" b="0" i="0" u="none" strike="noStrike" kern="1200" cap="none" spc="0" normalizeH="0">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CA" sz="1600" b="0" i="0" u="none" strike="noStrike" kern="1200" cap="none" spc="0" normalizeH="0" baseline="0">
              <a:ln>
                <a:noFill/>
              </a:ln>
              <a:solidFill>
                <a:srgbClr val="000000"/>
              </a:solidFill>
              <a:effectLst/>
              <a:uLnTx/>
              <a:uFillTx/>
              <a:ea typeface="+mn-ea"/>
              <a:cs typeface="+mn-cs"/>
            </a:endParaRPr>
          </a:p>
          <a:p>
            <a:pPr marL="285750" lvl="0" indent="-285750" defTabSz="457200">
              <a:buFont typeface="Calibri" panose="020F0502020204030204" pitchFamily="34" charset="0"/>
              <a:buChar char="›"/>
              <a:defRPr/>
            </a:pPr>
            <a:r>
              <a:rPr lang="fr-CA" sz="1600" b="1">
                <a:solidFill>
                  <a:srgbClr val="000000"/>
                </a:solidFill>
              </a:rPr>
              <a:t>Impossible à exprimer </a:t>
            </a:r>
            <a:r>
              <a:rPr lang="fr-CA" sz="1600">
                <a:solidFill>
                  <a:srgbClr val="000000"/>
                </a:solidFill>
              </a:rPr>
              <a:t>– l’auditeur n’a pas suffisamment d’information pour formuler une opinion.</a:t>
            </a:r>
            <a:endParaRPr kumimoji="0" lang="fr-CA" sz="1600" b="0" i="0" u="none" strike="noStrike" kern="1200" cap="none" spc="0" normalizeH="0" baseline="0">
              <a:ln>
                <a:noFill/>
              </a:ln>
              <a:solidFill>
                <a:srgbClr val="000000"/>
              </a:solidFill>
              <a:effectLst/>
              <a:uLnTx/>
              <a:uFillTx/>
              <a:ea typeface="+mn-ea"/>
              <a:cs typeface="+mn-cs"/>
            </a:endParaRPr>
          </a:p>
          <a:p>
            <a:pPr marL="285750" lvl="0" indent="-285750" defTabSz="457200">
              <a:buFont typeface="Calibri" panose="020F0502020204030204" pitchFamily="34" charset="0"/>
              <a:buChar char="›"/>
              <a:defRPr/>
            </a:pPr>
            <a:endParaRPr kumimoji="0" lang="fr-CA" sz="1600" b="0" i="0" u="none" strike="noStrike" kern="1200" cap="none" spc="0" normalizeH="0" baseline="0">
              <a:ln>
                <a:noFill/>
              </a:ln>
              <a:solidFill>
                <a:srgbClr val="000000"/>
              </a:solidFill>
              <a:effectLst/>
              <a:uLnTx/>
              <a:uFillTx/>
              <a:ea typeface="+mn-ea"/>
              <a:cs typeface="+mn-cs"/>
            </a:endParaRPr>
          </a:p>
        </p:txBody>
      </p:sp>
      <p:pic>
        <p:nvPicPr>
          <p:cNvPr id="3" name="Audio 2">
            <a:hlinkClick r:id="" action="ppaction://media"/>
            <a:extLst>
              <a:ext uri="{FF2B5EF4-FFF2-40B4-BE49-F238E27FC236}">
                <a16:creationId xmlns:a16="http://schemas.microsoft.com/office/drawing/2014/main" id="{C620F473-7DA4-42EB-A393-ABC0E67FC47C}"/>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524721FA-A1F8-4F80-84B1-044893B52CD9}"/>
              </a:ext>
            </a:extLst>
          </p:cNvPr>
          <p:cNvSpPr/>
          <p:nvPr>
            <p:custDataLst>
              <p:tags r:id="rId10"/>
            </p:custDataLst>
          </p:nvPr>
        </p:nvSpPr>
        <p:spPr>
          <a:xfrm>
            <a:off x="457200" y="548890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3F5C6AF4-5C45-4732-BD93-377FF55D5E26}"/>
              </a:ext>
            </a:extLst>
          </p:cNvPr>
          <p:cNvSpPr/>
          <p:nvPr>
            <p:custDataLst>
              <p:tags r:id="rId11"/>
            </p:custDataLst>
          </p:nvPr>
        </p:nvSpPr>
        <p:spPr>
          <a:xfrm>
            <a:off x="8960210" y="548890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1326446479"/>
      </p:ext>
    </p:extLst>
  </p:cSld>
  <p:clrMapOvr>
    <a:masterClrMapping/>
  </p:clrMapOvr>
  <mc:AlternateContent xmlns:mc="http://schemas.openxmlformats.org/markup-compatibility/2006" xmlns:p14="http://schemas.microsoft.com/office/powerpoint/2010/main">
    <mc:Choice Requires="p14">
      <p:transition spd="slow" p14:dur="2000" advTm="48887"/>
    </mc:Choice>
    <mc:Fallback xmlns="">
      <p:transition spd="slow" advTm="48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90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8"/>
</p:tagLst>
</file>

<file path=ppt/tags/tag101.xml><?xml version="1.0" encoding="utf-8"?>
<p:tagLst xmlns:a="http://schemas.openxmlformats.org/drawingml/2006/main" xmlns:r="http://schemas.openxmlformats.org/officeDocument/2006/relationships" xmlns:p="http://schemas.openxmlformats.org/presentationml/2006/main">
  <p:tag name="TIMING" val="|2.8|2"/>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NUM" val="5"/>
</p:tagLst>
</file>

<file path=ppt/tags/tag107.xml><?xml version="1.0" encoding="utf-8"?>
<p:tagLst xmlns:a="http://schemas.openxmlformats.org/drawingml/2006/main" xmlns:r="http://schemas.openxmlformats.org/officeDocument/2006/relationships" xmlns:p="http://schemas.openxmlformats.org/presentationml/2006/main">
  <p:tag name="NUM" val="6"/>
</p:tagLst>
</file>

<file path=ppt/tags/tag108.xml><?xml version="1.0" encoding="utf-8"?>
<p:tagLst xmlns:a="http://schemas.openxmlformats.org/drawingml/2006/main" xmlns:r="http://schemas.openxmlformats.org/officeDocument/2006/relationships" xmlns:p="http://schemas.openxmlformats.org/presentationml/2006/main">
  <p:tag name="NUM" val="7"/>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6"/>
</p:tagLst>
</file>

<file path=ppt/tags/tag115.xml><?xml version="1.0" encoding="utf-8"?>
<p:tagLst xmlns:a="http://schemas.openxmlformats.org/drawingml/2006/main" xmlns:r="http://schemas.openxmlformats.org/officeDocument/2006/relationships" xmlns:p="http://schemas.openxmlformats.org/presentationml/2006/main">
  <p:tag name="NUM" val="7"/>
</p:tagLst>
</file>

<file path=ppt/tags/tag116.xml><?xml version="1.0" encoding="utf-8"?>
<p:tagLst xmlns:a="http://schemas.openxmlformats.org/drawingml/2006/main" xmlns:r="http://schemas.openxmlformats.org/officeDocument/2006/relationships" xmlns:p="http://schemas.openxmlformats.org/presentationml/2006/main">
  <p:tag name="NUM" val="8"/>
</p:tagLst>
</file>

<file path=ppt/tags/tag117.xml><?xml version="1.0" encoding="utf-8"?>
<p:tagLst xmlns:a="http://schemas.openxmlformats.org/drawingml/2006/main" xmlns:r="http://schemas.openxmlformats.org/officeDocument/2006/relationships" xmlns:p="http://schemas.openxmlformats.org/presentationml/2006/main">
  <p:tag name="NUM" val="9"/>
</p:tagLst>
</file>

<file path=ppt/tags/tag118.xml><?xml version="1.0" encoding="utf-8"?>
<p:tagLst xmlns:a="http://schemas.openxmlformats.org/drawingml/2006/main" xmlns:r="http://schemas.openxmlformats.org/officeDocument/2006/relationships" xmlns:p="http://schemas.openxmlformats.org/presentationml/2006/main">
  <p:tag name="TIMING" val="|5.9|7.7|22.2|10.8"/>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4"/>
</p:tagLst>
</file>

<file path=ppt/tags/tag123.xml><?xml version="1.0" encoding="utf-8"?>
<p:tagLst xmlns:a="http://schemas.openxmlformats.org/drawingml/2006/main" xmlns:r="http://schemas.openxmlformats.org/officeDocument/2006/relationships" xmlns:p="http://schemas.openxmlformats.org/presentationml/2006/main">
  <p:tag name="NUM" val="5"/>
</p:tagLst>
</file>

<file path=ppt/tags/tag124.xml><?xml version="1.0" encoding="utf-8"?>
<p:tagLst xmlns:a="http://schemas.openxmlformats.org/drawingml/2006/main" xmlns:r="http://schemas.openxmlformats.org/officeDocument/2006/relationships" xmlns:p="http://schemas.openxmlformats.org/presentationml/2006/main">
  <p:tag name="NUM" val="6"/>
</p:tagLst>
</file>

<file path=ppt/tags/tag125.xml><?xml version="1.0" encoding="utf-8"?>
<p:tagLst xmlns:a="http://schemas.openxmlformats.org/drawingml/2006/main" xmlns:r="http://schemas.openxmlformats.org/officeDocument/2006/relationships" xmlns:p="http://schemas.openxmlformats.org/presentationml/2006/main">
  <p:tag name="NUM" val="7"/>
</p:tagLst>
</file>

<file path=ppt/tags/tag126.xml><?xml version="1.0" encoding="utf-8"?>
<p:tagLst xmlns:a="http://schemas.openxmlformats.org/drawingml/2006/main" xmlns:r="http://schemas.openxmlformats.org/officeDocument/2006/relationships" xmlns:p="http://schemas.openxmlformats.org/presentationml/2006/main">
  <p:tag name="NUM" val="8"/>
</p:tagLst>
</file>

<file path=ppt/tags/tag127.xml><?xml version="1.0" encoding="utf-8"?>
<p:tagLst xmlns:a="http://schemas.openxmlformats.org/drawingml/2006/main" xmlns:r="http://schemas.openxmlformats.org/officeDocument/2006/relationships" xmlns:p="http://schemas.openxmlformats.org/presentationml/2006/main">
  <p:tag name="NUM" val="9"/>
</p:tagLst>
</file>

<file path=ppt/tags/tag128.xml><?xml version="1.0" encoding="utf-8"?>
<p:tagLst xmlns:a="http://schemas.openxmlformats.org/drawingml/2006/main" xmlns:r="http://schemas.openxmlformats.org/officeDocument/2006/relationships" xmlns:p="http://schemas.openxmlformats.org/presentationml/2006/main">
  <p:tag name="NUM" val="10"/>
</p:tagLst>
</file>

<file path=ppt/tags/tag129.xml><?xml version="1.0" encoding="utf-8"?>
<p:tagLst xmlns:a="http://schemas.openxmlformats.org/drawingml/2006/main" xmlns:r="http://schemas.openxmlformats.org/officeDocument/2006/relationships" xmlns:p="http://schemas.openxmlformats.org/presentationml/2006/main">
  <p:tag name="NUM" val="11"/>
</p:tagLst>
</file>

<file path=ppt/tags/tag13.xml><?xml version="1.0" encoding="utf-8"?>
<p:tagLst xmlns:a="http://schemas.openxmlformats.org/drawingml/2006/main" xmlns:r="http://schemas.openxmlformats.org/officeDocument/2006/relationships" xmlns:p="http://schemas.openxmlformats.org/presentationml/2006/main">
  <p:tag name="NUM" val="7"/>
</p:tagLst>
</file>

<file path=ppt/tags/tag130.xml><?xml version="1.0" encoding="utf-8"?>
<p:tagLst xmlns:a="http://schemas.openxmlformats.org/drawingml/2006/main" xmlns:r="http://schemas.openxmlformats.org/officeDocument/2006/relationships" xmlns:p="http://schemas.openxmlformats.org/presentationml/2006/main">
  <p:tag name="NUM" val="12"/>
</p:tagLst>
</file>

<file path=ppt/tags/tag131.xml><?xml version="1.0" encoding="utf-8"?>
<p:tagLst xmlns:a="http://schemas.openxmlformats.org/drawingml/2006/main" xmlns:r="http://schemas.openxmlformats.org/officeDocument/2006/relationships" xmlns:p="http://schemas.openxmlformats.org/presentationml/2006/main">
  <p:tag name="NUM" val="13"/>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5"/>
</p:tagLst>
</file>

<file path=ppt/tags/tag137.xml><?xml version="1.0" encoding="utf-8"?>
<p:tagLst xmlns:a="http://schemas.openxmlformats.org/drawingml/2006/main" xmlns:r="http://schemas.openxmlformats.org/officeDocument/2006/relationships" xmlns:p="http://schemas.openxmlformats.org/presentationml/2006/main">
  <p:tag name="NUM" val="6"/>
</p:tagLst>
</file>

<file path=ppt/tags/tag138.xml><?xml version="1.0" encoding="utf-8"?>
<p:tagLst xmlns:a="http://schemas.openxmlformats.org/drawingml/2006/main" xmlns:r="http://schemas.openxmlformats.org/officeDocument/2006/relationships" xmlns:p="http://schemas.openxmlformats.org/presentationml/2006/main">
  <p:tag name="NUM" val="7"/>
</p:tagLst>
</file>

<file path=ppt/tags/tag139.xml><?xml version="1.0" encoding="utf-8"?>
<p:tagLst xmlns:a="http://schemas.openxmlformats.org/drawingml/2006/main" xmlns:r="http://schemas.openxmlformats.org/officeDocument/2006/relationships" xmlns:p="http://schemas.openxmlformats.org/presentationml/2006/main">
  <p:tag name="NUM" val="8"/>
</p:tagLst>
</file>

<file path=ppt/tags/tag14.xml><?xml version="1.0" encoding="utf-8"?>
<p:tagLst xmlns:a="http://schemas.openxmlformats.org/drawingml/2006/main" xmlns:r="http://schemas.openxmlformats.org/officeDocument/2006/relationships" xmlns:p="http://schemas.openxmlformats.org/presentationml/2006/main">
  <p:tag name="NUM" val="8"/>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4"/>
</p:tagLst>
</file>

<file path=ppt/tags/tag144.xml><?xml version="1.0" encoding="utf-8"?>
<p:tagLst xmlns:a="http://schemas.openxmlformats.org/drawingml/2006/main" xmlns:r="http://schemas.openxmlformats.org/officeDocument/2006/relationships" xmlns:p="http://schemas.openxmlformats.org/presentationml/2006/main">
  <p:tag name="NUM" val="5"/>
</p:tagLst>
</file>

<file path=ppt/tags/tag145.xml><?xml version="1.0" encoding="utf-8"?>
<p:tagLst xmlns:a="http://schemas.openxmlformats.org/drawingml/2006/main" xmlns:r="http://schemas.openxmlformats.org/officeDocument/2006/relationships" xmlns:p="http://schemas.openxmlformats.org/presentationml/2006/main">
  <p:tag name="NUM" val="6"/>
</p:tagLst>
</file>

<file path=ppt/tags/tag146.xml><?xml version="1.0" encoding="utf-8"?>
<p:tagLst xmlns:a="http://schemas.openxmlformats.org/drawingml/2006/main" xmlns:r="http://schemas.openxmlformats.org/officeDocument/2006/relationships" xmlns:p="http://schemas.openxmlformats.org/presentationml/2006/main">
  <p:tag name="NUM" val="7"/>
</p:tagLst>
</file>

<file path=ppt/tags/tag147.xml><?xml version="1.0" encoding="utf-8"?>
<p:tagLst xmlns:a="http://schemas.openxmlformats.org/drawingml/2006/main" xmlns:r="http://schemas.openxmlformats.org/officeDocument/2006/relationships" xmlns:p="http://schemas.openxmlformats.org/presentationml/2006/main">
  <p:tag name="NUM" val="8"/>
</p:tagLst>
</file>

<file path=ppt/tags/tag148.xml><?xml version="1.0" encoding="utf-8"?>
<p:tagLst xmlns:a="http://schemas.openxmlformats.org/drawingml/2006/main" xmlns:r="http://schemas.openxmlformats.org/officeDocument/2006/relationships" xmlns:p="http://schemas.openxmlformats.org/presentationml/2006/main">
  <p:tag name="NUM" val="9"/>
</p:tagLst>
</file>

<file path=ppt/tags/tag149.xml><?xml version="1.0" encoding="utf-8"?>
<p:tagLst xmlns:a="http://schemas.openxmlformats.org/drawingml/2006/main" xmlns:r="http://schemas.openxmlformats.org/officeDocument/2006/relationships" xmlns:p="http://schemas.openxmlformats.org/presentationml/2006/main">
  <p:tag name="NUM" val="10"/>
</p:tagLst>
</file>

<file path=ppt/tags/tag15.xml><?xml version="1.0" encoding="utf-8"?>
<p:tagLst xmlns:a="http://schemas.openxmlformats.org/drawingml/2006/main" xmlns:r="http://schemas.openxmlformats.org/officeDocument/2006/relationships" xmlns:p="http://schemas.openxmlformats.org/presentationml/2006/main">
  <p:tag name="NUM" val="9"/>
</p:tagLst>
</file>

<file path=ppt/tags/tag150.xml><?xml version="1.0" encoding="utf-8"?>
<p:tagLst xmlns:a="http://schemas.openxmlformats.org/drawingml/2006/main" xmlns:r="http://schemas.openxmlformats.org/officeDocument/2006/relationships" xmlns:p="http://schemas.openxmlformats.org/presentationml/2006/main">
  <p:tag name="NUM" val="11"/>
</p:tagLst>
</file>

<file path=ppt/tags/tag151.xml><?xml version="1.0" encoding="utf-8"?>
<p:tagLst xmlns:a="http://schemas.openxmlformats.org/drawingml/2006/main" xmlns:r="http://schemas.openxmlformats.org/officeDocument/2006/relationships" xmlns:p="http://schemas.openxmlformats.org/presentationml/2006/main">
  <p:tag name="NUM" val="12"/>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4"/>
</p:tagLst>
</file>

<file path=ppt/tags/tag156.xml><?xml version="1.0" encoding="utf-8"?>
<p:tagLst xmlns:a="http://schemas.openxmlformats.org/drawingml/2006/main" xmlns:r="http://schemas.openxmlformats.org/officeDocument/2006/relationships" xmlns:p="http://schemas.openxmlformats.org/presentationml/2006/main">
  <p:tag name="NUM" val="5"/>
</p:tagLst>
</file>

<file path=ppt/tags/tag157.xml><?xml version="1.0" encoding="utf-8"?>
<p:tagLst xmlns:a="http://schemas.openxmlformats.org/drawingml/2006/main" xmlns:r="http://schemas.openxmlformats.org/officeDocument/2006/relationships" xmlns:p="http://schemas.openxmlformats.org/presentationml/2006/main">
  <p:tag name="NUM" val="6"/>
</p:tagLst>
</file>

<file path=ppt/tags/tag158.xml><?xml version="1.0" encoding="utf-8"?>
<p:tagLst xmlns:a="http://schemas.openxmlformats.org/drawingml/2006/main" xmlns:r="http://schemas.openxmlformats.org/officeDocument/2006/relationships" xmlns:p="http://schemas.openxmlformats.org/presentationml/2006/main">
  <p:tag name="NUM" val="7"/>
</p:tagLst>
</file>

<file path=ppt/tags/tag159.xml><?xml version="1.0" encoding="utf-8"?>
<p:tagLst xmlns:a="http://schemas.openxmlformats.org/drawingml/2006/main" xmlns:r="http://schemas.openxmlformats.org/officeDocument/2006/relationships" xmlns:p="http://schemas.openxmlformats.org/presentationml/2006/main">
  <p:tag name="NUM" val="8"/>
</p:tagLst>
</file>

<file path=ppt/tags/tag16.xml><?xml version="1.0" encoding="utf-8"?>
<p:tagLst xmlns:a="http://schemas.openxmlformats.org/drawingml/2006/main" xmlns:r="http://schemas.openxmlformats.org/officeDocument/2006/relationships" xmlns:p="http://schemas.openxmlformats.org/presentationml/2006/main">
  <p:tag name="TIMING" val="|3.7|2.5|4.7|6.1"/>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3"/>
</p:tagLst>
</file>

<file path=ppt/tags/tag163.xml><?xml version="1.0" encoding="utf-8"?>
<p:tagLst xmlns:a="http://schemas.openxmlformats.org/drawingml/2006/main" xmlns:r="http://schemas.openxmlformats.org/officeDocument/2006/relationships" xmlns:p="http://schemas.openxmlformats.org/presentationml/2006/main">
  <p:tag name="NUM" val="4"/>
</p:tagLst>
</file>

<file path=ppt/tags/tag164.xml><?xml version="1.0" encoding="utf-8"?>
<p:tagLst xmlns:a="http://schemas.openxmlformats.org/drawingml/2006/main" xmlns:r="http://schemas.openxmlformats.org/officeDocument/2006/relationships" xmlns:p="http://schemas.openxmlformats.org/presentationml/2006/main">
  <p:tag name="NUM" val="5"/>
</p:tagLst>
</file>

<file path=ppt/tags/tag165.xml><?xml version="1.0" encoding="utf-8"?>
<p:tagLst xmlns:a="http://schemas.openxmlformats.org/drawingml/2006/main" xmlns:r="http://schemas.openxmlformats.org/officeDocument/2006/relationships" xmlns:p="http://schemas.openxmlformats.org/presentationml/2006/main">
  <p:tag name="NUM" val="6"/>
</p:tagLst>
</file>

<file path=ppt/tags/tag166.xml><?xml version="1.0" encoding="utf-8"?>
<p:tagLst xmlns:a="http://schemas.openxmlformats.org/drawingml/2006/main" xmlns:r="http://schemas.openxmlformats.org/officeDocument/2006/relationships" xmlns:p="http://schemas.openxmlformats.org/presentationml/2006/main">
  <p:tag name="NUM" val="7"/>
</p:tagLst>
</file>

<file path=ppt/tags/tag167.xml><?xml version="1.0" encoding="utf-8"?>
<p:tagLst xmlns:a="http://schemas.openxmlformats.org/drawingml/2006/main" xmlns:r="http://schemas.openxmlformats.org/officeDocument/2006/relationships" xmlns:p="http://schemas.openxmlformats.org/presentationml/2006/main">
  <p:tag name="NUM" val="8"/>
</p:tagLst>
</file>

<file path=ppt/tags/tag168.xml><?xml version="1.0" encoding="utf-8"?>
<p:tagLst xmlns:a="http://schemas.openxmlformats.org/drawingml/2006/main" xmlns:r="http://schemas.openxmlformats.org/officeDocument/2006/relationships" xmlns:p="http://schemas.openxmlformats.org/presentationml/2006/main">
  <p:tag name="NUM" val="9"/>
</p:tagLst>
</file>

<file path=ppt/tags/tag169.xml><?xml version="1.0" encoding="utf-8"?>
<p:tagLst xmlns:a="http://schemas.openxmlformats.org/drawingml/2006/main" xmlns:r="http://schemas.openxmlformats.org/officeDocument/2006/relationships" xmlns:p="http://schemas.openxmlformats.org/presentationml/2006/main">
  <p:tag name="NUM" val="10"/>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11"/>
</p:tagLst>
</file>

<file path=ppt/tags/tag171.xml><?xml version="1.0" encoding="utf-8"?>
<p:tagLst xmlns:a="http://schemas.openxmlformats.org/drawingml/2006/main" xmlns:r="http://schemas.openxmlformats.org/officeDocument/2006/relationships" xmlns:p="http://schemas.openxmlformats.org/presentationml/2006/main">
  <p:tag name="NUM" val="1"/>
</p:tagLst>
</file>

<file path=ppt/tags/tag172.xml><?xml version="1.0" encoding="utf-8"?>
<p:tagLst xmlns:a="http://schemas.openxmlformats.org/drawingml/2006/main" xmlns:r="http://schemas.openxmlformats.org/officeDocument/2006/relationships" xmlns:p="http://schemas.openxmlformats.org/presentationml/2006/main">
  <p:tag name="NUM" val="2"/>
</p:tagLst>
</file>

<file path=ppt/tags/tag173.xml><?xml version="1.0" encoding="utf-8"?>
<p:tagLst xmlns:a="http://schemas.openxmlformats.org/drawingml/2006/main" xmlns:r="http://schemas.openxmlformats.org/officeDocument/2006/relationships" xmlns:p="http://schemas.openxmlformats.org/presentationml/2006/main">
  <p:tag name="NUM" val="3"/>
</p:tagLst>
</file>

<file path=ppt/tags/tag174.xml><?xml version="1.0" encoding="utf-8"?>
<p:tagLst xmlns:a="http://schemas.openxmlformats.org/drawingml/2006/main" xmlns:r="http://schemas.openxmlformats.org/officeDocument/2006/relationships" xmlns:p="http://schemas.openxmlformats.org/presentationml/2006/main">
  <p:tag name="NUM" val="4"/>
</p:tagLst>
</file>

<file path=ppt/tags/tag175.xml><?xml version="1.0" encoding="utf-8"?>
<p:tagLst xmlns:a="http://schemas.openxmlformats.org/drawingml/2006/main" xmlns:r="http://schemas.openxmlformats.org/officeDocument/2006/relationships" xmlns:p="http://schemas.openxmlformats.org/presentationml/2006/main">
  <p:tag name="NUM" val="5"/>
</p:tagLst>
</file>

<file path=ppt/tags/tag176.xml><?xml version="1.0" encoding="utf-8"?>
<p:tagLst xmlns:a="http://schemas.openxmlformats.org/drawingml/2006/main" xmlns:r="http://schemas.openxmlformats.org/officeDocument/2006/relationships" xmlns:p="http://schemas.openxmlformats.org/presentationml/2006/main">
  <p:tag name="NUM" val="6"/>
</p:tagLst>
</file>

<file path=ppt/tags/tag177.xml><?xml version="1.0" encoding="utf-8"?>
<p:tagLst xmlns:a="http://schemas.openxmlformats.org/drawingml/2006/main" xmlns:r="http://schemas.openxmlformats.org/officeDocument/2006/relationships" xmlns:p="http://schemas.openxmlformats.org/presentationml/2006/main">
  <p:tag name="NUM" val="7"/>
</p:tagLst>
</file>

<file path=ppt/tags/tag178.xml><?xml version="1.0" encoding="utf-8"?>
<p:tagLst xmlns:a="http://schemas.openxmlformats.org/drawingml/2006/main" xmlns:r="http://schemas.openxmlformats.org/officeDocument/2006/relationships" xmlns:p="http://schemas.openxmlformats.org/presentationml/2006/main">
  <p:tag name="NUM" val="8"/>
</p:tagLst>
</file>

<file path=ppt/tags/tag179.xml><?xml version="1.0" encoding="utf-8"?>
<p:tagLst xmlns:a="http://schemas.openxmlformats.org/drawingml/2006/main" xmlns:r="http://schemas.openxmlformats.org/officeDocument/2006/relationships" xmlns:p="http://schemas.openxmlformats.org/presentationml/2006/main">
  <p:tag name="TIMING" val="|3.2|5.1|5.8"/>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4"/>
</p:tagLst>
</file>

<file path=ppt/tags/tag184.xml><?xml version="1.0" encoding="utf-8"?>
<p:tagLst xmlns:a="http://schemas.openxmlformats.org/drawingml/2006/main" xmlns:r="http://schemas.openxmlformats.org/officeDocument/2006/relationships" xmlns:p="http://schemas.openxmlformats.org/presentationml/2006/main">
  <p:tag name="NUM" val="5"/>
</p:tagLst>
</file>

<file path=ppt/tags/tag185.xml><?xml version="1.0" encoding="utf-8"?>
<p:tagLst xmlns:a="http://schemas.openxmlformats.org/drawingml/2006/main" xmlns:r="http://schemas.openxmlformats.org/officeDocument/2006/relationships" xmlns:p="http://schemas.openxmlformats.org/presentationml/2006/main">
  <p:tag name="NUM" val="6"/>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2"/>
</p:tagLst>
</file>

<file path=ppt/tags/tag188.xml><?xml version="1.0" encoding="utf-8"?>
<p:tagLst xmlns:a="http://schemas.openxmlformats.org/drawingml/2006/main" xmlns:r="http://schemas.openxmlformats.org/officeDocument/2006/relationships" xmlns:p="http://schemas.openxmlformats.org/presentationml/2006/main">
  <p:tag name="NUM" val="3"/>
</p:tagLst>
</file>

<file path=ppt/tags/tag189.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190.xml><?xml version="1.0" encoding="utf-8"?>
<p:tagLst xmlns:a="http://schemas.openxmlformats.org/drawingml/2006/main" xmlns:r="http://schemas.openxmlformats.org/officeDocument/2006/relationships" xmlns:p="http://schemas.openxmlformats.org/presentationml/2006/main">
  <p:tag name="NUM" val="5"/>
</p:tagLst>
</file>

<file path=ppt/tags/tag191.xml><?xml version="1.0" encoding="utf-8"?>
<p:tagLst xmlns:a="http://schemas.openxmlformats.org/drawingml/2006/main" xmlns:r="http://schemas.openxmlformats.org/officeDocument/2006/relationships" xmlns:p="http://schemas.openxmlformats.org/presentationml/2006/main">
  <p:tag name="NUM" val="6"/>
</p:tagLst>
</file>

<file path=ppt/tags/tag192.xml><?xml version="1.0" encoding="utf-8"?>
<p:tagLst xmlns:a="http://schemas.openxmlformats.org/drawingml/2006/main" xmlns:r="http://schemas.openxmlformats.org/officeDocument/2006/relationships" xmlns:p="http://schemas.openxmlformats.org/presentationml/2006/main">
  <p:tag name="NUM" val="7"/>
</p:tagLst>
</file>

<file path=ppt/tags/tag193.xml><?xml version="1.0" encoding="utf-8"?>
<p:tagLst xmlns:a="http://schemas.openxmlformats.org/drawingml/2006/main" xmlns:r="http://schemas.openxmlformats.org/officeDocument/2006/relationships" xmlns:p="http://schemas.openxmlformats.org/presentationml/2006/main">
  <p:tag name="NUM" val="8"/>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4"/>
</p:tagLst>
</file>

<file path=ppt/tags/tag198.xml><?xml version="1.0" encoding="utf-8"?>
<p:tagLst xmlns:a="http://schemas.openxmlformats.org/drawingml/2006/main" xmlns:r="http://schemas.openxmlformats.org/officeDocument/2006/relationships" xmlns:p="http://schemas.openxmlformats.org/presentationml/2006/main">
  <p:tag name="NUM" val="5"/>
</p:tagLst>
</file>

<file path=ppt/tags/tag199.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00.xml><?xml version="1.0" encoding="utf-8"?>
<p:tagLst xmlns:a="http://schemas.openxmlformats.org/drawingml/2006/main" xmlns:r="http://schemas.openxmlformats.org/officeDocument/2006/relationships" xmlns:p="http://schemas.openxmlformats.org/presentationml/2006/main">
  <p:tag name="NUM" val="7"/>
</p:tagLst>
</file>

<file path=ppt/tags/tag201.xml><?xml version="1.0" encoding="utf-8"?>
<p:tagLst xmlns:a="http://schemas.openxmlformats.org/drawingml/2006/main" xmlns:r="http://schemas.openxmlformats.org/officeDocument/2006/relationships" xmlns:p="http://schemas.openxmlformats.org/presentationml/2006/main">
  <p:tag name="NUM" val="8"/>
</p:tagLst>
</file>

<file path=ppt/tags/tag202.xml><?xml version="1.0" encoding="utf-8"?>
<p:tagLst xmlns:a="http://schemas.openxmlformats.org/drawingml/2006/main" xmlns:r="http://schemas.openxmlformats.org/officeDocument/2006/relationships" xmlns:p="http://schemas.openxmlformats.org/presentationml/2006/main">
  <p:tag name="TIMING" val="|4.4|6|6.2|4.6|6|4.6"/>
</p:tagLst>
</file>

<file path=ppt/tags/tag203.xml><?xml version="1.0" encoding="utf-8"?>
<p:tagLst xmlns:a="http://schemas.openxmlformats.org/drawingml/2006/main" xmlns:r="http://schemas.openxmlformats.org/officeDocument/2006/relationships" xmlns:p="http://schemas.openxmlformats.org/presentationml/2006/main">
  <p:tag name="NUM" val="1"/>
</p:tagLst>
</file>

<file path=ppt/tags/tag204.xml><?xml version="1.0" encoding="utf-8"?>
<p:tagLst xmlns:a="http://schemas.openxmlformats.org/drawingml/2006/main" xmlns:r="http://schemas.openxmlformats.org/officeDocument/2006/relationships" xmlns:p="http://schemas.openxmlformats.org/presentationml/2006/main">
  <p:tag name="NUM" val="2"/>
</p:tagLst>
</file>

<file path=ppt/tags/tag205.xml><?xml version="1.0" encoding="utf-8"?>
<p:tagLst xmlns:a="http://schemas.openxmlformats.org/drawingml/2006/main" xmlns:r="http://schemas.openxmlformats.org/officeDocument/2006/relationships" xmlns:p="http://schemas.openxmlformats.org/presentationml/2006/main">
  <p:tag name="NUM" val="3"/>
</p:tagLst>
</file>

<file path=ppt/tags/tag206.xml><?xml version="1.0" encoding="utf-8"?>
<p:tagLst xmlns:a="http://schemas.openxmlformats.org/drawingml/2006/main" xmlns:r="http://schemas.openxmlformats.org/officeDocument/2006/relationships" xmlns:p="http://schemas.openxmlformats.org/presentationml/2006/main">
  <p:tag name="NUM" val="4"/>
</p:tagLst>
</file>

<file path=ppt/tags/tag207.xml><?xml version="1.0" encoding="utf-8"?>
<p:tagLst xmlns:a="http://schemas.openxmlformats.org/drawingml/2006/main" xmlns:r="http://schemas.openxmlformats.org/officeDocument/2006/relationships" xmlns:p="http://schemas.openxmlformats.org/presentationml/2006/main">
  <p:tag name="NUM" val="5"/>
</p:tagLst>
</file>

<file path=ppt/tags/tag208.xml><?xml version="1.0" encoding="utf-8"?>
<p:tagLst xmlns:a="http://schemas.openxmlformats.org/drawingml/2006/main" xmlns:r="http://schemas.openxmlformats.org/officeDocument/2006/relationships" xmlns:p="http://schemas.openxmlformats.org/presentationml/2006/main">
  <p:tag name="NUM" val="6"/>
</p:tagLst>
</file>

<file path=ppt/tags/tag209.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10.xml><?xml version="1.0" encoding="utf-8"?>
<p:tagLst xmlns:a="http://schemas.openxmlformats.org/drawingml/2006/main" xmlns:r="http://schemas.openxmlformats.org/officeDocument/2006/relationships" xmlns:p="http://schemas.openxmlformats.org/presentationml/2006/main">
  <p:tag name="NUM" val="8"/>
</p:tagLst>
</file>

<file path=ppt/tags/tag211.xml><?xml version="1.0" encoding="utf-8"?>
<p:tagLst xmlns:a="http://schemas.openxmlformats.org/drawingml/2006/main" xmlns:r="http://schemas.openxmlformats.org/officeDocument/2006/relationships" xmlns:p="http://schemas.openxmlformats.org/presentationml/2006/main">
  <p:tag name="NUM" val="9"/>
</p:tagLst>
</file>

<file path=ppt/tags/tag212.xml><?xml version="1.0" encoding="utf-8"?>
<p:tagLst xmlns:a="http://schemas.openxmlformats.org/drawingml/2006/main" xmlns:r="http://schemas.openxmlformats.org/officeDocument/2006/relationships" xmlns:p="http://schemas.openxmlformats.org/presentationml/2006/main">
  <p:tag name="NUM" val="10"/>
</p:tagLst>
</file>

<file path=ppt/tags/tag213.xml><?xml version="1.0" encoding="utf-8"?>
<p:tagLst xmlns:a="http://schemas.openxmlformats.org/drawingml/2006/main" xmlns:r="http://schemas.openxmlformats.org/officeDocument/2006/relationships" xmlns:p="http://schemas.openxmlformats.org/presentationml/2006/main">
  <p:tag name="NUM" val="11"/>
</p:tagLst>
</file>

<file path=ppt/tags/tag214.xml><?xml version="1.0" encoding="utf-8"?>
<p:tagLst xmlns:a="http://schemas.openxmlformats.org/drawingml/2006/main" xmlns:r="http://schemas.openxmlformats.org/officeDocument/2006/relationships" xmlns:p="http://schemas.openxmlformats.org/presentationml/2006/main">
  <p:tag name="NUM" val="12"/>
</p:tagLst>
</file>

<file path=ppt/tags/tag215.xml><?xml version="1.0" encoding="utf-8"?>
<p:tagLst xmlns:a="http://schemas.openxmlformats.org/drawingml/2006/main" xmlns:r="http://schemas.openxmlformats.org/officeDocument/2006/relationships" xmlns:p="http://schemas.openxmlformats.org/presentationml/2006/main">
  <p:tag name="NUM" val="13"/>
</p:tagLst>
</file>

<file path=ppt/tags/tag216.xml><?xml version="1.0" encoding="utf-8"?>
<p:tagLst xmlns:a="http://schemas.openxmlformats.org/drawingml/2006/main" xmlns:r="http://schemas.openxmlformats.org/officeDocument/2006/relationships" xmlns:p="http://schemas.openxmlformats.org/presentationml/2006/main">
  <p:tag name="NUM" val="14"/>
</p:tagLst>
</file>

<file path=ppt/tags/tag217.xml><?xml version="1.0" encoding="utf-8"?>
<p:tagLst xmlns:a="http://schemas.openxmlformats.org/drawingml/2006/main" xmlns:r="http://schemas.openxmlformats.org/officeDocument/2006/relationships" xmlns:p="http://schemas.openxmlformats.org/presentationml/2006/main">
  <p:tag name="NUM" val="15"/>
</p:tagLst>
</file>

<file path=ppt/tags/tag218.xml><?xml version="1.0" encoding="utf-8"?>
<p:tagLst xmlns:a="http://schemas.openxmlformats.org/drawingml/2006/main" xmlns:r="http://schemas.openxmlformats.org/officeDocument/2006/relationships" xmlns:p="http://schemas.openxmlformats.org/presentationml/2006/main">
  <p:tag name="NUM" val="16"/>
</p:tagLst>
</file>

<file path=ppt/tags/tag219.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20.xml><?xml version="1.0" encoding="utf-8"?>
<p:tagLst xmlns:a="http://schemas.openxmlformats.org/drawingml/2006/main" xmlns:r="http://schemas.openxmlformats.org/officeDocument/2006/relationships" xmlns:p="http://schemas.openxmlformats.org/presentationml/2006/main">
  <p:tag name="NUM" val="2"/>
</p:tagLst>
</file>

<file path=ppt/tags/tag221.xml><?xml version="1.0" encoding="utf-8"?>
<p:tagLst xmlns:a="http://schemas.openxmlformats.org/drawingml/2006/main" xmlns:r="http://schemas.openxmlformats.org/officeDocument/2006/relationships" xmlns:p="http://schemas.openxmlformats.org/presentationml/2006/main">
  <p:tag name="NUM" val="3"/>
</p:tagLst>
</file>

<file path=ppt/tags/tag222.xml><?xml version="1.0" encoding="utf-8"?>
<p:tagLst xmlns:a="http://schemas.openxmlformats.org/drawingml/2006/main" xmlns:r="http://schemas.openxmlformats.org/officeDocument/2006/relationships" xmlns:p="http://schemas.openxmlformats.org/presentationml/2006/main">
  <p:tag name="NUM" val="4"/>
</p:tagLst>
</file>

<file path=ppt/tags/tag223.xml><?xml version="1.0" encoding="utf-8"?>
<p:tagLst xmlns:a="http://schemas.openxmlformats.org/drawingml/2006/main" xmlns:r="http://schemas.openxmlformats.org/officeDocument/2006/relationships" xmlns:p="http://schemas.openxmlformats.org/presentationml/2006/main">
  <p:tag name="NUM" val="5"/>
</p:tagLst>
</file>

<file path=ppt/tags/tag224.xml><?xml version="1.0" encoding="utf-8"?>
<p:tagLst xmlns:a="http://schemas.openxmlformats.org/drawingml/2006/main" xmlns:r="http://schemas.openxmlformats.org/officeDocument/2006/relationships" xmlns:p="http://schemas.openxmlformats.org/presentationml/2006/main">
  <p:tag name="NUM" val="6"/>
</p:tagLst>
</file>

<file path=ppt/tags/tag225.xml><?xml version="1.0" encoding="utf-8"?>
<p:tagLst xmlns:a="http://schemas.openxmlformats.org/drawingml/2006/main" xmlns:r="http://schemas.openxmlformats.org/officeDocument/2006/relationships" xmlns:p="http://schemas.openxmlformats.org/presentationml/2006/main">
  <p:tag name="NUM" val="7"/>
</p:tagLst>
</file>

<file path=ppt/tags/tag226.xml><?xml version="1.0" encoding="utf-8"?>
<p:tagLst xmlns:a="http://schemas.openxmlformats.org/drawingml/2006/main" xmlns:r="http://schemas.openxmlformats.org/officeDocument/2006/relationships" xmlns:p="http://schemas.openxmlformats.org/presentationml/2006/main">
  <p:tag name="NUM" val="8"/>
</p:tagLst>
</file>

<file path=ppt/tags/tag227.xml><?xml version="1.0" encoding="utf-8"?>
<p:tagLst xmlns:a="http://schemas.openxmlformats.org/drawingml/2006/main" xmlns:r="http://schemas.openxmlformats.org/officeDocument/2006/relationships" xmlns:p="http://schemas.openxmlformats.org/presentationml/2006/main">
  <p:tag name="NUM" val="1"/>
</p:tagLst>
</file>

<file path=ppt/tags/tag228.xml><?xml version="1.0" encoding="utf-8"?>
<p:tagLst xmlns:a="http://schemas.openxmlformats.org/drawingml/2006/main" xmlns:r="http://schemas.openxmlformats.org/officeDocument/2006/relationships" xmlns:p="http://schemas.openxmlformats.org/presentationml/2006/main">
  <p:tag name="NUM" val="2"/>
</p:tagLst>
</file>

<file path=ppt/tags/tag229.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30.xml><?xml version="1.0" encoding="utf-8"?>
<p:tagLst xmlns:a="http://schemas.openxmlformats.org/drawingml/2006/main" xmlns:r="http://schemas.openxmlformats.org/officeDocument/2006/relationships" xmlns:p="http://schemas.openxmlformats.org/presentationml/2006/main">
  <p:tag name="NUM" val="4"/>
</p:tagLst>
</file>

<file path=ppt/tags/tag231.xml><?xml version="1.0" encoding="utf-8"?>
<p:tagLst xmlns:a="http://schemas.openxmlformats.org/drawingml/2006/main" xmlns:r="http://schemas.openxmlformats.org/officeDocument/2006/relationships" xmlns:p="http://schemas.openxmlformats.org/presentationml/2006/main">
  <p:tag name="NUM" val="5"/>
</p:tagLst>
</file>

<file path=ppt/tags/tag232.xml><?xml version="1.0" encoding="utf-8"?>
<p:tagLst xmlns:a="http://schemas.openxmlformats.org/drawingml/2006/main" xmlns:r="http://schemas.openxmlformats.org/officeDocument/2006/relationships" xmlns:p="http://schemas.openxmlformats.org/presentationml/2006/main">
  <p:tag name="NUM" val="6"/>
</p:tagLst>
</file>

<file path=ppt/tags/tag233.xml><?xml version="1.0" encoding="utf-8"?>
<p:tagLst xmlns:a="http://schemas.openxmlformats.org/drawingml/2006/main" xmlns:r="http://schemas.openxmlformats.org/officeDocument/2006/relationships" xmlns:p="http://schemas.openxmlformats.org/presentationml/2006/main">
  <p:tag name="NUM" val="7"/>
</p:tagLst>
</file>

<file path=ppt/tags/tag234.xml><?xml version="1.0" encoding="utf-8"?>
<p:tagLst xmlns:a="http://schemas.openxmlformats.org/drawingml/2006/main" xmlns:r="http://schemas.openxmlformats.org/officeDocument/2006/relationships" xmlns:p="http://schemas.openxmlformats.org/presentationml/2006/main">
  <p:tag name="NUM" val="8"/>
</p:tagLst>
</file>

<file path=ppt/tags/tag235.xml><?xml version="1.0" encoding="utf-8"?>
<p:tagLst xmlns:a="http://schemas.openxmlformats.org/drawingml/2006/main" xmlns:r="http://schemas.openxmlformats.org/officeDocument/2006/relationships" xmlns:p="http://schemas.openxmlformats.org/presentationml/2006/main">
  <p:tag name="TIMING" val="|3.8|8.1|17.8|24.5"/>
</p:tagLst>
</file>

<file path=ppt/tags/tag236.xml><?xml version="1.0" encoding="utf-8"?>
<p:tagLst xmlns:a="http://schemas.openxmlformats.org/drawingml/2006/main" xmlns:r="http://schemas.openxmlformats.org/officeDocument/2006/relationships" xmlns:p="http://schemas.openxmlformats.org/presentationml/2006/main">
  <p:tag name="NUM" val="1"/>
</p:tagLst>
</file>

<file path=ppt/tags/tag237.xml><?xml version="1.0" encoding="utf-8"?>
<p:tagLst xmlns:a="http://schemas.openxmlformats.org/drawingml/2006/main" xmlns:r="http://schemas.openxmlformats.org/officeDocument/2006/relationships" xmlns:p="http://schemas.openxmlformats.org/presentationml/2006/main">
  <p:tag name="NUM" val="2"/>
</p:tagLst>
</file>

<file path=ppt/tags/tag238.xml><?xml version="1.0" encoding="utf-8"?>
<p:tagLst xmlns:a="http://schemas.openxmlformats.org/drawingml/2006/main" xmlns:r="http://schemas.openxmlformats.org/officeDocument/2006/relationships" xmlns:p="http://schemas.openxmlformats.org/presentationml/2006/main">
  <p:tag name="NUM" val="3"/>
</p:tagLst>
</file>

<file path=ppt/tags/tag239.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40.xml><?xml version="1.0" encoding="utf-8"?>
<p:tagLst xmlns:a="http://schemas.openxmlformats.org/drawingml/2006/main" xmlns:r="http://schemas.openxmlformats.org/officeDocument/2006/relationships" xmlns:p="http://schemas.openxmlformats.org/presentationml/2006/main">
  <p:tag name="NUM" val="5"/>
</p:tagLst>
</file>

<file path=ppt/tags/tag241.xml><?xml version="1.0" encoding="utf-8"?>
<p:tagLst xmlns:a="http://schemas.openxmlformats.org/drawingml/2006/main" xmlns:r="http://schemas.openxmlformats.org/officeDocument/2006/relationships" xmlns:p="http://schemas.openxmlformats.org/presentationml/2006/main">
  <p:tag name="NUM" val="6"/>
</p:tagLst>
</file>

<file path=ppt/tags/tag242.xml><?xml version="1.0" encoding="utf-8"?>
<p:tagLst xmlns:a="http://schemas.openxmlformats.org/drawingml/2006/main" xmlns:r="http://schemas.openxmlformats.org/officeDocument/2006/relationships" xmlns:p="http://schemas.openxmlformats.org/presentationml/2006/main">
  <p:tag name="NUM" val="7"/>
</p:tagLst>
</file>

<file path=ppt/tags/tag243.xml><?xml version="1.0" encoding="utf-8"?>
<p:tagLst xmlns:a="http://schemas.openxmlformats.org/drawingml/2006/main" xmlns:r="http://schemas.openxmlformats.org/officeDocument/2006/relationships" xmlns:p="http://schemas.openxmlformats.org/presentationml/2006/main">
  <p:tag name="NUM" val="8"/>
</p:tagLst>
</file>

<file path=ppt/tags/tag244.xml><?xml version="1.0" encoding="utf-8"?>
<p:tagLst xmlns:a="http://schemas.openxmlformats.org/drawingml/2006/main" xmlns:r="http://schemas.openxmlformats.org/officeDocument/2006/relationships" xmlns:p="http://schemas.openxmlformats.org/presentationml/2006/main">
  <p:tag name="NUM" val="9"/>
</p:tagLst>
</file>

<file path=ppt/tags/tag245.xml><?xml version="1.0" encoding="utf-8"?>
<p:tagLst xmlns:a="http://schemas.openxmlformats.org/drawingml/2006/main" xmlns:r="http://schemas.openxmlformats.org/officeDocument/2006/relationships" xmlns:p="http://schemas.openxmlformats.org/presentationml/2006/main">
  <p:tag name="NUM" val="10"/>
</p:tagLst>
</file>

<file path=ppt/tags/tag246.xml><?xml version="1.0" encoding="utf-8"?>
<p:tagLst xmlns:a="http://schemas.openxmlformats.org/drawingml/2006/main" xmlns:r="http://schemas.openxmlformats.org/officeDocument/2006/relationships" xmlns:p="http://schemas.openxmlformats.org/presentationml/2006/main">
  <p:tag name="NUM" val="11"/>
</p:tagLst>
</file>

<file path=ppt/tags/tag247.xml><?xml version="1.0" encoding="utf-8"?>
<p:tagLst xmlns:a="http://schemas.openxmlformats.org/drawingml/2006/main" xmlns:r="http://schemas.openxmlformats.org/officeDocument/2006/relationships" xmlns:p="http://schemas.openxmlformats.org/presentationml/2006/main">
  <p:tag name="NUM" val="12"/>
</p:tagLst>
</file>

<file path=ppt/tags/tag248.xml><?xml version="1.0" encoding="utf-8"?>
<p:tagLst xmlns:a="http://schemas.openxmlformats.org/drawingml/2006/main" xmlns:r="http://schemas.openxmlformats.org/officeDocument/2006/relationships" xmlns:p="http://schemas.openxmlformats.org/presentationml/2006/main">
  <p:tag name="NUM" val="1"/>
</p:tagLst>
</file>

<file path=ppt/tags/tag249.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50.xml><?xml version="1.0" encoding="utf-8"?>
<p:tagLst xmlns:a="http://schemas.openxmlformats.org/drawingml/2006/main" xmlns:r="http://schemas.openxmlformats.org/officeDocument/2006/relationships" xmlns:p="http://schemas.openxmlformats.org/presentationml/2006/main">
  <p:tag name="NUM" val="3"/>
</p:tagLst>
</file>

<file path=ppt/tags/tag251.xml><?xml version="1.0" encoding="utf-8"?>
<p:tagLst xmlns:a="http://schemas.openxmlformats.org/drawingml/2006/main" xmlns:r="http://schemas.openxmlformats.org/officeDocument/2006/relationships" xmlns:p="http://schemas.openxmlformats.org/presentationml/2006/main">
  <p:tag name="NUM" val="4"/>
</p:tagLst>
</file>

<file path=ppt/tags/tag252.xml><?xml version="1.0" encoding="utf-8"?>
<p:tagLst xmlns:a="http://schemas.openxmlformats.org/drawingml/2006/main" xmlns:r="http://schemas.openxmlformats.org/officeDocument/2006/relationships" xmlns:p="http://schemas.openxmlformats.org/presentationml/2006/main">
  <p:tag name="NUM" val="5"/>
</p:tagLst>
</file>

<file path=ppt/tags/tag253.xml><?xml version="1.0" encoding="utf-8"?>
<p:tagLst xmlns:a="http://schemas.openxmlformats.org/drawingml/2006/main" xmlns:r="http://schemas.openxmlformats.org/officeDocument/2006/relationships" xmlns:p="http://schemas.openxmlformats.org/presentationml/2006/main">
  <p:tag name="NUM" val="6"/>
</p:tagLst>
</file>

<file path=ppt/tags/tag254.xml><?xml version="1.0" encoding="utf-8"?>
<p:tagLst xmlns:a="http://schemas.openxmlformats.org/drawingml/2006/main" xmlns:r="http://schemas.openxmlformats.org/officeDocument/2006/relationships" xmlns:p="http://schemas.openxmlformats.org/presentationml/2006/main">
  <p:tag name="NUM" val="7"/>
</p:tagLst>
</file>

<file path=ppt/tags/tag255.xml><?xml version="1.0" encoding="utf-8"?>
<p:tagLst xmlns:a="http://schemas.openxmlformats.org/drawingml/2006/main" xmlns:r="http://schemas.openxmlformats.org/officeDocument/2006/relationships" xmlns:p="http://schemas.openxmlformats.org/presentationml/2006/main">
  <p:tag name="NUM" val="8"/>
</p:tagLst>
</file>

<file path=ppt/tags/tag256.xml><?xml version="1.0" encoding="utf-8"?>
<p:tagLst xmlns:a="http://schemas.openxmlformats.org/drawingml/2006/main" xmlns:r="http://schemas.openxmlformats.org/officeDocument/2006/relationships" xmlns:p="http://schemas.openxmlformats.org/presentationml/2006/main">
  <p:tag name="NUM" val="1"/>
</p:tagLst>
</file>

<file path=ppt/tags/tag257.xml><?xml version="1.0" encoding="utf-8"?>
<p:tagLst xmlns:a="http://schemas.openxmlformats.org/drawingml/2006/main" xmlns:r="http://schemas.openxmlformats.org/officeDocument/2006/relationships" xmlns:p="http://schemas.openxmlformats.org/presentationml/2006/main">
  <p:tag name="NUM" val="2"/>
</p:tagLst>
</file>

<file path=ppt/tags/tag258.xml><?xml version="1.0" encoding="utf-8"?>
<p:tagLst xmlns:a="http://schemas.openxmlformats.org/drawingml/2006/main" xmlns:r="http://schemas.openxmlformats.org/officeDocument/2006/relationships" xmlns:p="http://schemas.openxmlformats.org/presentationml/2006/main">
  <p:tag name="NUM" val="3"/>
</p:tagLst>
</file>

<file path=ppt/tags/tag259.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60.xml><?xml version="1.0" encoding="utf-8"?>
<p:tagLst xmlns:a="http://schemas.openxmlformats.org/drawingml/2006/main" xmlns:r="http://schemas.openxmlformats.org/officeDocument/2006/relationships" xmlns:p="http://schemas.openxmlformats.org/presentationml/2006/main">
  <p:tag name="NUM" val="5"/>
</p:tagLst>
</file>

<file path=ppt/tags/tag261.xml><?xml version="1.0" encoding="utf-8"?>
<p:tagLst xmlns:a="http://schemas.openxmlformats.org/drawingml/2006/main" xmlns:r="http://schemas.openxmlformats.org/officeDocument/2006/relationships" xmlns:p="http://schemas.openxmlformats.org/presentationml/2006/main">
  <p:tag name="NUM" val="6"/>
</p:tagLst>
</file>

<file path=ppt/tags/tag262.xml><?xml version="1.0" encoding="utf-8"?>
<p:tagLst xmlns:a="http://schemas.openxmlformats.org/drawingml/2006/main" xmlns:r="http://schemas.openxmlformats.org/officeDocument/2006/relationships" xmlns:p="http://schemas.openxmlformats.org/presentationml/2006/main">
  <p:tag name="TIMING" val="|4.1|6.7|6"/>
</p:tagLst>
</file>

<file path=ppt/tags/tag263.xml><?xml version="1.0" encoding="utf-8"?>
<p:tagLst xmlns:a="http://schemas.openxmlformats.org/drawingml/2006/main" xmlns:r="http://schemas.openxmlformats.org/officeDocument/2006/relationships" xmlns:p="http://schemas.openxmlformats.org/presentationml/2006/main">
  <p:tag name="NUM" val="1"/>
</p:tagLst>
</file>

<file path=ppt/tags/tag264.xml><?xml version="1.0" encoding="utf-8"?>
<p:tagLst xmlns:a="http://schemas.openxmlformats.org/drawingml/2006/main" xmlns:r="http://schemas.openxmlformats.org/officeDocument/2006/relationships" xmlns:p="http://schemas.openxmlformats.org/presentationml/2006/main">
  <p:tag name="NUM" val="2"/>
</p:tagLst>
</file>

<file path=ppt/tags/tag265.xml><?xml version="1.0" encoding="utf-8"?>
<p:tagLst xmlns:a="http://schemas.openxmlformats.org/drawingml/2006/main" xmlns:r="http://schemas.openxmlformats.org/officeDocument/2006/relationships" xmlns:p="http://schemas.openxmlformats.org/presentationml/2006/main">
  <p:tag name="NUM" val="3"/>
</p:tagLst>
</file>

<file path=ppt/tags/tag266.xml><?xml version="1.0" encoding="utf-8"?>
<p:tagLst xmlns:a="http://schemas.openxmlformats.org/drawingml/2006/main" xmlns:r="http://schemas.openxmlformats.org/officeDocument/2006/relationships" xmlns:p="http://schemas.openxmlformats.org/presentationml/2006/main">
  <p:tag name="NUM" val="4"/>
</p:tagLst>
</file>

<file path=ppt/tags/tag267.xml><?xml version="1.0" encoding="utf-8"?>
<p:tagLst xmlns:a="http://schemas.openxmlformats.org/drawingml/2006/main" xmlns:r="http://schemas.openxmlformats.org/officeDocument/2006/relationships" xmlns:p="http://schemas.openxmlformats.org/presentationml/2006/main">
  <p:tag name="NUM" val="5"/>
</p:tagLst>
</file>

<file path=ppt/tags/tag268.xml><?xml version="1.0" encoding="utf-8"?>
<p:tagLst xmlns:a="http://schemas.openxmlformats.org/drawingml/2006/main" xmlns:r="http://schemas.openxmlformats.org/officeDocument/2006/relationships" xmlns:p="http://schemas.openxmlformats.org/presentationml/2006/main">
  <p:tag name="NUM" val="6"/>
</p:tagLst>
</file>

<file path=ppt/tags/tag269.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70.xml><?xml version="1.0" encoding="utf-8"?>
<p:tagLst xmlns:a="http://schemas.openxmlformats.org/drawingml/2006/main" xmlns:r="http://schemas.openxmlformats.org/officeDocument/2006/relationships" xmlns:p="http://schemas.openxmlformats.org/presentationml/2006/main">
  <p:tag name="NUM" val="2"/>
</p:tagLst>
</file>

<file path=ppt/tags/tag271.xml><?xml version="1.0" encoding="utf-8"?>
<p:tagLst xmlns:a="http://schemas.openxmlformats.org/drawingml/2006/main" xmlns:r="http://schemas.openxmlformats.org/officeDocument/2006/relationships" xmlns:p="http://schemas.openxmlformats.org/presentationml/2006/main">
  <p:tag name="NUM" val="3"/>
</p:tagLst>
</file>

<file path=ppt/tags/tag272.xml><?xml version="1.0" encoding="utf-8"?>
<p:tagLst xmlns:a="http://schemas.openxmlformats.org/drawingml/2006/main" xmlns:r="http://schemas.openxmlformats.org/officeDocument/2006/relationships" xmlns:p="http://schemas.openxmlformats.org/presentationml/2006/main">
  <p:tag name="NUM" val="4"/>
</p:tagLst>
</file>

<file path=ppt/tags/tag273.xml><?xml version="1.0" encoding="utf-8"?>
<p:tagLst xmlns:a="http://schemas.openxmlformats.org/drawingml/2006/main" xmlns:r="http://schemas.openxmlformats.org/officeDocument/2006/relationships" xmlns:p="http://schemas.openxmlformats.org/presentationml/2006/main">
  <p:tag name="NUM" val="5"/>
</p:tagLst>
</file>

<file path=ppt/tags/tag274.xml><?xml version="1.0" encoding="utf-8"?>
<p:tagLst xmlns:a="http://schemas.openxmlformats.org/drawingml/2006/main" xmlns:r="http://schemas.openxmlformats.org/officeDocument/2006/relationships" xmlns:p="http://schemas.openxmlformats.org/presentationml/2006/main">
  <p:tag name="NUM" val="6"/>
</p:tagLst>
</file>

<file path=ppt/tags/tag275.xml><?xml version="1.0" encoding="utf-8"?>
<p:tagLst xmlns:a="http://schemas.openxmlformats.org/drawingml/2006/main" xmlns:r="http://schemas.openxmlformats.org/officeDocument/2006/relationships" xmlns:p="http://schemas.openxmlformats.org/presentationml/2006/main">
  <p:tag name="NUM" val="7"/>
</p:tagLst>
</file>

<file path=ppt/tags/tag276.xml><?xml version="1.0" encoding="utf-8"?>
<p:tagLst xmlns:a="http://schemas.openxmlformats.org/drawingml/2006/main" xmlns:r="http://schemas.openxmlformats.org/officeDocument/2006/relationships" xmlns:p="http://schemas.openxmlformats.org/presentationml/2006/main">
  <p:tag name="NUM" val="8"/>
</p:tagLst>
</file>

<file path=ppt/tags/tag277.xml><?xml version="1.0" encoding="utf-8"?>
<p:tagLst xmlns:a="http://schemas.openxmlformats.org/drawingml/2006/main" xmlns:r="http://schemas.openxmlformats.org/officeDocument/2006/relationships" xmlns:p="http://schemas.openxmlformats.org/presentationml/2006/main">
  <p:tag name="NUM" val="1"/>
</p:tagLst>
</file>

<file path=ppt/tags/tag278.xml><?xml version="1.0" encoding="utf-8"?>
<p:tagLst xmlns:a="http://schemas.openxmlformats.org/drawingml/2006/main" xmlns:r="http://schemas.openxmlformats.org/officeDocument/2006/relationships" xmlns:p="http://schemas.openxmlformats.org/presentationml/2006/main">
  <p:tag name="NUM" val="2"/>
</p:tagLst>
</file>

<file path=ppt/tags/tag279.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80.xml><?xml version="1.0" encoding="utf-8"?>
<p:tagLst xmlns:a="http://schemas.openxmlformats.org/drawingml/2006/main" xmlns:r="http://schemas.openxmlformats.org/officeDocument/2006/relationships" xmlns:p="http://schemas.openxmlformats.org/presentationml/2006/main">
  <p:tag name="NUM" val="4"/>
</p:tagLst>
</file>

<file path=ppt/tags/tag281.xml><?xml version="1.0" encoding="utf-8"?>
<p:tagLst xmlns:a="http://schemas.openxmlformats.org/drawingml/2006/main" xmlns:r="http://schemas.openxmlformats.org/officeDocument/2006/relationships" xmlns:p="http://schemas.openxmlformats.org/presentationml/2006/main">
  <p:tag name="NUM" val="5"/>
</p:tagLst>
</file>

<file path=ppt/tags/tag282.xml><?xml version="1.0" encoding="utf-8"?>
<p:tagLst xmlns:a="http://schemas.openxmlformats.org/drawingml/2006/main" xmlns:r="http://schemas.openxmlformats.org/officeDocument/2006/relationships" xmlns:p="http://schemas.openxmlformats.org/presentationml/2006/main">
  <p:tag name="NUM" val="6"/>
</p:tagLst>
</file>

<file path=ppt/tags/tag283.xml><?xml version="1.0" encoding="utf-8"?>
<p:tagLst xmlns:a="http://schemas.openxmlformats.org/drawingml/2006/main" xmlns:r="http://schemas.openxmlformats.org/officeDocument/2006/relationships" xmlns:p="http://schemas.openxmlformats.org/presentationml/2006/main">
  <p:tag name="TIMING" val="|4.4|4.9|7.1|3.1"/>
</p:tagLst>
</file>

<file path=ppt/tags/tag284.xml><?xml version="1.0" encoding="utf-8"?>
<p:tagLst xmlns:a="http://schemas.openxmlformats.org/drawingml/2006/main" xmlns:r="http://schemas.openxmlformats.org/officeDocument/2006/relationships" xmlns:p="http://schemas.openxmlformats.org/presentationml/2006/main">
  <p:tag name="NUM" val="1"/>
</p:tagLst>
</file>

<file path=ppt/tags/tag285.xml><?xml version="1.0" encoding="utf-8"?>
<p:tagLst xmlns:a="http://schemas.openxmlformats.org/drawingml/2006/main" xmlns:r="http://schemas.openxmlformats.org/officeDocument/2006/relationships" xmlns:p="http://schemas.openxmlformats.org/presentationml/2006/main">
  <p:tag name="NUM" val="2"/>
</p:tagLst>
</file>

<file path=ppt/tags/tag286.xml><?xml version="1.0" encoding="utf-8"?>
<p:tagLst xmlns:a="http://schemas.openxmlformats.org/drawingml/2006/main" xmlns:r="http://schemas.openxmlformats.org/officeDocument/2006/relationships" xmlns:p="http://schemas.openxmlformats.org/presentationml/2006/main">
  <p:tag name="NUM" val="3"/>
</p:tagLst>
</file>

<file path=ppt/tags/tag287.xml><?xml version="1.0" encoding="utf-8"?>
<p:tagLst xmlns:a="http://schemas.openxmlformats.org/drawingml/2006/main" xmlns:r="http://schemas.openxmlformats.org/officeDocument/2006/relationships" xmlns:p="http://schemas.openxmlformats.org/presentationml/2006/main">
  <p:tag name="NUM" val="4"/>
</p:tagLst>
</file>

<file path=ppt/tags/tag288.xml><?xml version="1.0" encoding="utf-8"?>
<p:tagLst xmlns:a="http://schemas.openxmlformats.org/drawingml/2006/main" xmlns:r="http://schemas.openxmlformats.org/officeDocument/2006/relationships" xmlns:p="http://schemas.openxmlformats.org/presentationml/2006/main">
  <p:tag name="NUM" val="5"/>
</p:tagLst>
</file>

<file path=ppt/tags/tag289.xml><?xml version="1.0" encoding="utf-8"?>
<p:tagLst xmlns:a="http://schemas.openxmlformats.org/drawingml/2006/main" xmlns:r="http://schemas.openxmlformats.org/officeDocument/2006/relationships" xmlns:p="http://schemas.openxmlformats.org/presentationml/2006/main">
  <p:tag name="NUM" val="6"/>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290.xml><?xml version="1.0" encoding="utf-8"?>
<p:tagLst xmlns:a="http://schemas.openxmlformats.org/drawingml/2006/main" xmlns:r="http://schemas.openxmlformats.org/officeDocument/2006/relationships" xmlns:p="http://schemas.openxmlformats.org/presentationml/2006/main">
  <p:tag name="TIMING" val="|15.6|2.2|4.5|6.1"/>
</p:tagLst>
</file>

<file path=ppt/tags/tag291.xml><?xml version="1.0" encoding="utf-8"?>
<p:tagLst xmlns:a="http://schemas.openxmlformats.org/drawingml/2006/main" xmlns:r="http://schemas.openxmlformats.org/officeDocument/2006/relationships" xmlns:p="http://schemas.openxmlformats.org/presentationml/2006/main">
  <p:tag name="NUM" val="1"/>
</p:tagLst>
</file>

<file path=ppt/tags/tag292.xml><?xml version="1.0" encoding="utf-8"?>
<p:tagLst xmlns:a="http://schemas.openxmlformats.org/drawingml/2006/main" xmlns:r="http://schemas.openxmlformats.org/officeDocument/2006/relationships" xmlns:p="http://schemas.openxmlformats.org/presentationml/2006/main">
  <p:tag name="NUM" val="2"/>
</p:tagLst>
</file>

<file path=ppt/tags/tag293.xml><?xml version="1.0" encoding="utf-8"?>
<p:tagLst xmlns:a="http://schemas.openxmlformats.org/drawingml/2006/main" xmlns:r="http://schemas.openxmlformats.org/officeDocument/2006/relationships" xmlns:p="http://schemas.openxmlformats.org/presentationml/2006/main">
  <p:tag name="NUM" val="3"/>
</p:tagLst>
</file>

<file path=ppt/tags/tag294.xml><?xml version="1.0" encoding="utf-8"?>
<p:tagLst xmlns:a="http://schemas.openxmlformats.org/drawingml/2006/main" xmlns:r="http://schemas.openxmlformats.org/officeDocument/2006/relationships" xmlns:p="http://schemas.openxmlformats.org/presentationml/2006/main">
  <p:tag name="NUM" val="4"/>
</p:tagLst>
</file>

<file path=ppt/tags/tag295.xml><?xml version="1.0" encoding="utf-8"?>
<p:tagLst xmlns:a="http://schemas.openxmlformats.org/drawingml/2006/main" xmlns:r="http://schemas.openxmlformats.org/officeDocument/2006/relationships" xmlns:p="http://schemas.openxmlformats.org/presentationml/2006/main">
  <p:tag name="NUM" val="5"/>
</p:tagLst>
</file>

<file path=ppt/tags/tag296.xml><?xml version="1.0" encoding="utf-8"?>
<p:tagLst xmlns:a="http://schemas.openxmlformats.org/drawingml/2006/main" xmlns:r="http://schemas.openxmlformats.org/officeDocument/2006/relationships" xmlns:p="http://schemas.openxmlformats.org/presentationml/2006/main">
  <p:tag name="NUM" val="6"/>
</p:tagLst>
</file>

<file path=ppt/tags/tag297.xml><?xml version="1.0" encoding="utf-8"?>
<p:tagLst xmlns:a="http://schemas.openxmlformats.org/drawingml/2006/main" xmlns:r="http://schemas.openxmlformats.org/officeDocument/2006/relationships" xmlns:p="http://schemas.openxmlformats.org/presentationml/2006/main">
  <p:tag name="NUM" val="7"/>
</p:tagLst>
</file>

<file path=ppt/tags/tag298.xml><?xml version="1.0" encoding="utf-8"?>
<p:tagLst xmlns:a="http://schemas.openxmlformats.org/drawingml/2006/main" xmlns:r="http://schemas.openxmlformats.org/officeDocument/2006/relationships" xmlns:p="http://schemas.openxmlformats.org/presentationml/2006/main">
  <p:tag name="NUM" val="8"/>
</p:tagLst>
</file>

<file path=ppt/tags/tag299.xml><?xml version="1.0" encoding="utf-8"?>
<p:tagLst xmlns:a="http://schemas.openxmlformats.org/drawingml/2006/main" xmlns:r="http://schemas.openxmlformats.org/officeDocument/2006/relationships" xmlns:p="http://schemas.openxmlformats.org/presentationml/2006/main">
  <p:tag name="NUM" val="9"/>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8"/>
</p:tagLst>
</file>

<file path=ppt/tags/tag300.xml><?xml version="1.0" encoding="utf-8"?>
<p:tagLst xmlns:a="http://schemas.openxmlformats.org/drawingml/2006/main" xmlns:r="http://schemas.openxmlformats.org/officeDocument/2006/relationships" xmlns:p="http://schemas.openxmlformats.org/presentationml/2006/main">
  <p:tag name="TIMING" val="|7.4|8.4"/>
</p:tagLst>
</file>

<file path=ppt/tags/tag301.xml><?xml version="1.0" encoding="utf-8"?>
<p:tagLst xmlns:a="http://schemas.openxmlformats.org/drawingml/2006/main" xmlns:r="http://schemas.openxmlformats.org/officeDocument/2006/relationships" xmlns:p="http://schemas.openxmlformats.org/presentationml/2006/main">
  <p:tag name="NUM" val="1"/>
</p:tagLst>
</file>

<file path=ppt/tags/tag302.xml><?xml version="1.0" encoding="utf-8"?>
<p:tagLst xmlns:a="http://schemas.openxmlformats.org/drawingml/2006/main" xmlns:r="http://schemas.openxmlformats.org/officeDocument/2006/relationships" xmlns:p="http://schemas.openxmlformats.org/presentationml/2006/main">
  <p:tag name="NUM" val="2"/>
</p:tagLst>
</file>

<file path=ppt/tags/tag303.xml><?xml version="1.0" encoding="utf-8"?>
<p:tagLst xmlns:a="http://schemas.openxmlformats.org/drawingml/2006/main" xmlns:r="http://schemas.openxmlformats.org/officeDocument/2006/relationships" xmlns:p="http://schemas.openxmlformats.org/presentationml/2006/main">
  <p:tag name="NUM" val="3"/>
</p:tagLst>
</file>

<file path=ppt/tags/tag304.xml><?xml version="1.0" encoding="utf-8"?>
<p:tagLst xmlns:a="http://schemas.openxmlformats.org/drawingml/2006/main" xmlns:r="http://schemas.openxmlformats.org/officeDocument/2006/relationships" xmlns:p="http://schemas.openxmlformats.org/presentationml/2006/main">
  <p:tag name="NUM" val="4"/>
</p:tagLst>
</file>

<file path=ppt/tags/tag305.xml><?xml version="1.0" encoding="utf-8"?>
<p:tagLst xmlns:a="http://schemas.openxmlformats.org/drawingml/2006/main" xmlns:r="http://schemas.openxmlformats.org/officeDocument/2006/relationships" xmlns:p="http://schemas.openxmlformats.org/presentationml/2006/main">
  <p:tag name="NUM" val="5"/>
</p:tagLst>
</file>

<file path=ppt/tags/tag306.xml><?xml version="1.0" encoding="utf-8"?>
<p:tagLst xmlns:a="http://schemas.openxmlformats.org/drawingml/2006/main" xmlns:r="http://schemas.openxmlformats.org/officeDocument/2006/relationships" xmlns:p="http://schemas.openxmlformats.org/presentationml/2006/main">
  <p:tag name="NUM" val="6"/>
</p:tagLst>
</file>

<file path=ppt/tags/tag307.xml><?xml version="1.0" encoding="utf-8"?>
<p:tagLst xmlns:a="http://schemas.openxmlformats.org/drawingml/2006/main" xmlns:r="http://schemas.openxmlformats.org/officeDocument/2006/relationships" xmlns:p="http://schemas.openxmlformats.org/presentationml/2006/main">
  <p:tag name="NUM" val="1"/>
</p:tagLst>
</file>

<file path=ppt/tags/tag308.xml><?xml version="1.0" encoding="utf-8"?>
<p:tagLst xmlns:a="http://schemas.openxmlformats.org/drawingml/2006/main" xmlns:r="http://schemas.openxmlformats.org/officeDocument/2006/relationships" xmlns:p="http://schemas.openxmlformats.org/presentationml/2006/main">
  <p:tag name="NUM" val="2"/>
</p:tagLst>
</file>

<file path=ppt/tags/tag309.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TIMING" val="|3.1|4.7|2.9|3.3"/>
</p:tagLst>
</file>

<file path=ppt/tags/tag310.xml><?xml version="1.0" encoding="utf-8"?>
<p:tagLst xmlns:a="http://schemas.openxmlformats.org/drawingml/2006/main" xmlns:r="http://schemas.openxmlformats.org/officeDocument/2006/relationships" xmlns:p="http://schemas.openxmlformats.org/presentationml/2006/main">
  <p:tag name="NUM" val="4"/>
</p:tagLst>
</file>

<file path=ppt/tags/tag311.xml><?xml version="1.0" encoding="utf-8"?>
<p:tagLst xmlns:a="http://schemas.openxmlformats.org/drawingml/2006/main" xmlns:r="http://schemas.openxmlformats.org/officeDocument/2006/relationships" xmlns:p="http://schemas.openxmlformats.org/presentationml/2006/main">
  <p:tag name="NUM" val="5"/>
</p:tagLst>
</file>

<file path=ppt/tags/tag312.xml><?xml version="1.0" encoding="utf-8"?>
<p:tagLst xmlns:a="http://schemas.openxmlformats.org/drawingml/2006/main" xmlns:r="http://schemas.openxmlformats.org/officeDocument/2006/relationships" xmlns:p="http://schemas.openxmlformats.org/presentationml/2006/main">
  <p:tag name="NUM" val="6"/>
</p:tagLst>
</file>

<file path=ppt/tags/tag313.xml><?xml version="1.0" encoding="utf-8"?>
<p:tagLst xmlns:a="http://schemas.openxmlformats.org/drawingml/2006/main" xmlns:r="http://schemas.openxmlformats.org/officeDocument/2006/relationships" xmlns:p="http://schemas.openxmlformats.org/presentationml/2006/main">
  <p:tag name="NUM" val="7"/>
</p:tagLst>
</file>

<file path=ppt/tags/tag314.xml><?xml version="1.0" encoding="utf-8"?>
<p:tagLst xmlns:a="http://schemas.openxmlformats.org/drawingml/2006/main" xmlns:r="http://schemas.openxmlformats.org/officeDocument/2006/relationships" xmlns:p="http://schemas.openxmlformats.org/presentationml/2006/main">
  <p:tag name="NUM" val="8"/>
</p:tagLst>
</file>

<file path=ppt/tags/tag315.xml><?xml version="1.0" encoding="utf-8"?>
<p:tagLst xmlns:a="http://schemas.openxmlformats.org/drawingml/2006/main" xmlns:r="http://schemas.openxmlformats.org/officeDocument/2006/relationships" xmlns:p="http://schemas.openxmlformats.org/presentationml/2006/main">
  <p:tag name="NUM" val="1"/>
</p:tagLst>
</file>

<file path=ppt/tags/tag316.xml><?xml version="1.0" encoding="utf-8"?>
<p:tagLst xmlns:a="http://schemas.openxmlformats.org/drawingml/2006/main" xmlns:r="http://schemas.openxmlformats.org/officeDocument/2006/relationships" xmlns:p="http://schemas.openxmlformats.org/presentationml/2006/main">
  <p:tag name="NUM" val="2"/>
</p:tagLst>
</file>

<file path=ppt/tags/tag317.xml><?xml version="1.0" encoding="utf-8"?>
<p:tagLst xmlns:a="http://schemas.openxmlformats.org/drawingml/2006/main" xmlns:r="http://schemas.openxmlformats.org/officeDocument/2006/relationships" xmlns:p="http://schemas.openxmlformats.org/presentationml/2006/main">
  <p:tag name="NUM" val="3"/>
</p:tagLst>
</file>

<file path=ppt/tags/tag318.xml><?xml version="1.0" encoding="utf-8"?>
<p:tagLst xmlns:a="http://schemas.openxmlformats.org/drawingml/2006/main" xmlns:r="http://schemas.openxmlformats.org/officeDocument/2006/relationships" xmlns:p="http://schemas.openxmlformats.org/presentationml/2006/main">
  <p:tag name="NUM" val="4"/>
</p:tagLst>
</file>

<file path=ppt/tags/tag319.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20.xml><?xml version="1.0" encoding="utf-8"?>
<p:tagLst xmlns:a="http://schemas.openxmlformats.org/drawingml/2006/main" xmlns:r="http://schemas.openxmlformats.org/officeDocument/2006/relationships" xmlns:p="http://schemas.openxmlformats.org/presentationml/2006/main">
  <p:tag name="NUM" val="6"/>
</p:tagLst>
</file>

<file path=ppt/tags/tag321.xml><?xml version="1.0" encoding="utf-8"?>
<p:tagLst xmlns:a="http://schemas.openxmlformats.org/drawingml/2006/main" xmlns:r="http://schemas.openxmlformats.org/officeDocument/2006/relationships" xmlns:p="http://schemas.openxmlformats.org/presentationml/2006/main">
  <p:tag name="NUM" val="7"/>
</p:tagLst>
</file>

<file path=ppt/tags/tag322.xml><?xml version="1.0" encoding="utf-8"?>
<p:tagLst xmlns:a="http://schemas.openxmlformats.org/drawingml/2006/main" xmlns:r="http://schemas.openxmlformats.org/officeDocument/2006/relationships" xmlns:p="http://schemas.openxmlformats.org/presentationml/2006/main">
  <p:tag name="TIMING" val="|4.4|3.4|6.6|5.1|5.2|8.6|10|7.8"/>
</p:tagLst>
</file>

<file path=ppt/tags/tag323.xml><?xml version="1.0" encoding="utf-8"?>
<p:tagLst xmlns:a="http://schemas.openxmlformats.org/drawingml/2006/main" xmlns:r="http://schemas.openxmlformats.org/officeDocument/2006/relationships" xmlns:p="http://schemas.openxmlformats.org/presentationml/2006/main">
  <p:tag name="NUM" val="1"/>
</p:tagLst>
</file>

<file path=ppt/tags/tag324.xml><?xml version="1.0" encoding="utf-8"?>
<p:tagLst xmlns:a="http://schemas.openxmlformats.org/drawingml/2006/main" xmlns:r="http://schemas.openxmlformats.org/officeDocument/2006/relationships" xmlns:p="http://schemas.openxmlformats.org/presentationml/2006/main">
  <p:tag name="NUM" val="2"/>
</p:tagLst>
</file>

<file path=ppt/tags/tag325.xml><?xml version="1.0" encoding="utf-8"?>
<p:tagLst xmlns:a="http://schemas.openxmlformats.org/drawingml/2006/main" xmlns:r="http://schemas.openxmlformats.org/officeDocument/2006/relationships" xmlns:p="http://schemas.openxmlformats.org/presentationml/2006/main">
  <p:tag name="NUM" val="3"/>
</p:tagLst>
</file>

<file path=ppt/tags/tag326.xml><?xml version="1.0" encoding="utf-8"?>
<p:tagLst xmlns:a="http://schemas.openxmlformats.org/drawingml/2006/main" xmlns:r="http://schemas.openxmlformats.org/officeDocument/2006/relationships" xmlns:p="http://schemas.openxmlformats.org/presentationml/2006/main">
  <p:tag name="NUM" val="4"/>
</p:tagLst>
</file>

<file path=ppt/tags/tag327.xml><?xml version="1.0" encoding="utf-8"?>
<p:tagLst xmlns:a="http://schemas.openxmlformats.org/drawingml/2006/main" xmlns:r="http://schemas.openxmlformats.org/officeDocument/2006/relationships" xmlns:p="http://schemas.openxmlformats.org/presentationml/2006/main">
  <p:tag name="NUM" val="5"/>
</p:tagLst>
</file>

<file path=ppt/tags/tag328.xml><?xml version="1.0" encoding="utf-8"?>
<p:tagLst xmlns:a="http://schemas.openxmlformats.org/drawingml/2006/main" xmlns:r="http://schemas.openxmlformats.org/officeDocument/2006/relationships" xmlns:p="http://schemas.openxmlformats.org/presentationml/2006/main">
  <p:tag name="NUM" val="6"/>
</p:tagLst>
</file>

<file path=ppt/tags/tag329.xml><?xml version="1.0" encoding="utf-8"?>
<p:tagLst xmlns:a="http://schemas.openxmlformats.org/drawingml/2006/main" xmlns:r="http://schemas.openxmlformats.org/officeDocument/2006/relationships" xmlns:p="http://schemas.openxmlformats.org/presentationml/2006/main">
  <p:tag name="TIMING" val="|3.9|0.5|3|5.6|7.5|9.8|7.7|6.9|3.3"/>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30.xml><?xml version="1.0" encoding="utf-8"?>
<p:tagLst xmlns:a="http://schemas.openxmlformats.org/drawingml/2006/main" xmlns:r="http://schemas.openxmlformats.org/officeDocument/2006/relationships" xmlns:p="http://schemas.openxmlformats.org/presentationml/2006/main">
  <p:tag name="NUM" val="1"/>
</p:tagLst>
</file>

<file path=ppt/tags/tag331.xml><?xml version="1.0" encoding="utf-8"?>
<p:tagLst xmlns:a="http://schemas.openxmlformats.org/drawingml/2006/main" xmlns:r="http://schemas.openxmlformats.org/officeDocument/2006/relationships" xmlns:p="http://schemas.openxmlformats.org/presentationml/2006/main">
  <p:tag name="NUM" val="2"/>
</p:tagLst>
</file>

<file path=ppt/tags/tag332.xml><?xml version="1.0" encoding="utf-8"?>
<p:tagLst xmlns:a="http://schemas.openxmlformats.org/drawingml/2006/main" xmlns:r="http://schemas.openxmlformats.org/officeDocument/2006/relationships" xmlns:p="http://schemas.openxmlformats.org/presentationml/2006/main">
  <p:tag name="NUM" val="3"/>
</p:tagLst>
</file>

<file path=ppt/tags/tag333.xml><?xml version="1.0" encoding="utf-8"?>
<p:tagLst xmlns:a="http://schemas.openxmlformats.org/drawingml/2006/main" xmlns:r="http://schemas.openxmlformats.org/officeDocument/2006/relationships" xmlns:p="http://schemas.openxmlformats.org/presentationml/2006/main">
  <p:tag name="NUM" val="4"/>
</p:tagLst>
</file>

<file path=ppt/tags/tag334.xml><?xml version="1.0" encoding="utf-8"?>
<p:tagLst xmlns:a="http://schemas.openxmlformats.org/drawingml/2006/main" xmlns:r="http://schemas.openxmlformats.org/officeDocument/2006/relationships" xmlns:p="http://schemas.openxmlformats.org/presentationml/2006/main">
  <p:tag name="NUM" val="5"/>
</p:tagLst>
</file>

<file path=ppt/tags/tag335.xml><?xml version="1.0" encoding="utf-8"?>
<p:tagLst xmlns:a="http://schemas.openxmlformats.org/drawingml/2006/main" xmlns:r="http://schemas.openxmlformats.org/officeDocument/2006/relationships" xmlns:p="http://schemas.openxmlformats.org/presentationml/2006/main">
  <p:tag name="NUM" val="6"/>
</p:tagLst>
</file>

<file path=ppt/tags/tag336.xml><?xml version="1.0" encoding="utf-8"?>
<p:tagLst xmlns:a="http://schemas.openxmlformats.org/drawingml/2006/main" xmlns:r="http://schemas.openxmlformats.org/officeDocument/2006/relationships" xmlns:p="http://schemas.openxmlformats.org/presentationml/2006/main">
  <p:tag name="NUM" val="7"/>
</p:tagLst>
</file>

<file path=ppt/tags/tag337.xml><?xml version="1.0" encoding="utf-8"?>
<p:tagLst xmlns:a="http://schemas.openxmlformats.org/drawingml/2006/main" xmlns:r="http://schemas.openxmlformats.org/officeDocument/2006/relationships" xmlns:p="http://schemas.openxmlformats.org/presentationml/2006/main">
  <p:tag name="NUM" val="8"/>
</p:tagLst>
</file>

<file path=ppt/tags/tag338.xml><?xml version="1.0" encoding="utf-8"?>
<p:tagLst xmlns:a="http://schemas.openxmlformats.org/drawingml/2006/main" xmlns:r="http://schemas.openxmlformats.org/officeDocument/2006/relationships" xmlns:p="http://schemas.openxmlformats.org/presentationml/2006/main">
  <p:tag name="NUM" val="9"/>
</p:tagLst>
</file>

<file path=ppt/tags/tag339.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40.xml><?xml version="1.0" encoding="utf-8"?>
<p:tagLst xmlns:a="http://schemas.openxmlformats.org/drawingml/2006/main" xmlns:r="http://schemas.openxmlformats.org/officeDocument/2006/relationships" xmlns:p="http://schemas.openxmlformats.org/presentationml/2006/main">
  <p:tag name="NUM" val="2"/>
</p:tagLst>
</file>

<file path=ppt/tags/tag341.xml><?xml version="1.0" encoding="utf-8"?>
<p:tagLst xmlns:a="http://schemas.openxmlformats.org/drawingml/2006/main" xmlns:r="http://schemas.openxmlformats.org/officeDocument/2006/relationships" xmlns:p="http://schemas.openxmlformats.org/presentationml/2006/main">
  <p:tag name="NUM" val="3"/>
</p:tagLst>
</file>

<file path=ppt/tags/tag342.xml><?xml version="1.0" encoding="utf-8"?>
<p:tagLst xmlns:a="http://schemas.openxmlformats.org/drawingml/2006/main" xmlns:r="http://schemas.openxmlformats.org/officeDocument/2006/relationships" xmlns:p="http://schemas.openxmlformats.org/presentationml/2006/main">
  <p:tag name="NUM" val="4"/>
</p:tagLst>
</file>

<file path=ppt/tags/tag343.xml><?xml version="1.0" encoding="utf-8"?>
<p:tagLst xmlns:a="http://schemas.openxmlformats.org/drawingml/2006/main" xmlns:r="http://schemas.openxmlformats.org/officeDocument/2006/relationships" xmlns:p="http://schemas.openxmlformats.org/presentationml/2006/main">
  <p:tag name="NUM" val="5"/>
</p:tagLst>
</file>

<file path=ppt/tags/tag344.xml><?xml version="1.0" encoding="utf-8"?>
<p:tagLst xmlns:a="http://schemas.openxmlformats.org/drawingml/2006/main" xmlns:r="http://schemas.openxmlformats.org/officeDocument/2006/relationships" xmlns:p="http://schemas.openxmlformats.org/presentationml/2006/main">
  <p:tag name="NUM" val="6"/>
</p:tagLst>
</file>

<file path=ppt/tags/tag345.xml><?xml version="1.0" encoding="utf-8"?>
<p:tagLst xmlns:a="http://schemas.openxmlformats.org/drawingml/2006/main" xmlns:r="http://schemas.openxmlformats.org/officeDocument/2006/relationships" xmlns:p="http://schemas.openxmlformats.org/presentationml/2006/main">
  <p:tag name="NUM" val="7"/>
</p:tagLst>
</file>

<file path=ppt/tags/tag346.xml><?xml version="1.0" encoding="utf-8"?>
<p:tagLst xmlns:a="http://schemas.openxmlformats.org/drawingml/2006/main" xmlns:r="http://schemas.openxmlformats.org/officeDocument/2006/relationships" xmlns:p="http://schemas.openxmlformats.org/presentationml/2006/main">
  <p:tag name="NUM" val="8"/>
</p:tagLst>
</file>

<file path=ppt/tags/tag347.xml><?xml version="1.0" encoding="utf-8"?>
<p:tagLst xmlns:a="http://schemas.openxmlformats.org/drawingml/2006/main" xmlns:r="http://schemas.openxmlformats.org/officeDocument/2006/relationships" xmlns:p="http://schemas.openxmlformats.org/presentationml/2006/main">
  <p:tag name="NUM" val="1"/>
</p:tagLst>
</file>

<file path=ppt/tags/tag348.xml><?xml version="1.0" encoding="utf-8"?>
<p:tagLst xmlns:a="http://schemas.openxmlformats.org/drawingml/2006/main" xmlns:r="http://schemas.openxmlformats.org/officeDocument/2006/relationships" xmlns:p="http://schemas.openxmlformats.org/presentationml/2006/main">
  <p:tag name="NUM" val="2"/>
</p:tagLst>
</file>

<file path=ppt/tags/tag349.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50.xml><?xml version="1.0" encoding="utf-8"?>
<p:tagLst xmlns:a="http://schemas.openxmlformats.org/drawingml/2006/main" xmlns:r="http://schemas.openxmlformats.org/officeDocument/2006/relationships" xmlns:p="http://schemas.openxmlformats.org/presentationml/2006/main">
  <p:tag name="NUM" val="4"/>
</p:tagLst>
</file>

<file path=ppt/tags/tag351.xml><?xml version="1.0" encoding="utf-8"?>
<p:tagLst xmlns:a="http://schemas.openxmlformats.org/drawingml/2006/main" xmlns:r="http://schemas.openxmlformats.org/officeDocument/2006/relationships" xmlns:p="http://schemas.openxmlformats.org/presentationml/2006/main">
  <p:tag name="NUM" val="5"/>
</p:tagLst>
</file>

<file path=ppt/tags/tag352.xml><?xml version="1.0" encoding="utf-8"?>
<p:tagLst xmlns:a="http://schemas.openxmlformats.org/drawingml/2006/main" xmlns:r="http://schemas.openxmlformats.org/officeDocument/2006/relationships" xmlns:p="http://schemas.openxmlformats.org/presentationml/2006/main">
  <p:tag name="NUM" val="6"/>
</p:tagLst>
</file>

<file path=ppt/tags/tag353.xml><?xml version="1.0" encoding="utf-8"?>
<p:tagLst xmlns:a="http://schemas.openxmlformats.org/drawingml/2006/main" xmlns:r="http://schemas.openxmlformats.org/officeDocument/2006/relationships" xmlns:p="http://schemas.openxmlformats.org/presentationml/2006/main">
  <p:tag name="NUM" val="7"/>
</p:tagLst>
</file>

<file path=ppt/tags/tag354.xml><?xml version="1.0" encoding="utf-8"?>
<p:tagLst xmlns:a="http://schemas.openxmlformats.org/drawingml/2006/main" xmlns:r="http://schemas.openxmlformats.org/officeDocument/2006/relationships" xmlns:p="http://schemas.openxmlformats.org/presentationml/2006/main">
  <p:tag name="NUM" val="8"/>
</p:tagLst>
</file>

<file path=ppt/tags/tag355.xml><?xml version="1.0" encoding="utf-8"?>
<p:tagLst xmlns:a="http://schemas.openxmlformats.org/drawingml/2006/main" xmlns:r="http://schemas.openxmlformats.org/officeDocument/2006/relationships" xmlns:p="http://schemas.openxmlformats.org/presentationml/2006/main">
  <p:tag name="NUM" val="9"/>
</p:tagLst>
</file>

<file path=ppt/tags/tag356.xml><?xml version="1.0" encoding="utf-8"?>
<p:tagLst xmlns:a="http://schemas.openxmlformats.org/drawingml/2006/main" xmlns:r="http://schemas.openxmlformats.org/officeDocument/2006/relationships" xmlns:p="http://schemas.openxmlformats.org/presentationml/2006/main">
  <p:tag name="NUM" val="1"/>
</p:tagLst>
</file>

<file path=ppt/tags/tag357.xml><?xml version="1.0" encoding="utf-8"?>
<p:tagLst xmlns:a="http://schemas.openxmlformats.org/drawingml/2006/main" xmlns:r="http://schemas.openxmlformats.org/officeDocument/2006/relationships" xmlns:p="http://schemas.openxmlformats.org/presentationml/2006/main">
  <p:tag name="NUM" val="2"/>
</p:tagLst>
</file>

<file path=ppt/tags/tag358.xml><?xml version="1.0" encoding="utf-8"?>
<p:tagLst xmlns:a="http://schemas.openxmlformats.org/drawingml/2006/main" xmlns:r="http://schemas.openxmlformats.org/officeDocument/2006/relationships" xmlns:p="http://schemas.openxmlformats.org/presentationml/2006/main">
  <p:tag name="NUM" val="3"/>
</p:tagLst>
</file>

<file path=ppt/tags/tag359.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60.xml><?xml version="1.0" encoding="utf-8"?>
<p:tagLst xmlns:a="http://schemas.openxmlformats.org/drawingml/2006/main" xmlns:r="http://schemas.openxmlformats.org/officeDocument/2006/relationships" xmlns:p="http://schemas.openxmlformats.org/presentationml/2006/main">
  <p:tag name="NUM" val="5"/>
</p:tagLst>
</file>

<file path=ppt/tags/tag361.xml><?xml version="1.0" encoding="utf-8"?>
<p:tagLst xmlns:a="http://schemas.openxmlformats.org/drawingml/2006/main" xmlns:r="http://schemas.openxmlformats.org/officeDocument/2006/relationships" xmlns:p="http://schemas.openxmlformats.org/presentationml/2006/main">
  <p:tag name="NUM" val="6"/>
</p:tagLst>
</file>

<file path=ppt/tags/tag362.xml><?xml version="1.0" encoding="utf-8"?>
<p:tagLst xmlns:a="http://schemas.openxmlformats.org/drawingml/2006/main" xmlns:r="http://schemas.openxmlformats.org/officeDocument/2006/relationships" xmlns:p="http://schemas.openxmlformats.org/presentationml/2006/main">
  <p:tag name="NUM" val="7"/>
</p:tagLst>
</file>

<file path=ppt/tags/tag363.xml><?xml version="1.0" encoding="utf-8"?>
<p:tagLst xmlns:a="http://schemas.openxmlformats.org/drawingml/2006/main" xmlns:r="http://schemas.openxmlformats.org/officeDocument/2006/relationships" xmlns:p="http://schemas.openxmlformats.org/presentationml/2006/main">
  <p:tag name="NUM" val="8"/>
</p:tagLst>
</file>

<file path=ppt/tags/tag364.xml><?xml version="1.0" encoding="utf-8"?>
<p:tagLst xmlns:a="http://schemas.openxmlformats.org/drawingml/2006/main" xmlns:r="http://schemas.openxmlformats.org/officeDocument/2006/relationships" xmlns:p="http://schemas.openxmlformats.org/presentationml/2006/main">
  <p:tag name="NUM" val="9"/>
</p:tagLst>
</file>

<file path=ppt/tags/tag365.xml><?xml version="1.0" encoding="utf-8"?>
<p:tagLst xmlns:a="http://schemas.openxmlformats.org/drawingml/2006/main" xmlns:r="http://schemas.openxmlformats.org/officeDocument/2006/relationships" xmlns:p="http://schemas.openxmlformats.org/presentationml/2006/main">
  <p:tag name="NUM" val="10"/>
</p:tagLst>
</file>

<file path=ppt/tags/tag366.xml><?xml version="1.0" encoding="utf-8"?>
<p:tagLst xmlns:a="http://schemas.openxmlformats.org/drawingml/2006/main" xmlns:r="http://schemas.openxmlformats.org/officeDocument/2006/relationships" xmlns:p="http://schemas.openxmlformats.org/presentationml/2006/main">
  <p:tag name="NUM" val="11"/>
</p:tagLst>
</file>

<file path=ppt/tags/tag367.xml><?xml version="1.0" encoding="utf-8"?>
<p:tagLst xmlns:a="http://schemas.openxmlformats.org/drawingml/2006/main" xmlns:r="http://schemas.openxmlformats.org/officeDocument/2006/relationships" xmlns:p="http://schemas.openxmlformats.org/presentationml/2006/main">
  <p:tag name="NUM" val="12"/>
</p:tagLst>
</file>

<file path=ppt/tags/tag368.xml><?xml version="1.0" encoding="utf-8"?>
<p:tagLst xmlns:a="http://schemas.openxmlformats.org/drawingml/2006/main" xmlns:r="http://schemas.openxmlformats.org/officeDocument/2006/relationships" xmlns:p="http://schemas.openxmlformats.org/presentationml/2006/main">
  <p:tag name="TIMING" val="|32.5|16.6"/>
</p:tagLst>
</file>

<file path=ppt/tags/tag369.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70.xml><?xml version="1.0" encoding="utf-8"?>
<p:tagLst xmlns:a="http://schemas.openxmlformats.org/drawingml/2006/main" xmlns:r="http://schemas.openxmlformats.org/officeDocument/2006/relationships" xmlns:p="http://schemas.openxmlformats.org/presentationml/2006/main">
  <p:tag name="NUM" val="2"/>
</p:tagLst>
</file>

<file path=ppt/tags/tag371.xml><?xml version="1.0" encoding="utf-8"?>
<p:tagLst xmlns:a="http://schemas.openxmlformats.org/drawingml/2006/main" xmlns:r="http://schemas.openxmlformats.org/officeDocument/2006/relationships" xmlns:p="http://schemas.openxmlformats.org/presentationml/2006/main">
  <p:tag name="NUM" val="3"/>
</p:tagLst>
</file>

<file path=ppt/tags/tag372.xml><?xml version="1.0" encoding="utf-8"?>
<p:tagLst xmlns:a="http://schemas.openxmlformats.org/drawingml/2006/main" xmlns:r="http://schemas.openxmlformats.org/officeDocument/2006/relationships" xmlns:p="http://schemas.openxmlformats.org/presentationml/2006/main">
  <p:tag name="NUM" val="4"/>
</p:tagLst>
</file>

<file path=ppt/tags/tag373.xml><?xml version="1.0" encoding="utf-8"?>
<p:tagLst xmlns:a="http://schemas.openxmlformats.org/drawingml/2006/main" xmlns:r="http://schemas.openxmlformats.org/officeDocument/2006/relationships" xmlns:p="http://schemas.openxmlformats.org/presentationml/2006/main">
  <p:tag name="NUM" val="5"/>
</p:tagLst>
</file>

<file path=ppt/tags/tag374.xml><?xml version="1.0" encoding="utf-8"?>
<p:tagLst xmlns:a="http://schemas.openxmlformats.org/drawingml/2006/main" xmlns:r="http://schemas.openxmlformats.org/officeDocument/2006/relationships" xmlns:p="http://schemas.openxmlformats.org/presentationml/2006/main">
  <p:tag name="NUM" val="6"/>
</p:tagLst>
</file>

<file path=ppt/tags/tag375.xml><?xml version="1.0" encoding="utf-8"?>
<p:tagLst xmlns:a="http://schemas.openxmlformats.org/drawingml/2006/main" xmlns:r="http://schemas.openxmlformats.org/officeDocument/2006/relationships" xmlns:p="http://schemas.openxmlformats.org/presentationml/2006/main">
  <p:tag name="NUM" val="7"/>
</p:tagLst>
</file>

<file path=ppt/tags/tag376.xml><?xml version="1.0" encoding="utf-8"?>
<p:tagLst xmlns:a="http://schemas.openxmlformats.org/drawingml/2006/main" xmlns:r="http://schemas.openxmlformats.org/officeDocument/2006/relationships" xmlns:p="http://schemas.openxmlformats.org/presentationml/2006/main">
  <p:tag name="NUM" val="8"/>
</p:tagLst>
</file>

<file path=ppt/tags/tag377.xml><?xml version="1.0" encoding="utf-8"?>
<p:tagLst xmlns:a="http://schemas.openxmlformats.org/drawingml/2006/main" xmlns:r="http://schemas.openxmlformats.org/officeDocument/2006/relationships" xmlns:p="http://schemas.openxmlformats.org/presentationml/2006/main">
  <p:tag name="NUM" val="9"/>
</p:tagLst>
</file>

<file path=ppt/tags/tag378.xml><?xml version="1.0" encoding="utf-8"?>
<p:tagLst xmlns:a="http://schemas.openxmlformats.org/drawingml/2006/main" xmlns:r="http://schemas.openxmlformats.org/officeDocument/2006/relationships" xmlns:p="http://schemas.openxmlformats.org/presentationml/2006/main">
  <p:tag name="NUM" val="10"/>
</p:tagLst>
</file>

<file path=ppt/tags/tag379.xml><?xml version="1.0" encoding="utf-8"?>
<p:tagLst xmlns:a="http://schemas.openxmlformats.org/drawingml/2006/main" xmlns:r="http://schemas.openxmlformats.org/officeDocument/2006/relationships" xmlns:p="http://schemas.openxmlformats.org/presentationml/2006/main">
  <p:tag name="NUM" val="11"/>
</p:tagLst>
</file>

<file path=ppt/tags/tag38.xml><?xml version="1.0" encoding="utf-8"?>
<p:tagLst xmlns:a="http://schemas.openxmlformats.org/drawingml/2006/main" xmlns:r="http://schemas.openxmlformats.org/officeDocument/2006/relationships" xmlns:p="http://schemas.openxmlformats.org/presentationml/2006/main">
  <p:tag name="TIMING" val="|38.6"/>
</p:tagLst>
</file>

<file path=ppt/tags/tag380.xml><?xml version="1.0" encoding="utf-8"?>
<p:tagLst xmlns:a="http://schemas.openxmlformats.org/drawingml/2006/main" xmlns:r="http://schemas.openxmlformats.org/officeDocument/2006/relationships" xmlns:p="http://schemas.openxmlformats.org/presentationml/2006/main">
  <p:tag name="NUM" val="12"/>
</p:tagLst>
</file>

<file path=ppt/tags/tag381.xml><?xml version="1.0" encoding="utf-8"?>
<p:tagLst xmlns:a="http://schemas.openxmlformats.org/drawingml/2006/main" xmlns:r="http://schemas.openxmlformats.org/officeDocument/2006/relationships" xmlns:p="http://schemas.openxmlformats.org/presentationml/2006/main">
  <p:tag name="NUM" val="13"/>
</p:tagLst>
</file>

<file path=ppt/tags/tag382.xml><?xml version="1.0" encoding="utf-8"?>
<p:tagLst xmlns:a="http://schemas.openxmlformats.org/drawingml/2006/main" xmlns:r="http://schemas.openxmlformats.org/officeDocument/2006/relationships" xmlns:p="http://schemas.openxmlformats.org/presentationml/2006/main">
  <p:tag name="TIMING" val="|2.1"/>
</p:tagLst>
</file>

<file path=ppt/tags/tag383.xml><?xml version="1.0" encoding="utf-8"?>
<p:tagLst xmlns:a="http://schemas.openxmlformats.org/drawingml/2006/main" xmlns:r="http://schemas.openxmlformats.org/officeDocument/2006/relationships" xmlns:p="http://schemas.openxmlformats.org/presentationml/2006/main">
  <p:tag name="NUM" val="1"/>
</p:tagLst>
</file>

<file path=ppt/tags/tag384.xml><?xml version="1.0" encoding="utf-8"?>
<p:tagLst xmlns:a="http://schemas.openxmlformats.org/drawingml/2006/main" xmlns:r="http://schemas.openxmlformats.org/officeDocument/2006/relationships" xmlns:p="http://schemas.openxmlformats.org/presentationml/2006/main">
  <p:tag name="NUM" val="2"/>
</p:tagLst>
</file>

<file path=ppt/tags/tag385.xml><?xml version="1.0" encoding="utf-8"?>
<p:tagLst xmlns:a="http://schemas.openxmlformats.org/drawingml/2006/main" xmlns:r="http://schemas.openxmlformats.org/officeDocument/2006/relationships" xmlns:p="http://schemas.openxmlformats.org/presentationml/2006/main">
  <p:tag name="NUM" val="3"/>
</p:tagLst>
</file>

<file path=ppt/tags/tag386.xml><?xml version="1.0" encoding="utf-8"?>
<p:tagLst xmlns:a="http://schemas.openxmlformats.org/drawingml/2006/main" xmlns:r="http://schemas.openxmlformats.org/officeDocument/2006/relationships" xmlns:p="http://schemas.openxmlformats.org/presentationml/2006/main">
  <p:tag name="NUM" val="4"/>
</p:tagLst>
</file>

<file path=ppt/tags/tag387.xml><?xml version="1.0" encoding="utf-8"?>
<p:tagLst xmlns:a="http://schemas.openxmlformats.org/drawingml/2006/main" xmlns:r="http://schemas.openxmlformats.org/officeDocument/2006/relationships" xmlns:p="http://schemas.openxmlformats.org/presentationml/2006/main">
  <p:tag name="NUM" val="5"/>
</p:tagLst>
</file>

<file path=ppt/tags/tag388.xml><?xml version="1.0" encoding="utf-8"?>
<p:tagLst xmlns:a="http://schemas.openxmlformats.org/drawingml/2006/main" xmlns:r="http://schemas.openxmlformats.org/officeDocument/2006/relationships" xmlns:p="http://schemas.openxmlformats.org/presentationml/2006/main">
  <p:tag name="NUM" val="6"/>
</p:tagLst>
</file>

<file path=ppt/tags/tag389.xml><?xml version="1.0" encoding="utf-8"?>
<p:tagLst xmlns:a="http://schemas.openxmlformats.org/drawingml/2006/main" xmlns:r="http://schemas.openxmlformats.org/officeDocument/2006/relationships" xmlns:p="http://schemas.openxmlformats.org/presentationml/2006/main">
  <p:tag name="NUM" val="7"/>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390.xml><?xml version="1.0" encoding="utf-8"?>
<p:tagLst xmlns:a="http://schemas.openxmlformats.org/drawingml/2006/main" xmlns:r="http://schemas.openxmlformats.org/officeDocument/2006/relationships" xmlns:p="http://schemas.openxmlformats.org/presentationml/2006/main">
  <p:tag name="NUM" val="8"/>
</p:tagLst>
</file>

<file path=ppt/tags/tag391.xml><?xml version="1.0" encoding="utf-8"?>
<p:tagLst xmlns:a="http://schemas.openxmlformats.org/drawingml/2006/main" xmlns:r="http://schemas.openxmlformats.org/officeDocument/2006/relationships" xmlns:p="http://schemas.openxmlformats.org/presentationml/2006/main">
  <p:tag name="NUM" val="9"/>
</p:tagLst>
</file>

<file path=ppt/tags/tag392.xml><?xml version="1.0" encoding="utf-8"?>
<p:tagLst xmlns:a="http://schemas.openxmlformats.org/drawingml/2006/main" xmlns:r="http://schemas.openxmlformats.org/officeDocument/2006/relationships" xmlns:p="http://schemas.openxmlformats.org/presentationml/2006/main">
  <p:tag name="TIMING" val="|3.8"/>
</p:tagLst>
</file>

<file path=ppt/tags/tag393.xml><?xml version="1.0" encoding="utf-8"?>
<p:tagLst xmlns:a="http://schemas.openxmlformats.org/drawingml/2006/main" xmlns:r="http://schemas.openxmlformats.org/officeDocument/2006/relationships" xmlns:p="http://schemas.openxmlformats.org/presentationml/2006/main">
  <p:tag name="NUM" val="1"/>
</p:tagLst>
</file>

<file path=ppt/tags/tag394.xml><?xml version="1.0" encoding="utf-8"?>
<p:tagLst xmlns:a="http://schemas.openxmlformats.org/drawingml/2006/main" xmlns:r="http://schemas.openxmlformats.org/officeDocument/2006/relationships" xmlns:p="http://schemas.openxmlformats.org/presentationml/2006/main">
  <p:tag name="NUM" val="2"/>
</p:tagLst>
</file>

<file path=ppt/tags/tag395.xml><?xml version="1.0" encoding="utf-8"?>
<p:tagLst xmlns:a="http://schemas.openxmlformats.org/drawingml/2006/main" xmlns:r="http://schemas.openxmlformats.org/officeDocument/2006/relationships" xmlns:p="http://schemas.openxmlformats.org/presentationml/2006/main">
  <p:tag name="NUM" val="3"/>
</p:tagLst>
</file>

<file path=ppt/tags/tag396.xml><?xml version="1.0" encoding="utf-8"?>
<p:tagLst xmlns:a="http://schemas.openxmlformats.org/drawingml/2006/main" xmlns:r="http://schemas.openxmlformats.org/officeDocument/2006/relationships" xmlns:p="http://schemas.openxmlformats.org/presentationml/2006/main">
  <p:tag name="NUM" val="4"/>
</p:tagLst>
</file>

<file path=ppt/tags/tag397.xml><?xml version="1.0" encoding="utf-8"?>
<p:tagLst xmlns:a="http://schemas.openxmlformats.org/drawingml/2006/main" xmlns:r="http://schemas.openxmlformats.org/officeDocument/2006/relationships" xmlns:p="http://schemas.openxmlformats.org/presentationml/2006/main">
  <p:tag name="NUM" val="5"/>
</p:tagLst>
</file>

<file path=ppt/tags/tag398.xml><?xml version="1.0" encoding="utf-8"?>
<p:tagLst xmlns:a="http://schemas.openxmlformats.org/drawingml/2006/main" xmlns:r="http://schemas.openxmlformats.org/officeDocument/2006/relationships" xmlns:p="http://schemas.openxmlformats.org/presentationml/2006/main">
  <p:tag name="NUM" val="6"/>
</p:tagLst>
</file>

<file path=ppt/tags/tag399.xml><?xml version="1.0" encoding="utf-8"?>
<p:tagLst xmlns:a="http://schemas.openxmlformats.org/drawingml/2006/main" xmlns:r="http://schemas.openxmlformats.org/officeDocument/2006/relationships" xmlns:p="http://schemas.openxmlformats.org/presentationml/2006/main">
  <p:tag name="NUM" val="7"/>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00.xml><?xml version="1.0" encoding="utf-8"?>
<p:tagLst xmlns:a="http://schemas.openxmlformats.org/drawingml/2006/main" xmlns:r="http://schemas.openxmlformats.org/officeDocument/2006/relationships" xmlns:p="http://schemas.openxmlformats.org/presentationml/2006/main">
  <p:tag name="NUM" val="8"/>
</p:tagLst>
</file>

<file path=ppt/tags/tag401.xml><?xml version="1.0" encoding="utf-8"?>
<p:tagLst xmlns:a="http://schemas.openxmlformats.org/drawingml/2006/main" xmlns:r="http://schemas.openxmlformats.org/officeDocument/2006/relationships" xmlns:p="http://schemas.openxmlformats.org/presentationml/2006/main">
  <p:tag name="TIMING" val="|4.4"/>
</p:tagLst>
</file>

<file path=ppt/tags/tag402.xml><?xml version="1.0" encoding="utf-8"?>
<p:tagLst xmlns:a="http://schemas.openxmlformats.org/drawingml/2006/main" xmlns:r="http://schemas.openxmlformats.org/officeDocument/2006/relationships" xmlns:p="http://schemas.openxmlformats.org/presentationml/2006/main">
  <p:tag name="NUM" val="1"/>
</p:tagLst>
</file>

<file path=ppt/tags/tag403.xml><?xml version="1.0" encoding="utf-8"?>
<p:tagLst xmlns:a="http://schemas.openxmlformats.org/drawingml/2006/main" xmlns:r="http://schemas.openxmlformats.org/officeDocument/2006/relationships" xmlns:p="http://schemas.openxmlformats.org/presentationml/2006/main">
  <p:tag name="NUM" val="2"/>
</p:tagLst>
</file>

<file path=ppt/tags/tag404.xml><?xml version="1.0" encoding="utf-8"?>
<p:tagLst xmlns:a="http://schemas.openxmlformats.org/drawingml/2006/main" xmlns:r="http://schemas.openxmlformats.org/officeDocument/2006/relationships" xmlns:p="http://schemas.openxmlformats.org/presentationml/2006/main">
  <p:tag name="NUM" val="3"/>
</p:tagLst>
</file>

<file path=ppt/tags/tag405.xml><?xml version="1.0" encoding="utf-8"?>
<p:tagLst xmlns:a="http://schemas.openxmlformats.org/drawingml/2006/main" xmlns:r="http://schemas.openxmlformats.org/officeDocument/2006/relationships" xmlns:p="http://schemas.openxmlformats.org/presentationml/2006/main">
  <p:tag name="NUM" val="4"/>
</p:tagLst>
</file>

<file path=ppt/tags/tag406.xml><?xml version="1.0" encoding="utf-8"?>
<p:tagLst xmlns:a="http://schemas.openxmlformats.org/drawingml/2006/main" xmlns:r="http://schemas.openxmlformats.org/officeDocument/2006/relationships" xmlns:p="http://schemas.openxmlformats.org/presentationml/2006/main">
  <p:tag name="NUM" val="5"/>
</p:tagLst>
</file>

<file path=ppt/tags/tag407.xml><?xml version="1.0" encoding="utf-8"?>
<p:tagLst xmlns:a="http://schemas.openxmlformats.org/drawingml/2006/main" xmlns:r="http://schemas.openxmlformats.org/officeDocument/2006/relationships" xmlns:p="http://schemas.openxmlformats.org/presentationml/2006/main">
  <p:tag name="NUM" val="6"/>
</p:tagLst>
</file>

<file path=ppt/tags/tag408.xml><?xml version="1.0" encoding="utf-8"?>
<p:tagLst xmlns:a="http://schemas.openxmlformats.org/drawingml/2006/main" xmlns:r="http://schemas.openxmlformats.org/officeDocument/2006/relationships" xmlns:p="http://schemas.openxmlformats.org/presentationml/2006/main">
  <p:tag name="NUM" val="7"/>
</p:tagLst>
</file>

<file path=ppt/tags/tag409.xml><?xml version="1.0" encoding="utf-8"?>
<p:tagLst xmlns:a="http://schemas.openxmlformats.org/drawingml/2006/main" xmlns:r="http://schemas.openxmlformats.org/officeDocument/2006/relationships" xmlns:p="http://schemas.openxmlformats.org/presentationml/2006/main">
  <p:tag name="NUM" val="8"/>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10.xml><?xml version="1.0" encoding="utf-8"?>
<p:tagLst xmlns:a="http://schemas.openxmlformats.org/drawingml/2006/main" xmlns:r="http://schemas.openxmlformats.org/officeDocument/2006/relationships" xmlns:p="http://schemas.openxmlformats.org/presentationml/2006/main">
  <p:tag name="NUM" val="9"/>
</p:tagLst>
</file>

<file path=ppt/tags/tag411.xml><?xml version="1.0" encoding="utf-8"?>
<p:tagLst xmlns:a="http://schemas.openxmlformats.org/drawingml/2006/main" xmlns:r="http://schemas.openxmlformats.org/officeDocument/2006/relationships" xmlns:p="http://schemas.openxmlformats.org/presentationml/2006/main">
  <p:tag name="NUM" val="1"/>
</p:tagLst>
</file>

<file path=ppt/tags/tag412.xml><?xml version="1.0" encoding="utf-8"?>
<p:tagLst xmlns:a="http://schemas.openxmlformats.org/drawingml/2006/main" xmlns:r="http://schemas.openxmlformats.org/officeDocument/2006/relationships" xmlns:p="http://schemas.openxmlformats.org/presentationml/2006/main">
  <p:tag name="NUM" val="2"/>
</p:tagLst>
</file>

<file path=ppt/tags/tag413.xml><?xml version="1.0" encoding="utf-8"?>
<p:tagLst xmlns:a="http://schemas.openxmlformats.org/drawingml/2006/main" xmlns:r="http://schemas.openxmlformats.org/officeDocument/2006/relationships" xmlns:p="http://schemas.openxmlformats.org/presentationml/2006/main">
  <p:tag name="NUM" val="3"/>
</p:tagLst>
</file>

<file path=ppt/tags/tag414.xml><?xml version="1.0" encoding="utf-8"?>
<p:tagLst xmlns:a="http://schemas.openxmlformats.org/drawingml/2006/main" xmlns:r="http://schemas.openxmlformats.org/officeDocument/2006/relationships" xmlns:p="http://schemas.openxmlformats.org/presentationml/2006/main">
  <p:tag name="NUM" val="4"/>
</p:tagLst>
</file>

<file path=ppt/tags/tag415.xml><?xml version="1.0" encoding="utf-8"?>
<p:tagLst xmlns:a="http://schemas.openxmlformats.org/drawingml/2006/main" xmlns:r="http://schemas.openxmlformats.org/officeDocument/2006/relationships" xmlns:p="http://schemas.openxmlformats.org/presentationml/2006/main">
  <p:tag name="NUM" val="5"/>
</p:tagLst>
</file>

<file path=ppt/tags/tag416.xml><?xml version="1.0" encoding="utf-8"?>
<p:tagLst xmlns:a="http://schemas.openxmlformats.org/drawingml/2006/main" xmlns:r="http://schemas.openxmlformats.org/officeDocument/2006/relationships" xmlns:p="http://schemas.openxmlformats.org/presentationml/2006/main">
  <p:tag name="NUM" val="6"/>
</p:tagLst>
</file>

<file path=ppt/tags/tag417.xml><?xml version="1.0" encoding="utf-8"?>
<p:tagLst xmlns:a="http://schemas.openxmlformats.org/drawingml/2006/main" xmlns:r="http://schemas.openxmlformats.org/officeDocument/2006/relationships" xmlns:p="http://schemas.openxmlformats.org/presentationml/2006/main">
  <p:tag name="NUM" val="7"/>
</p:tagLst>
</file>

<file path=ppt/tags/tag418.xml><?xml version="1.0" encoding="utf-8"?>
<p:tagLst xmlns:a="http://schemas.openxmlformats.org/drawingml/2006/main" xmlns:r="http://schemas.openxmlformats.org/officeDocument/2006/relationships" xmlns:p="http://schemas.openxmlformats.org/presentationml/2006/main">
  <p:tag name="NUM" val="1"/>
</p:tagLst>
</file>

<file path=ppt/tags/tag419.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20.xml><?xml version="1.0" encoding="utf-8"?>
<p:tagLst xmlns:a="http://schemas.openxmlformats.org/drawingml/2006/main" xmlns:r="http://schemas.openxmlformats.org/officeDocument/2006/relationships" xmlns:p="http://schemas.openxmlformats.org/presentationml/2006/main">
  <p:tag name="NUM" val="3"/>
</p:tagLst>
</file>

<file path=ppt/tags/tag421.xml><?xml version="1.0" encoding="utf-8"?>
<p:tagLst xmlns:a="http://schemas.openxmlformats.org/drawingml/2006/main" xmlns:r="http://schemas.openxmlformats.org/officeDocument/2006/relationships" xmlns:p="http://schemas.openxmlformats.org/presentationml/2006/main">
  <p:tag name="NUM" val="4"/>
</p:tagLst>
</file>

<file path=ppt/tags/tag422.xml><?xml version="1.0" encoding="utf-8"?>
<p:tagLst xmlns:a="http://schemas.openxmlformats.org/drawingml/2006/main" xmlns:r="http://schemas.openxmlformats.org/officeDocument/2006/relationships" xmlns:p="http://schemas.openxmlformats.org/presentationml/2006/main">
  <p:tag name="NUM" val="5"/>
</p:tagLst>
</file>

<file path=ppt/tags/tag423.xml><?xml version="1.0" encoding="utf-8"?>
<p:tagLst xmlns:a="http://schemas.openxmlformats.org/drawingml/2006/main" xmlns:r="http://schemas.openxmlformats.org/officeDocument/2006/relationships" xmlns:p="http://schemas.openxmlformats.org/presentationml/2006/main">
  <p:tag name="NUM" val="6"/>
</p:tagLst>
</file>

<file path=ppt/tags/tag424.xml><?xml version="1.0" encoding="utf-8"?>
<p:tagLst xmlns:a="http://schemas.openxmlformats.org/drawingml/2006/main" xmlns:r="http://schemas.openxmlformats.org/officeDocument/2006/relationships" xmlns:p="http://schemas.openxmlformats.org/presentationml/2006/main">
  <p:tag name="NUM" val="1"/>
</p:tagLst>
</file>

<file path=ppt/tags/tag425.xml><?xml version="1.0" encoding="utf-8"?>
<p:tagLst xmlns:a="http://schemas.openxmlformats.org/drawingml/2006/main" xmlns:r="http://schemas.openxmlformats.org/officeDocument/2006/relationships" xmlns:p="http://schemas.openxmlformats.org/presentationml/2006/main">
  <p:tag name="NUM" val="2"/>
</p:tagLst>
</file>

<file path=ppt/tags/tag426.xml><?xml version="1.0" encoding="utf-8"?>
<p:tagLst xmlns:a="http://schemas.openxmlformats.org/drawingml/2006/main" xmlns:r="http://schemas.openxmlformats.org/officeDocument/2006/relationships" xmlns:p="http://schemas.openxmlformats.org/presentationml/2006/main">
  <p:tag name="NUM" val="3"/>
</p:tagLst>
</file>

<file path=ppt/tags/tag427.xml><?xml version="1.0" encoding="utf-8"?>
<p:tagLst xmlns:a="http://schemas.openxmlformats.org/drawingml/2006/main" xmlns:r="http://schemas.openxmlformats.org/officeDocument/2006/relationships" xmlns:p="http://schemas.openxmlformats.org/presentationml/2006/main">
  <p:tag name="NUM" val="4"/>
</p:tagLst>
</file>

<file path=ppt/tags/tag428.xml><?xml version="1.0" encoding="utf-8"?>
<p:tagLst xmlns:a="http://schemas.openxmlformats.org/drawingml/2006/main" xmlns:r="http://schemas.openxmlformats.org/officeDocument/2006/relationships" xmlns:p="http://schemas.openxmlformats.org/presentationml/2006/main">
  <p:tag name="NUM" val="5"/>
</p:tagLst>
</file>

<file path=ppt/tags/tag429.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30.xml><?xml version="1.0" encoding="utf-8"?>
<p:tagLst xmlns:a="http://schemas.openxmlformats.org/drawingml/2006/main" xmlns:r="http://schemas.openxmlformats.org/officeDocument/2006/relationships" xmlns:p="http://schemas.openxmlformats.org/presentationml/2006/main">
  <p:tag name="NUM" val="1"/>
</p:tagLst>
</file>

<file path=ppt/tags/tag431.xml><?xml version="1.0" encoding="utf-8"?>
<p:tagLst xmlns:a="http://schemas.openxmlformats.org/drawingml/2006/main" xmlns:r="http://schemas.openxmlformats.org/officeDocument/2006/relationships" xmlns:p="http://schemas.openxmlformats.org/presentationml/2006/main">
  <p:tag name="NUM" val="2"/>
</p:tagLst>
</file>

<file path=ppt/tags/tag432.xml><?xml version="1.0" encoding="utf-8"?>
<p:tagLst xmlns:a="http://schemas.openxmlformats.org/drawingml/2006/main" xmlns:r="http://schemas.openxmlformats.org/officeDocument/2006/relationships" xmlns:p="http://schemas.openxmlformats.org/presentationml/2006/main">
  <p:tag name="NUM" val="3"/>
</p:tagLst>
</file>

<file path=ppt/tags/tag433.xml><?xml version="1.0" encoding="utf-8"?>
<p:tagLst xmlns:a="http://schemas.openxmlformats.org/drawingml/2006/main" xmlns:r="http://schemas.openxmlformats.org/officeDocument/2006/relationships" xmlns:p="http://schemas.openxmlformats.org/presentationml/2006/main">
  <p:tag name="NUM" val="4"/>
</p:tagLst>
</file>

<file path=ppt/tags/tag434.xml><?xml version="1.0" encoding="utf-8"?>
<p:tagLst xmlns:a="http://schemas.openxmlformats.org/drawingml/2006/main" xmlns:r="http://schemas.openxmlformats.org/officeDocument/2006/relationships" xmlns:p="http://schemas.openxmlformats.org/presentationml/2006/main">
  <p:tag name="NUM" val="5"/>
</p:tagLst>
</file>

<file path=ppt/tags/tag435.xml><?xml version="1.0" encoding="utf-8"?>
<p:tagLst xmlns:a="http://schemas.openxmlformats.org/drawingml/2006/main" xmlns:r="http://schemas.openxmlformats.org/officeDocument/2006/relationships" xmlns:p="http://schemas.openxmlformats.org/presentationml/2006/main">
  <p:tag name="NUM" val="6"/>
</p:tagLst>
</file>

<file path=ppt/tags/tag436.xml><?xml version="1.0" encoding="utf-8"?>
<p:tagLst xmlns:a="http://schemas.openxmlformats.org/drawingml/2006/main" xmlns:r="http://schemas.openxmlformats.org/officeDocument/2006/relationships" xmlns:p="http://schemas.openxmlformats.org/presentationml/2006/main">
  <p:tag name="NUM" val="1"/>
</p:tagLst>
</file>

<file path=ppt/tags/tag437.xml><?xml version="1.0" encoding="utf-8"?>
<p:tagLst xmlns:a="http://schemas.openxmlformats.org/drawingml/2006/main" xmlns:r="http://schemas.openxmlformats.org/officeDocument/2006/relationships" xmlns:p="http://schemas.openxmlformats.org/presentationml/2006/main">
  <p:tag name="NUM" val="2"/>
</p:tagLst>
</file>

<file path=ppt/tags/tag438.xml><?xml version="1.0" encoding="utf-8"?>
<p:tagLst xmlns:a="http://schemas.openxmlformats.org/drawingml/2006/main" xmlns:r="http://schemas.openxmlformats.org/officeDocument/2006/relationships" xmlns:p="http://schemas.openxmlformats.org/presentationml/2006/main">
  <p:tag name="NUM" val="3"/>
</p:tagLst>
</file>

<file path=ppt/tags/tag439.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6"/>
</p:tagLst>
</file>

<file path=ppt/tags/tag440.xml><?xml version="1.0" encoding="utf-8"?>
<p:tagLst xmlns:a="http://schemas.openxmlformats.org/drawingml/2006/main" xmlns:r="http://schemas.openxmlformats.org/officeDocument/2006/relationships" xmlns:p="http://schemas.openxmlformats.org/presentationml/2006/main">
  <p:tag name="NUM" val="5"/>
</p:tagLst>
</file>

<file path=ppt/tags/tag441.xml><?xml version="1.0" encoding="utf-8"?>
<p:tagLst xmlns:a="http://schemas.openxmlformats.org/drawingml/2006/main" xmlns:r="http://schemas.openxmlformats.org/officeDocument/2006/relationships" xmlns:p="http://schemas.openxmlformats.org/presentationml/2006/main">
  <p:tag name="NUM" val="6"/>
</p:tagLst>
</file>

<file path=ppt/tags/tag442.xml><?xml version="1.0" encoding="utf-8"?>
<p:tagLst xmlns:a="http://schemas.openxmlformats.org/drawingml/2006/main" xmlns:r="http://schemas.openxmlformats.org/officeDocument/2006/relationships" xmlns:p="http://schemas.openxmlformats.org/presentationml/2006/main">
  <p:tag name="NUM" val="1"/>
</p:tagLst>
</file>

<file path=ppt/tags/tag443.xml><?xml version="1.0" encoding="utf-8"?>
<p:tagLst xmlns:a="http://schemas.openxmlformats.org/drawingml/2006/main" xmlns:r="http://schemas.openxmlformats.org/officeDocument/2006/relationships" xmlns:p="http://schemas.openxmlformats.org/presentationml/2006/main">
  <p:tag name="NUM" val="2"/>
</p:tagLst>
</file>

<file path=ppt/tags/tag444.xml><?xml version="1.0" encoding="utf-8"?>
<p:tagLst xmlns:a="http://schemas.openxmlformats.org/drawingml/2006/main" xmlns:r="http://schemas.openxmlformats.org/officeDocument/2006/relationships" xmlns:p="http://schemas.openxmlformats.org/presentationml/2006/main">
  <p:tag name="NUM" val="3"/>
</p:tagLst>
</file>

<file path=ppt/tags/tag445.xml><?xml version="1.0" encoding="utf-8"?>
<p:tagLst xmlns:a="http://schemas.openxmlformats.org/drawingml/2006/main" xmlns:r="http://schemas.openxmlformats.org/officeDocument/2006/relationships" xmlns:p="http://schemas.openxmlformats.org/presentationml/2006/main">
  <p:tag name="NUM" val="4"/>
</p:tagLst>
</file>

<file path=ppt/tags/tag446.xml><?xml version="1.0" encoding="utf-8"?>
<p:tagLst xmlns:a="http://schemas.openxmlformats.org/drawingml/2006/main" xmlns:r="http://schemas.openxmlformats.org/officeDocument/2006/relationships" xmlns:p="http://schemas.openxmlformats.org/presentationml/2006/main">
  <p:tag name="NUM" val="5"/>
</p:tagLst>
</file>

<file path=ppt/tags/tag447.xml><?xml version="1.0" encoding="utf-8"?>
<p:tagLst xmlns:a="http://schemas.openxmlformats.org/drawingml/2006/main" xmlns:r="http://schemas.openxmlformats.org/officeDocument/2006/relationships" xmlns:p="http://schemas.openxmlformats.org/presentationml/2006/main">
  <p:tag name="NUM" val="6"/>
</p:tagLst>
</file>

<file path=ppt/tags/tag448.xml><?xml version="1.0" encoding="utf-8"?>
<p:tagLst xmlns:a="http://schemas.openxmlformats.org/drawingml/2006/main" xmlns:r="http://schemas.openxmlformats.org/officeDocument/2006/relationships" xmlns:p="http://schemas.openxmlformats.org/presentationml/2006/main">
  <p:tag name="NUM" val="1"/>
</p:tagLst>
</file>

<file path=ppt/tags/tag449.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7"/>
</p:tagLst>
</file>

<file path=ppt/tags/tag450.xml><?xml version="1.0" encoding="utf-8"?>
<p:tagLst xmlns:a="http://schemas.openxmlformats.org/drawingml/2006/main" xmlns:r="http://schemas.openxmlformats.org/officeDocument/2006/relationships" xmlns:p="http://schemas.openxmlformats.org/presentationml/2006/main">
  <p:tag name="NUM" val="3"/>
</p:tagLst>
</file>

<file path=ppt/tags/tag451.xml><?xml version="1.0" encoding="utf-8"?>
<p:tagLst xmlns:a="http://schemas.openxmlformats.org/drawingml/2006/main" xmlns:r="http://schemas.openxmlformats.org/officeDocument/2006/relationships" xmlns:p="http://schemas.openxmlformats.org/presentationml/2006/main">
  <p:tag name="NUM" val="4"/>
</p:tagLst>
</file>

<file path=ppt/tags/tag452.xml><?xml version="1.0" encoding="utf-8"?>
<p:tagLst xmlns:a="http://schemas.openxmlformats.org/drawingml/2006/main" xmlns:r="http://schemas.openxmlformats.org/officeDocument/2006/relationships" xmlns:p="http://schemas.openxmlformats.org/presentationml/2006/main">
  <p:tag name="NUM" val="5"/>
</p:tagLst>
</file>

<file path=ppt/tags/tag453.xml><?xml version="1.0" encoding="utf-8"?>
<p:tagLst xmlns:a="http://schemas.openxmlformats.org/drawingml/2006/main" xmlns:r="http://schemas.openxmlformats.org/officeDocument/2006/relationships" xmlns:p="http://schemas.openxmlformats.org/presentationml/2006/main">
  <p:tag name="NUM" val="6"/>
</p:tagLst>
</file>

<file path=ppt/tags/tag454.xml><?xml version="1.0" encoding="utf-8"?>
<p:tagLst xmlns:a="http://schemas.openxmlformats.org/drawingml/2006/main" xmlns:r="http://schemas.openxmlformats.org/officeDocument/2006/relationships" xmlns:p="http://schemas.openxmlformats.org/presentationml/2006/main">
  <p:tag name="NUM" val="1"/>
</p:tagLst>
</file>

<file path=ppt/tags/tag455.xml><?xml version="1.0" encoding="utf-8"?>
<p:tagLst xmlns:a="http://schemas.openxmlformats.org/drawingml/2006/main" xmlns:r="http://schemas.openxmlformats.org/officeDocument/2006/relationships" xmlns:p="http://schemas.openxmlformats.org/presentationml/2006/main">
  <p:tag name="NUM" val="2"/>
</p:tagLst>
</file>

<file path=ppt/tags/tag456.xml><?xml version="1.0" encoding="utf-8"?>
<p:tagLst xmlns:a="http://schemas.openxmlformats.org/drawingml/2006/main" xmlns:r="http://schemas.openxmlformats.org/officeDocument/2006/relationships" xmlns:p="http://schemas.openxmlformats.org/presentationml/2006/main">
  <p:tag name="NUM" val="3"/>
</p:tagLst>
</file>

<file path=ppt/tags/tag457.xml><?xml version="1.0" encoding="utf-8"?>
<p:tagLst xmlns:a="http://schemas.openxmlformats.org/drawingml/2006/main" xmlns:r="http://schemas.openxmlformats.org/officeDocument/2006/relationships" xmlns:p="http://schemas.openxmlformats.org/presentationml/2006/main">
  <p:tag name="NUM" val="4"/>
</p:tagLst>
</file>

<file path=ppt/tags/tag458.xml><?xml version="1.0" encoding="utf-8"?>
<p:tagLst xmlns:a="http://schemas.openxmlformats.org/drawingml/2006/main" xmlns:r="http://schemas.openxmlformats.org/officeDocument/2006/relationships" xmlns:p="http://schemas.openxmlformats.org/presentationml/2006/main">
  <p:tag name="NUM" val="5"/>
</p:tagLst>
</file>

<file path=ppt/tags/tag459.xml><?xml version="1.0" encoding="utf-8"?>
<p:tagLst xmlns:a="http://schemas.openxmlformats.org/drawingml/2006/main" xmlns:r="http://schemas.openxmlformats.org/officeDocument/2006/relationships" xmlns:p="http://schemas.openxmlformats.org/presentationml/2006/main">
  <p:tag name="NUM" val="6"/>
</p:tagLst>
</file>

<file path=ppt/tags/tag46.xml><?xml version="1.0" encoding="utf-8"?>
<p:tagLst xmlns:a="http://schemas.openxmlformats.org/drawingml/2006/main" xmlns:r="http://schemas.openxmlformats.org/officeDocument/2006/relationships" xmlns:p="http://schemas.openxmlformats.org/presentationml/2006/main">
  <p:tag name="NUM" val="8"/>
</p:tagLst>
</file>

<file path=ppt/tags/tag460.xml><?xml version="1.0" encoding="utf-8"?>
<p:tagLst xmlns:a="http://schemas.openxmlformats.org/drawingml/2006/main" xmlns:r="http://schemas.openxmlformats.org/officeDocument/2006/relationships" xmlns:p="http://schemas.openxmlformats.org/presentationml/2006/main">
  <p:tag name="NUM" val="1"/>
</p:tagLst>
</file>

<file path=ppt/tags/tag461.xml><?xml version="1.0" encoding="utf-8"?>
<p:tagLst xmlns:a="http://schemas.openxmlformats.org/drawingml/2006/main" xmlns:r="http://schemas.openxmlformats.org/officeDocument/2006/relationships" xmlns:p="http://schemas.openxmlformats.org/presentationml/2006/main">
  <p:tag name="NUM" val="2"/>
</p:tagLst>
</file>

<file path=ppt/tags/tag462.xml><?xml version="1.0" encoding="utf-8"?>
<p:tagLst xmlns:a="http://schemas.openxmlformats.org/drawingml/2006/main" xmlns:r="http://schemas.openxmlformats.org/officeDocument/2006/relationships" xmlns:p="http://schemas.openxmlformats.org/presentationml/2006/main">
  <p:tag name="NUM" val="3"/>
</p:tagLst>
</file>

<file path=ppt/tags/tag463.xml><?xml version="1.0" encoding="utf-8"?>
<p:tagLst xmlns:a="http://schemas.openxmlformats.org/drawingml/2006/main" xmlns:r="http://schemas.openxmlformats.org/officeDocument/2006/relationships" xmlns:p="http://schemas.openxmlformats.org/presentationml/2006/main">
  <p:tag name="NUM" val="4"/>
</p:tagLst>
</file>

<file path=ppt/tags/tag464.xml><?xml version="1.0" encoding="utf-8"?>
<p:tagLst xmlns:a="http://schemas.openxmlformats.org/drawingml/2006/main" xmlns:r="http://schemas.openxmlformats.org/officeDocument/2006/relationships" xmlns:p="http://schemas.openxmlformats.org/presentationml/2006/main">
  <p:tag name="NUM" val="5"/>
</p:tagLst>
</file>

<file path=ppt/tags/tag465.xml><?xml version="1.0" encoding="utf-8"?>
<p:tagLst xmlns:a="http://schemas.openxmlformats.org/drawingml/2006/main" xmlns:r="http://schemas.openxmlformats.org/officeDocument/2006/relationships" xmlns:p="http://schemas.openxmlformats.org/presentationml/2006/main">
  <p:tag name="NUM" val="6"/>
</p:tagLst>
</file>

<file path=ppt/tags/tag466.xml><?xml version="1.0" encoding="utf-8"?>
<p:tagLst xmlns:a="http://schemas.openxmlformats.org/drawingml/2006/main" xmlns:r="http://schemas.openxmlformats.org/officeDocument/2006/relationships" xmlns:p="http://schemas.openxmlformats.org/presentationml/2006/main">
  <p:tag name="NUM" val="1"/>
</p:tagLst>
</file>

<file path=ppt/tags/tag467.xml><?xml version="1.0" encoding="utf-8"?>
<p:tagLst xmlns:a="http://schemas.openxmlformats.org/drawingml/2006/main" xmlns:r="http://schemas.openxmlformats.org/officeDocument/2006/relationships" xmlns:p="http://schemas.openxmlformats.org/presentationml/2006/main">
  <p:tag name="NUM" val="2"/>
</p:tagLst>
</file>

<file path=ppt/tags/tag468.xml><?xml version="1.0" encoding="utf-8"?>
<p:tagLst xmlns:a="http://schemas.openxmlformats.org/drawingml/2006/main" xmlns:r="http://schemas.openxmlformats.org/officeDocument/2006/relationships" xmlns:p="http://schemas.openxmlformats.org/presentationml/2006/main">
  <p:tag name="NUM" val="3"/>
</p:tagLst>
</file>

<file path=ppt/tags/tag469.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70.xml><?xml version="1.0" encoding="utf-8"?>
<p:tagLst xmlns:a="http://schemas.openxmlformats.org/drawingml/2006/main" xmlns:r="http://schemas.openxmlformats.org/officeDocument/2006/relationships" xmlns:p="http://schemas.openxmlformats.org/presentationml/2006/main">
  <p:tag name="NUM" val="5"/>
</p:tagLst>
</file>

<file path=ppt/tags/tag471.xml><?xml version="1.0" encoding="utf-8"?>
<p:tagLst xmlns:a="http://schemas.openxmlformats.org/drawingml/2006/main" xmlns:r="http://schemas.openxmlformats.org/officeDocument/2006/relationships" xmlns:p="http://schemas.openxmlformats.org/presentationml/2006/main">
  <p:tag name="NUM" val="6"/>
</p:tagLst>
</file>

<file path=ppt/tags/tag472.xml><?xml version="1.0" encoding="utf-8"?>
<p:tagLst xmlns:a="http://schemas.openxmlformats.org/drawingml/2006/main" xmlns:r="http://schemas.openxmlformats.org/officeDocument/2006/relationships" xmlns:p="http://schemas.openxmlformats.org/presentationml/2006/main">
  <p:tag name="NUM" val="1"/>
</p:tagLst>
</file>

<file path=ppt/tags/tag473.xml><?xml version="1.0" encoding="utf-8"?>
<p:tagLst xmlns:a="http://schemas.openxmlformats.org/drawingml/2006/main" xmlns:r="http://schemas.openxmlformats.org/officeDocument/2006/relationships" xmlns:p="http://schemas.openxmlformats.org/presentationml/2006/main">
  <p:tag name="NUM" val="2"/>
</p:tagLst>
</file>

<file path=ppt/tags/tag474.xml><?xml version="1.0" encoding="utf-8"?>
<p:tagLst xmlns:a="http://schemas.openxmlformats.org/drawingml/2006/main" xmlns:r="http://schemas.openxmlformats.org/officeDocument/2006/relationships" xmlns:p="http://schemas.openxmlformats.org/presentationml/2006/main">
  <p:tag name="NUM" val="3"/>
</p:tagLst>
</file>

<file path=ppt/tags/tag475.xml><?xml version="1.0" encoding="utf-8"?>
<p:tagLst xmlns:a="http://schemas.openxmlformats.org/drawingml/2006/main" xmlns:r="http://schemas.openxmlformats.org/officeDocument/2006/relationships" xmlns:p="http://schemas.openxmlformats.org/presentationml/2006/main">
  <p:tag name="NUM" val="4"/>
</p:tagLst>
</file>

<file path=ppt/tags/tag476.xml><?xml version="1.0" encoding="utf-8"?>
<p:tagLst xmlns:a="http://schemas.openxmlformats.org/drawingml/2006/main" xmlns:r="http://schemas.openxmlformats.org/officeDocument/2006/relationships" xmlns:p="http://schemas.openxmlformats.org/presentationml/2006/main">
  <p:tag name="NUM" val="5"/>
</p:tagLst>
</file>

<file path=ppt/tags/tag477.xml><?xml version="1.0" encoding="utf-8"?>
<p:tagLst xmlns:a="http://schemas.openxmlformats.org/drawingml/2006/main" xmlns:r="http://schemas.openxmlformats.org/officeDocument/2006/relationships" xmlns:p="http://schemas.openxmlformats.org/presentationml/2006/main">
  <p:tag name="NUM" val="6"/>
</p:tagLst>
</file>

<file path=ppt/tags/tag478.xml><?xml version="1.0" encoding="utf-8"?>
<p:tagLst xmlns:a="http://schemas.openxmlformats.org/drawingml/2006/main" xmlns:r="http://schemas.openxmlformats.org/officeDocument/2006/relationships" xmlns:p="http://schemas.openxmlformats.org/presentationml/2006/main">
  <p:tag name="NUM" val="1"/>
</p:tagLst>
</file>

<file path=ppt/tags/tag479.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80.xml><?xml version="1.0" encoding="utf-8"?>
<p:tagLst xmlns:a="http://schemas.openxmlformats.org/drawingml/2006/main" xmlns:r="http://schemas.openxmlformats.org/officeDocument/2006/relationships" xmlns:p="http://schemas.openxmlformats.org/presentationml/2006/main">
  <p:tag name="NUM" val="3"/>
</p:tagLst>
</file>

<file path=ppt/tags/tag481.xml><?xml version="1.0" encoding="utf-8"?>
<p:tagLst xmlns:a="http://schemas.openxmlformats.org/drawingml/2006/main" xmlns:r="http://schemas.openxmlformats.org/officeDocument/2006/relationships" xmlns:p="http://schemas.openxmlformats.org/presentationml/2006/main">
  <p:tag name="NUM" val="4"/>
</p:tagLst>
</file>

<file path=ppt/tags/tag482.xml><?xml version="1.0" encoding="utf-8"?>
<p:tagLst xmlns:a="http://schemas.openxmlformats.org/drawingml/2006/main" xmlns:r="http://schemas.openxmlformats.org/officeDocument/2006/relationships" xmlns:p="http://schemas.openxmlformats.org/presentationml/2006/main">
  <p:tag name="NUM" val="5"/>
</p:tagLst>
</file>

<file path=ppt/tags/tag483.xml><?xml version="1.0" encoding="utf-8"?>
<p:tagLst xmlns:a="http://schemas.openxmlformats.org/drawingml/2006/main" xmlns:r="http://schemas.openxmlformats.org/officeDocument/2006/relationships" xmlns:p="http://schemas.openxmlformats.org/presentationml/2006/main">
  <p:tag name="NUM" val="6"/>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5"/>
</p:tagLst>
</file>

<file path=ppt/tags/tag52.xml><?xml version="1.0" encoding="utf-8"?>
<p:tagLst xmlns:a="http://schemas.openxmlformats.org/drawingml/2006/main" xmlns:r="http://schemas.openxmlformats.org/officeDocument/2006/relationships" xmlns:p="http://schemas.openxmlformats.org/presentationml/2006/main">
  <p:tag name="NUM" val="6"/>
</p:tagLst>
</file>

<file path=ppt/tags/tag53.xml><?xml version="1.0" encoding="utf-8"?>
<p:tagLst xmlns:a="http://schemas.openxmlformats.org/drawingml/2006/main" xmlns:r="http://schemas.openxmlformats.org/officeDocument/2006/relationships" xmlns:p="http://schemas.openxmlformats.org/presentationml/2006/main">
  <p:tag name="TIMING" val="|2.6|1.9|7|4.9"/>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5"/>
</p:tagLst>
</file>

<file path=ppt/tags/tag59.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7"/>
</p:tagLst>
</file>

<file path=ppt/tags/tag61.xml><?xml version="1.0" encoding="utf-8"?>
<p:tagLst xmlns:a="http://schemas.openxmlformats.org/drawingml/2006/main" xmlns:r="http://schemas.openxmlformats.org/officeDocument/2006/relationships" xmlns:p="http://schemas.openxmlformats.org/presentationml/2006/main">
  <p:tag name="TIMING" val="|7.6"/>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8.xml><?xml version="1.0" encoding="utf-8"?>
<p:tagLst xmlns:a="http://schemas.openxmlformats.org/drawingml/2006/main" xmlns:r="http://schemas.openxmlformats.org/officeDocument/2006/relationships" xmlns:p="http://schemas.openxmlformats.org/presentationml/2006/main">
  <p:tag name="NUM" val="7"/>
</p:tagLst>
</file>

<file path=ppt/tags/tag69.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TIMING" val="|4.5|6.2"/>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NUM" val="6"/>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NUM" val="5"/>
</p:tagLst>
</file>

<file path=ppt/tags/tag82.xml><?xml version="1.0" encoding="utf-8"?>
<p:tagLst xmlns:a="http://schemas.openxmlformats.org/drawingml/2006/main" xmlns:r="http://schemas.openxmlformats.org/officeDocument/2006/relationships" xmlns:p="http://schemas.openxmlformats.org/presentationml/2006/main">
  <p:tag name="NUM" val="6"/>
</p:tagLst>
</file>

<file path=ppt/tags/tag83.xml><?xml version="1.0" encoding="utf-8"?>
<p:tagLst xmlns:a="http://schemas.openxmlformats.org/drawingml/2006/main" xmlns:r="http://schemas.openxmlformats.org/officeDocument/2006/relationships" xmlns:p="http://schemas.openxmlformats.org/presentationml/2006/main">
  <p:tag name="TIMING" val="|13.7|1.3"/>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7"/>
</p:tagLst>
</file>

<file path=ppt/tags/tag91.xml><?xml version="1.0" encoding="utf-8"?>
<p:tagLst xmlns:a="http://schemas.openxmlformats.org/drawingml/2006/main" xmlns:r="http://schemas.openxmlformats.org/officeDocument/2006/relationships" xmlns:p="http://schemas.openxmlformats.org/presentationml/2006/main">
  <p:tag name="NUM" val="8"/>
</p:tagLst>
</file>

<file path=ppt/tags/tag92.xml><?xml version="1.0" encoding="utf-8"?>
<p:tagLst xmlns:a="http://schemas.openxmlformats.org/drawingml/2006/main" xmlns:r="http://schemas.openxmlformats.org/officeDocument/2006/relationships" xmlns:p="http://schemas.openxmlformats.org/presentationml/2006/main">
  <p:tag name="NUM" val="9"/>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5"/>
</p:tagLst>
</file>

<file path=ppt/tags/tag98.xml><?xml version="1.0" encoding="utf-8"?>
<p:tagLst xmlns:a="http://schemas.openxmlformats.org/drawingml/2006/main" xmlns:r="http://schemas.openxmlformats.org/officeDocument/2006/relationships" xmlns:p="http://schemas.openxmlformats.org/presentationml/2006/main">
  <p:tag name="NUM" val="6"/>
</p:tagLst>
</file>

<file path=ppt/tags/tag99.xml><?xml version="1.0" encoding="utf-8"?>
<p:tagLst xmlns:a="http://schemas.openxmlformats.org/drawingml/2006/main" xmlns:r="http://schemas.openxmlformats.org/officeDocument/2006/relationships" xmlns:p="http://schemas.openxmlformats.org/presentationml/2006/main">
  <p:tag name="NUM" val="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336454BF99514E8C03708DAC14BDD9" ma:contentTypeVersion="12" ma:contentTypeDescription="Create a new document." ma:contentTypeScope="" ma:versionID="4f5dd7c01510408273d4872e96f6a083">
  <xsd:schema xmlns:xsd="http://www.w3.org/2001/XMLSchema" xmlns:xs="http://www.w3.org/2001/XMLSchema" xmlns:p="http://schemas.microsoft.com/office/2006/metadata/properties" xmlns:ns2="a0da13fd-4eb8-43bb-9865-de8ff67147fc" xmlns:ns3="b0e909a0-2375-4d20-b54e-33337e77bca3" targetNamespace="http://schemas.microsoft.com/office/2006/metadata/properties" ma:root="true" ma:fieldsID="80d1a1314f61f463c1717cd74945bc63" ns2:_="" ns3:_="">
    <xsd:import namespace="a0da13fd-4eb8-43bb-9865-de8ff67147fc"/>
    <xsd:import namespace="b0e909a0-2375-4d20-b54e-33337e77bc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a13fd-4eb8-43bb-9865-de8ff67147f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0aa6bcd-90a9-42ad-8298-8ca5358a4f4d}" ma:internalName="TaxCatchAll" ma:showField="CatchAllData" ma:web="a0da13fd-4eb8-43bb-9865-de8ff67147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e909a0-2375-4d20-b54e-33337e77bca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cc3ec6-88af-47af-a068-6d7a8d914ef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e909a0-2375-4d20-b54e-33337e77bca3">
      <Terms xmlns="http://schemas.microsoft.com/office/infopath/2007/PartnerControls"/>
    </lcf76f155ced4ddcb4097134ff3c332f>
    <TaxCatchAll xmlns="a0da13fd-4eb8-43bb-9865-de8ff67147fc" xsi:nil="true"/>
  </documentManagement>
</p:properties>
</file>

<file path=customXml/itemProps1.xml><?xml version="1.0" encoding="utf-8"?>
<ds:datastoreItem xmlns:ds="http://schemas.openxmlformats.org/officeDocument/2006/customXml" ds:itemID="{B8455B25-B87A-4429-A577-33756314C31D}">
  <ds:schemaRefs>
    <ds:schemaRef ds:uri="http://schemas.microsoft.com/sharepoint/v3/contenttype/forms"/>
  </ds:schemaRefs>
</ds:datastoreItem>
</file>

<file path=customXml/itemProps2.xml><?xml version="1.0" encoding="utf-8"?>
<ds:datastoreItem xmlns:ds="http://schemas.openxmlformats.org/officeDocument/2006/customXml" ds:itemID="{AF3A7610-207B-4254-ADF4-79085BD7DEBC}"/>
</file>

<file path=customXml/itemProps3.xml><?xml version="1.0" encoding="utf-8"?>
<ds:datastoreItem xmlns:ds="http://schemas.openxmlformats.org/officeDocument/2006/customXml" ds:itemID="{0C959D0B-60F9-4E4A-A736-DA707513A6B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c0c28fa-4398-41b6-b67e-341eac09410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8396</TotalTime>
  <Words>5454</Words>
  <Application>Microsoft Office PowerPoint</Application>
  <PresentationFormat>Widescreen</PresentationFormat>
  <Paragraphs>828</Paragraphs>
  <Slides>59</Slides>
  <Notes>59</Notes>
  <HiddenSlides>0</HiddenSlides>
  <MMClips>59</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59</vt:i4>
      </vt:variant>
    </vt:vector>
  </HeadingPairs>
  <TitlesOfParts>
    <vt:vector size="76" baseType="lpstr">
      <vt:lpstr>Arial</vt:lpstr>
      <vt:lpstr>Arial Black</vt:lpstr>
      <vt:lpstr>Calibri</vt:lpstr>
      <vt:lpstr>Calibri Light</vt:lpstr>
      <vt:lpstr>Century Gothic</vt:lpstr>
      <vt:lpstr>Courier New</vt:lpstr>
      <vt:lpstr>Helvetica</vt:lpstr>
      <vt:lpstr>Lato</vt:lpstr>
      <vt:lpstr>Roboto</vt:lpstr>
      <vt:lpstr>Roboto Condensed</vt:lpstr>
      <vt:lpstr>Roboto Condensed Light</vt:lpstr>
      <vt:lpstr>Segoe UI</vt:lpstr>
      <vt:lpstr>Times New Roman</vt:lpstr>
      <vt:lpstr>Trebuchet MS</vt:lpstr>
      <vt:lpstr>Wingdings</vt:lpstr>
      <vt:lpstr>Wingdings 3</vt:lpstr>
      <vt:lpstr>Ion Boardroom</vt:lpstr>
      <vt:lpstr>Rôle lié à l’information financière</vt:lpstr>
      <vt:lpstr>Cinq modules</vt:lpstr>
      <vt:lpstr>PowerPoint Presentation</vt:lpstr>
      <vt:lpstr>États financiers</vt:lpstr>
      <vt:lpstr>PowerPoint Presentation</vt:lpstr>
      <vt:lpstr>Information que vous devriez recevoir</vt:lpstr>
      <vt:lpstr>PowerPoint Presentation</vt:lpstr>
      <vt:lpstr>PowerPoint Presentation</vt:lpstr>
      <vt:lpstr>Opinion de l’auditeur</vt:lpstr>
      <vt:lpstr>PowerPoint Presentation</vt:lpstr>
      <vt:lpstr>PowerPoint Presentation</vt:lpstr>
      <vt:lpstr>PowerPoint Presentation</vt:lpstr>
      <vt:lpstr>État de la situation financière</vt:lpstr>
      <vt:lpstr>PowerPoint Presentation</vt:lpstr>
      <vt:lpstr>PowerPoint Presentation</vt:lpstr>
      <vt:lpstr>Questions clés</vt:lpstr>
      <vt:lpstr>PowerPoint Presentation</vt:lpstr>
      <vt:lpstr>Questions clés</vt:lpstr>
      <vt:lpstr>PowerPoint Presentation</vt:lpstr>
      <vt:lpstr>Question clé</vt:lpstr>
      <vt:lpstr>PowerPoint Presentation</vt:lpstr>
      <vt:lpstr>PowerPoint Presentation</vt:lpstr>
      <vt:lpstr>État des résultats</vt:lpstr>
      <vt:lpstr>PowerPoint Presentation</vt:lpstr>
      <vt:lpstr>Revenus</vt:lpstr>
      <vt:lpstr>PowerPoint Presentation</vt:lpstr>
      <vt:lpstr>PowerPoint Presentation</vt:lpstr>
      <vt:lpstr>Questions clés</vt:lpstr>
      <vt:lpstr>État des flux de trésorerie</vt:lpstr>
      <vt:lpstr>PowerPoint Presentation</vt:lpstr>
      <vt:lpstr>PowerPoint Presentation</vt:lpstr>
      <vt:lpstr>État de la variation de la dette nette</vt:lpstr>
      <vt:lpstr>PowerPoint Presentation</vt:lpstr>
      <vt:lpstr>PowerPoint Presentation</vt:lpstr>
      <vt:lpstr>État des gains et pertes de réévaluation </vt:lpstr>
      <vt:lpstr>PowerPoint Presentation</vt:lpstr>
      <vt:lpstr>Notes</vt:lpstr>
      <vt:lpstr>PowerPoint Presentation</vt:lpstr>
      <vt:lpstr>PowerPoint Presentation</vt:lpstr>
      <vt:lpstr>PowerPoint Presentation</vt:lpstr>
      <vt:lpstr>Objectif global</vt:lpstr>
      <vt:lpstr>PowerPoint Presentation</vt:lpstr>
      <vt:lpstr>PowerPoint Presentation</vt:lpstr>
      <vt:lpstr>PowerPoint Presentation</vt:lpstr>
      <vt:lpstr>PowerPoint Presentation</vt:lpstr>
      <vt:lpstr>PowerPoint Presentation</vt:lpstr>
      <vt:lpstr>PowerPoint Presentation</vt:lpstr>
      <vt:lpstr>Le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Garry Mullins</cp:lastModifiedBy>
  <cp:revision>201</cp:revision>
  <cp:lastPrinted>2019-10-29T16:37:16Z</cp:lastPrinted>
  <dcterms:created xsi:type="dcterms:W3CDTF">2019-07-03T17:59:20Z</dcterms:created>
  <dcterms:modified xsi:type="dcterms:W3CDTF">2020-11-04T17:44:22Z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0x010100E4336454BF99514E8C03708DAC14BDD9</vt:lpwstr>
  </property>
</Properties>
</file>