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Masters/slideMaster1.xml" ContentType="application/vnd.openxmlformats-officedocument.presentationml.slideMaster+xml"/>
  <Override PartName="/ppt/notesSlides/notesSlide38.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5.xml" ContentType="application/vnd.openxmlformats-officedocument.presentationml.notesSlide+xml"/>
  <Override PartName="/ppt/notesSlides/notesSlide49.xml" ContentType="application/vnd.openxmlformats-officedocument.presentationml.notesSlide+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48.xml" ContentType="application/vnd.openxmlformats-officedocument.presentationml.notesSlide+xml"/>
  <Override PartName="/ppt/notesSlides/notesSlide27.xml" ContentType="application/vnd.openxmlformats-officedocument.presentationml.notesSlide+xml"/>
  <Override PartName="/ppt/notesSlides/notesSlide2.xml" ContentType="application/vnd.openxmlformats-officedocument.presentationml.notesSlide+xml"/>
  <Override PartName="/ppt/notesSlides/notesSlide47.xml" ContentType="application/vnd.openxmlformats-officedocument.presentationml.notesSlide+xml"/>
  <Override PartName="/ppt/notesSlides/notesSlide3.xml" ContentType="application/vnd.openxmlformats-officedocument.presentationml.notesSlide+xml"/>
  <Override PartName="/ppt/notesSlides/notesSlide46.xml" ContentType="application/vnd.openxmlformats-officedocument.presentationml.notesSlide+xml"/>
  <Override PartName="/ppt/notesSlides/notesSlide5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5.xml" ContentType="application/vnd.openxmlformats-officedocument.presentationml.notesSlide+xml"/>
  <Override PartName="/ppt/notesSlides/notesSlide29.xml" ContentType="application/vnd.openxmlformats-officedocument.presentationml.notesSlide+xml"/>
  <Override PartName="/ppt/notesSlides/notesSlide34.xml" ContentType="application/vnd.openxmlformats-officedocument.presentationml.notesSlide+xml"/>
  <Override PartName="/ppt/notesSlides/notesSlide44.xml" ContentType="application/vnd.openxmlformats-officedocument.presentationml.notesSlide+xml"/>
  <Override PartName="/ppt/notesSlides/notesSlide30.xml" ContentType="application/vnd.openxmlformats-officedocument.presentationml.notesSlide+xml"/>
  <Override PartName="/ppt/notesSlides/notesSlide9.xml" ContentType="application/vnd.openxmlformats-officedocument.presentationml.notesSlide+xml"/>
  <Override PartName="/ppt/notesSlides/notesSlide37.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13.xml" ContentType="application/vnd.openxmlformats-officedocument.presentationml.notesSlide+xml"/>
  <Override PartName="/ppt/notesSlides/notesSlide31.xml" ContentType="application/vnd.openxmlformats-officedocument.presentationml.notesSlide+xml"/>
  <Override PartName="/ppt/notesSlides/notesSlide14.xml" ContentType="application/vnd.openxmlformats-officedocument.presentationml.notesSlide+xml"/>
  <Override PartName="/ppt/notesSlides/notesSlide41.xml" ContentType="application/vnd.openxmlformats-officedocument.presentationml.notesSlide+xml"/>
  <Override PartName="/ppt/notesSlides/notesSlide15.xml" ContentType="application/vnd.openxmlformats-officedocument.presentationml.notes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59.xml" ContentType="application/vnd.openxmlformats-officedocument.presentationml.notesSlide+xml"/>
  <Override PartName="/ppt/notesSlides/notesSlide18.xml" ContentType="application/vnd.openxmlformats-officedocument.presentationml.notesSlide+xml"/>
  <Override PartName="/ppt/notesSlides/notesSlide58.xml" ContentType="application/vnd.openxmlformats-officedocument.presentationml.notesSlide+xml"/>
  <Override PartName="/ppt/notesSlides/notesSlide19.xml" ContentType="application/vnd.openxmlformats-officedocument.presentationml.notesSlide+xml"/>
  <Override PartName="/ppt/notesSlides/notesSlide40.xml" ContentType="application/vnd.openxmlformats-officedocument.presentationml.notesSlide+xml"/>
  <Override PartName="/ppt/notesSlides/notesSlide36.xml" ContentType="application/vnd.openxmlformats-officedocument.presentationml.notesSlide+xml"/>
  <Override PartName="/ppt/notesSlides/notesSlide20.xml" ContentType="application/vnd.openxmlformats-officedocument.presentationml.notesSlide+xml"/>
  <Override PartName="/ppt/notesSlides/notesSlide57.xml" ContentType="application/vnd.openxmlformats-officedocument.presentationml.notesSlide+xml"/>
  <Override PartName="/ppt/notesSlides/notesSlide21.xml" ContentType="application/vnd.openxmlformats-officedocument.presentationml.notesSlide+xml"/>
  <Override PartName="/ppt/notesSlides/notesSlide33.xml" ContentType="application/vnd.openxmlformats-officedocument.presentationml.notesSlide+xml"/>
  <Override PartName="/ppt/notesSlides/notesSlide35.xml" ContentType="application/vnd.openxmlformats-officedocument.presentationml.notesSlide+xml"/>
  <Override PartName="/ppt/notesSlides/notesSlide39.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22.xml" ContentType="application/vnd.openxmlformats-officedocument.presentationml.notesSlide+xml"/>
  <Override PartName="/ppt/notesSlides/notesSlide53.xml" ContentType="application/vnd.openxmlformats-officedocument.presentationml.notesSlide+xml"/>
  <Override PartName="/ppt/notesSlides/notesSlide23.xml" ContentType="application/vnd.openxmlformats-officedocument.presentationml.notesSlide+xml"/>
  <Override PartName="/ppt/notesSlides/notesSlide52.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0.xml" ContentType="application/vnd.openxmlformats-officedocument.presentationml.tags+xml"/>
  <Override PartName="/ppt/tags/tag17.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14.xml" ContentType="application/vnd.openxmlformats-officedocument.presentationml.tags+xml"/>
  <Override PartName="/ppt/tags/tag18.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3.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12.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83" r:id="rId2"/>
    <p:sldId id="470" r:id="rId3"/>
    <p:sldId id="445" r:id="rId4"/>
    <p:sldId id="471" r:id="rId5"/>
    <p:sldId id="505" r:id="rId6"/>
    <p:sldId id="501" r:id="rId7"/>
    <p:sldId id="537" r:id="rId8"/>
    <p:sldId id="417" r:id="rId9"/>
    <p:sldId id="500" r:id="rId10"/>
    <p:sldId id="529" r:id="rId11"/>
    <p:sldId id="484" r:id="rId12"/>
    <p:sldId id="535" r:id="rId13"/>
    <p:sldId id="496" r:id="rId14"/>
    <p:sldId id="479" r:id="rId15"/>
    <p:sldId id="419" r:id="rId16"/>
    <p:sldId id="508" r:id="rId17"/>
    <p:sldId id="420" r:id="rId18"/>
    <p:sldId id="538" r:id="rId19"/>
    <p:sldId id="421" r:id="rId20"/>
    <p:sldId id="525" r:id="rId21"/>
    <p:sldId id="422" r:id="rId22"/>
    <p:sldId id="437" r:id="rId23"/>
    <p:sldId id="497" r:id="rId24"/>
    <p:sldId id="392" r:id="rId25"/>
    <p:sldId id="526" r:id="rId26"/>
    <p:sldId id="425" r:id="rId27"/>
    <p:sldId id="426" r:id="rId28"/>
    <p:sldId id="527" r:id="rId29"/>
    <p:sldId id="499" r:id="rId30"/>
    <p:sldId id="433" r:id="rId31"/>
    <p:sldId id="517" r:id="rId32"/>
    <p:sldId id="498" r:id="rId33"/>
    <p:sldId id="480" r:id="rId34"/>
    <p:sldId id="518" r:id="rId35"/>
    <p:sldId id="528" r:id="rId36"/>
    <p:sldId id="516" r:id="rId37"/>
    <p:sldId id="521" r:id="rId38"/>
    <p:sldId id="519" r:id="rId39"/>
    <p:sldId id="520" r:id="rId40"/>
    <p:sldId id="502" r:id="rId41"/>
    <p:sldId id="446" r:id="rId42"/>
    <p:sldId id="495" r:id="rId43"/>
    <p:sldId id="322" r:id="rId44"/>
    <p:sldId id="507" r:id="rId45"/>
    <p:sldId id="320" r:id="rId46"/>
    <p:sldId id="321" r:id="rId47"/>
    <p:sldId id="317" r:id="rId48"/>
    <p:sldId id="395" r:id="rId49"/>
    <p:sldId id="477" r:id="rId50"/>
    <p:sldId id="531" r:id="rId51"/>
    <p:sldId id="532" r:id="rId52"/>
    <p:sldId id="473" r:id="rId53"/>
    <p:sldId id="489" r:id="rId54"/>
    <p:sldId id="490" r:id="rId55"/>
    <p:sldId id="533" r:id="rId56"/>
    <p:sldId id="534" r:id="rId57"/>
    <p:sldId id="530" r:id="rId58"/>
    <p:sldId id="472" r:id="rId59"/>
    <p:sldId id="381" r:id="rId6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16" d="100"/>
          <a:sy n="116" d="100"/>
        </p:scale>
        <p:origin x="102" y="414"/>
      </p:cViewPr>
      <p:guideLst/>
    </p:cSldViewPr>
  </p:slideViewPr>
  <p:notesTextViewPr>
    <p:cViewPr>
      <p:scale>
        <a:sx n="3" d="2"/>
        <a:sy n="3" d="2"/>
      </p:scale>
      <p:origin x="0" y="0"/>
    </p:cViewPr>
  </p:notesTextViewPr>
  <p:notesViewPr>
    <p:cSldViewPr snapToGrid="0">
      <p:cViewPr varScale="1">
        <p:scale>
          <a:sx n="97" d="100"/>
          <a:sy n="97" d="100"/>
        </p:scale>
        <p:origin x="2754"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DE83F62-1CEA-4272-96E6-B99C4A3A0D93}" type="datetimeFigureOut">
              <a:rPr lang="en-US" smtClean="0"/>
              <a:t>11/5/2019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svg"/></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1DFBAE-D2FB-4994-B033-E07222B53DC8}" type="slidenum">
              <a:rPr lang="en-US" smtClean="0"/>
              <a:t>1</a:t>
            </a:fld>
            <a:endParaRPr lang="en-US"/>
          </a:p>
        </p:txBody>
      </p:sp>
    </p:spTree>
    <p:extLst>
      <p:ext uri="{BB962C8B-B14F-4D97-AF65-F5344CB8AC3E}">
        <p14:creationId xmlns:p14="http://schemas.microsoft.com/office/powerpoint/2010/main" val="185356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10</a:t>
            </a:fld>
            <a:endParaRPr lang="en-US" dirty="0"/>
          </a:p>
        </p:txBody>
      </p:sp>
    </p:spTree>
    <p:extLst>
      <p:ext uri="{BB962C8B-B14F-4D97-AF65-F5344CB8AC3E}">
        <p14:creationId xmlns:p14="http://schemas.microsoft.com/office/powerpoint/2010/main" val="486952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283081"/>
          </a:xfrm>
        </p:spPr>
        <p:txBody>
          <a:bodyPr/>
          <a:lstStyle/>
          <a:p>
            <a:endParaRPr lang="en-US" dirty="0"/>
          </a:p>
        </p:txBody>
      </p:sp>
      <p:sp>
        <p:nvSpPr>
          <p:cNvPr id="4" name="Slide Number Placeholder 3"/>
          <p:cNvSpPr>
            <a:spLocks noGrp="1"/>
          </p:cNvSpPr>
          <p:nvPr>
            <p:ph type="sldNum" sz="quarter" idx="10"/>
          </p:nvPr>
        </p:nvSpPr>
        <p:spPr/>
        <p:txBody>
          <a:bodyPr/>
          <a:lstStyle/>
          <a:p>
            <a:fld id="{B1FC4A91-6E84-4A09-896D-9CED54C83BE0}" type="slidenum">
              <a:rPr lang="en-US" smtClean="0"/>
              <a:t>11</a:t>
            </a:fld>
            <a:endParaRPr lang="en-US" dirty="0"/>
          </a:p>
        </p:txBody>
      </p:sp>
    </p:spTree>
    <p:extLst>
      <p:ext uri="{BB962C8B-B14F-4D97-AF65-F5344CB8AC3E}">
        <p14:creationId xmlns:p14="http://schemas.microsoft.com/office/powerpoint/2010/main" val="270794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283081"/>
          </a:xfrm>
        </p:spPr>
        <p:txBody>
          <a:bodyPr/>
          <a:lstStyle/>
          <a:p>
            <a:endParaRPr lang="en-US" dirty="0"/>
          </a:p>
        </p:txBody>
      </p:sp>
      <p:sp>
        <p:nvSpPr>
          <p:cNvPr id="4" name="Slide Number Placeholder 3"/>
          <p:cNvSpPr>
            <a:spLocks noGrp="1"/>
          </p:cNvSpPr>
          <p:nvPr>
            <p:ph type="sldNum" sz="quarter" idx="10"/>
          </p:nvPr>
        </p:nvSpPr>
        <p:spPr/>
        <p:txBody>
          <a:bodyPr/>
          <a:lstStyle/>
          <a:p>
            <a:fld id="{B1FC4A91-6E84-4A09-896D-9CED54C83BE0}" type="slidenum">
              <a:rPr lang="en-US" smtClean="0"/>
              <a:t>12</a:t>
            </a:fld>
            <a:endParaRPr lang="en-US" dirty="0"/>
          </a:p>
        </p:txBody>
      </p:sp>
    </p:spTree>
    <p:extLst>
      <p:ext uri="{BB962C8B-B14F-4D97-AF65-F5344CB8AC3E}">
        <p14:creationId xmlns:p14="http://schemas.microsoft.com/office/powerpoint/2010/main" val="4275894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r>
              <a:rPr lang="en-US" dirty="0"/>
              <a:t>Statement of financial position describes the municipality’s financial position in terms of assets and liabilities at the end of the fiscal year.  The difference between the assets and liabilities is referred to as net debt or accumulated surplus.</a:t>
            </a:r>
          </a:p>
          <a:p>
            <a:pPr defTabSz="933237">
              <a:defRPr/>
            </a:pPr>
            <a:r>
              <a:rPr lang="en-US" dirty="0">
                <a:latin typeface="Lato" panose="020F0502020204030203"/>
              </a:rPr>
              <a:t>Payable (Money owed); Accruals (the obligation has occurred); Deferred revenue (received money but have not fulfill the obligations) Employee Pension Obligations</a:t>
            </a:r>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61842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overarching statement that summarizes an entity’s financial position at a point in time. Changes in the financial position of the entity are summarized in the following four statements.</a:t>
            </a:r>
          </a:p>
        </p:txBody>
      </p:sp>
      <p:sp>
        <p:nvSpPr>
          <p:cNvPr id="4" name="Slide Number Placeholder 3"/>
          <p:cNvSpPr>
            <a:spLocks noGrp="1"/>
          </p:cNvSpPr>
          <p:nvPr>
            <p:ph type="sldNum" sz="quarter" idx="10"/>
          </p:nvPr>
        </p:nvSpPr>
        <p:spPr/>
        <p:txBody>
          <a:bodyPr/>
          <a:lstStyle/>
          <a:p>
            <a:fld id="{5EA4B952-DAF1-5E4E-93F1-8F986E329F0C}" type="slidenum">
              <a:rPr lang="en-US" smtClean="0"/>
              <a:t>14</a:t>
            </a:fld>
            <a:endParaRPr lang="en-US" dirty="0"/>
          </a:p>
        </p:txBody>
      </p:sp>
    </p:spTree>
    <p:extLst>
      <p:ext uri="{BB962C8B-B14F-4D97-AF65-F5344CB8AC3E}">
        <p14:creationId xmlns:p14="http://schemas.microsoft.com/office/powerpoint/2010/main" val="1224242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Financial assets </a:t>
            </a:r>
            <a:r>
              <a:rPr lang="en-US" dirty="0"/>
              <a:t>are the financial resources an entity controls and can use to pay what it</a:t>
            </a:r>
          </a:p>
          <a:p>
            <a:r>
              <a:rPr lang="en-US" dirty="0"/>
              <a:t>owes to others. These assets include cash, accounts receivable, investments, and assets</a:t>
            </a:r>
          </a:p>
          <a:p>
            <a:r>
              <a:rPr lang="en-US" dirty="0"/>
              <a:t>that are convertible to cash or that generate cash so that the entity can pay its liabilities</a:t>
            </a:r>
          </a:p>
          <a:p>
            <a:r>
              <a:rPr lang="en-US" dirty="0"/>
              <a:t>as they come due.</a:t>
            </a:r>
          </a:p>
          <a:p>
            <a:r>
              <a:rPr lang="en-US" dirty="0"/>
              <a:t>Information about the liquidity of an entity’s financial assets is not presented on the</a:t>
            </a:r>
          </a:p>
          <a:p>
            <a:r>
              <a:rPr lang="en-US" dirty="0"/>
              <a:t>Statement of Financial Position. (</a:t>
            </a:r>
            <a:r>
              <a:rPr lang="en-US" i="1" dirty="0"/>
              <a:t>Liquidity </a:t>
            </a:r>
            <a:r>
              <a:rPr lang="en-US" dirty="0"/>
              <a:t>means how quickly assets can be used to</a:t>
            </a:r>
          </a:p>
          <a:p>
            <a:r>
              <a:rPr lang="en-US" dirty="0"/>
              <a:t>pay bills.) However, the notes to the financial statements include disclosures on the</a:t>
            </a:r>
          </a:p>
          <a:p>
            <a:r>
              <a:rPr lang="en-US" dirty="0"/>
              <a:t>liquidity of an entity’s financial assets.</a:t>
            </a:r>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8996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365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Liabilities are by main classification: payable, accruals or deferred revenue for example</a:t>
            </a:r>
          </a:p>
          <a:p>
            <a:r>
              <a:rPr lang="en-US" i="1" dirty="0"/>
              <a:t>Liabilities </a:t>
            </a:r>
            <a:r>
              <a:rPr lang="en-US" dirty="0"/>
              <a:t>are existing financial obligations to outside parties at the date of the financial</a:t>
            </a:r>
          </a:p>
          <a:p>
            <a:r>
              <a:rPr lang="en-US" dirty="0"/>
              <a:t>statements. They result from past transactions and events and will lead to the future</a:t>
            </a:r>
          </a:p>
          <a:p>
            <a:r>
              <a:rPr lang="en-US" dirty="0"/>
              <a:t>sacrifice of economic benefits (e.g., financial assets).</a:t>
            </a:r>
          </a:p>
          <a:p>
            <a:r>
              <a:rPr lang="en-US" dirty="0"/>
              <a:t>Common liabilities are accounts payable, debt, employee pension obligations, and</a:t>
            </a:r>
          </a:p>
          <a:p>
            <a:r>
              <a:rPr lang="en-US" dirty="0"/>
              <a:t>unearned revenue. Users should also read the notes to the financial statements to better</a:t>
            </a:r>
          </a:p>
          <a:p>
            <a:r>
              <a:rPr lang="en-US" dirty="0"/>
              <a:t>understand the nature of an entity’s liabilities and when liabilities are due.</a:t>
            </a:r>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43207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00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financial assets are divided by main classification categories – prepaid expenses, inventories (held for consumption) and tangible capital assets.</a:t>
            </a:r>
          </a:p>
          <a:p>
            <a:r>
              <a:rPr lang="en-US" i="1" dirty="0"/>
              <a:t>Non-financial assets </a:t>
            </a:r>
            <a:r>
              <a:rPr lang="en-US" dirty="0"/>
              <a:t>are assets that an entity will use up when providing future services to the</a:t>
            </a:r>
          </a:p>
          <a:p>
            <a:r>
              <a:rPr lang="en-US" dirty="0"/>
              <a:t>public. These assets are not normally used by an entity to settle its liabilities with external</a:t>
            </a:r>
          </a:p>
          <a:p>
            <a:r>
              <a:rPr lang="en-US" dirty="0"/>
              <a:t>parties. As a result, they are shown separately in the Statement of Financial Position.</a:t>
            </a:r>
          </a:p>
          <a:p>
            <a:r>
              <a:rPr lang="en-US" dirty="0"/>
              <a:t>Often, the most significant group of assets within this category are tangible capital</a:t>
            </a:r>
          </a:p>
          <a:p>
            <a:r>
              <a:rPr lang="en-US" dirty="0"/>
              <a:t>assets, like buildings or roads, which are acquired to provide services over many years.</a:t>
            </a:r>
          </a:p>
          <a:p>
            <a:r>
              <a:rPr lang="en-US" dirty="0"/>
              <a:t>As entities deliver services, the estimated portion of the assets used is recorded as</a:t>
            </a:r>
          </a:p>
          <a:p>
            <a:r>
              <a:rPr lang="en-US" dirty="0"/>
              <a:t>an expense in the Statement of Operations. The balance presented represents the</a:t>
            </a:r>
          </a:p>
          <a:p>
            <a:r>
              <a:rPr lang="en-US" dirty="0"/>
              <a:t>remaining service potential of the non-financial assets.</a:t>
            </a:r>
          </a:p>
          <a:p>
            <a:r>
              <a:rPr lang="en-US" dirty="0"/>
              <a:t>Crown lands and natural resources inherited in right of crown and all intangible</a:t>
            </a:r>
          </a:p>
          <a:p>
            <a:r>
              <a:rPr lang="en-US" dirty="0"/>
              <a:t>assets are not recognized as assets in public sector financial statements. When these</a:t>
            </a:r>
          </a:p>
          <a:p>
            <a:r>
              <a:rPr lang="en-US" dirty="0"/>
              <a:t>assets are important to an entity’s ability to generate revenues or deliver services,</a:t>
            </a:r>
          </a:p>
          <a:p>
            <a:r>
              <a:rPr lang="en-US" dirty="0"/>
              <a:t>additional information should be included in either the notes to the financial</a:t>
            </a:r>
          </a:p>
          <a:p>
            <a:r>
              <a:rPr lang="en-US" dirty="0"/>
              <a:t>statements or in the financial statement discussion and analysis accompanying the</a:t>
            </a:r>
          </a:p>
          <a:p>
            <a:r>
              <a:rPr lang="en-US" dirty="0"/>
              <a:t>financial statements.</a:t>
            </a:r>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85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 agenda</a:t>
            </a:r>
          </a:p>
          <a:p>
            <a:pPr defTabSz="933237" eaLnBrk="0" fontAlgn="base" hangingPunct="0">
              <a:spcBef>
                <a:spcPct val="0"/>
              </a:spcBef>
              <a:spcAft>
                <a:spcPct val="0"/>
              </a:spcAft>
            </a:pP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What defines an audit committee?</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Importance of an audit committee</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an audit committee?</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Audit committee composition</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General audit meeting requirements</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Highlight audit committee</a:t>
            </a:r>
            <a:r>
              <a:rPr lang="en-US" altLang="en-US"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a:t>
            </a: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s responsibilities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Audit Committee Challenges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Dependence on expertise and integrity</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Quality of auditor services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Compliance programs and communication</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Role and Relationship with External Auditor</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Know the legislative audit deadlines and requirements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Identify items to consider when recommending an external auditor and plan</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Gain an awareness of what the external auditor will provide</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Evaluating auditor services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Financial Statement Review</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Building knowledge of financial statements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Importance of analysis and questions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Potential red flags</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Financial analyses linkage to Financial Condition Indicators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Risk, Fraud and Internal Control</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fraud?</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the impact on an organization?</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Does the organization have weak controls?</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How does the audit committee obtain assurance?</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an effective internal control system?</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Tone at the top</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internal control?</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risk?</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the audit committee</a:t>
            </a:r>
            <a:r>
              <a:rPr lang="en-US" altLang="en-US"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a:t>
            </a: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s role regarding internal control letters?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 </a:t>
            </a: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Compliance and Ethics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Responsibilities for ethical behavior</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Culture of Compliance</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Other legislative compliance requirements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Audit Committee Reports and Assessments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are audit committee</a:t>
            </a:r>
            <a:r>
              <a:rPr lang="en-US" altLang="en-US"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a:t>
            </a: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s reporting requirements?</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Why do an audit committee self-assessment?</a:t>
            </a:r>
            <a:endParaRPr lang="en-US" altLang="en-US" sz="1100" dirty="0"/>
          </a:p>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202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net‐debt position does not necessarily mean the local government is in financial difficulty. It</a:t>
            </a:r>
          </a:p>
          <a:p>
            <a:r>
              <a:rPr lang="en-US" i="1" dirty="0"/>
              <a:t>simply means the local government has more liabilities than financial assets. However, a viable debt</a:t>
            </a:r>
          </a:p>
          <a:p>
            <a:r>
              <a:rPr lang="en-US" i="1" dirty="0"/>
              <a:t>management plan needs to be in place to ensure that debt is sufficiently funded and that municipal</a:t>
            </a:r>
          </a:p>
          <a:p>
            <a:r>
              <a:rPr lang="en-US" i="1" dirty="0"/>
              <a:t>Services are not jeopardized.</a:t>
            </a:r>
            <a:endParaRPr lang="en-US" dirty="0"/>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316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814181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205371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Revenue – </a:t>
            </a:r>
            <a:r>
              <a:rPr lang="en-US" dirty="0"/>
              <a:t>is an accounting of all local government earnings in a given year. The main sources of local</a:t>
            </a:r>
          </a:p>
          <a:p>
            <a:r>
              <a:rPr lang="en-US" dirty="0"/>
              <a:t>government revenue are property taxation and user fees collected for services such as garbage</a:t>
            </a:r>
          </a:p>
          <a:p>
            <a:r>
              <a:rPr lang="en-US" dirty="0"/>
              <a:t>collection or recreation facilities. Government transfers are another revenue source – in the revenue</a:t>
            </a:r>
          </a:p>
          <a:p>
            <a:r>
              <a:rPr lang="en-US" dirty="0"/>
              <a:t>section they include line items for federal, provincial or other regional government grants provided to a</a:t>
            </a:r>
          </a:p>
          <a:p>
            <a:r>
              <a:rPr lang="en-US" dirty="0"/>
              <a:t>local government for operating and /or capital purposes.</a:t>
            </a:r>
          </a:p>
          <a:p>
            <a:r>
              <a:rPr lang="en-US" dirty="0"/>
              <a:t>Most revenue listings include a line item specifically for other revenues. This generally includes such</a:t>
            </a:r>
          </a:p>
          <a:p>
            <a:r>
              <a:rPr lang="en-US" dirty="0"/>
              <a:t>revenues as contributed assets, which are normally tangible capital assets that have been donated or</a:t>
            </a:r>
          </a:p>
          <a:p>
            <a:r>
              <a:rPr lang="en-US" dirty="0"/>
              <a:t>transferred to a local government from a developer or outside organization. Contributed assets are</a:t>
            </a:r>
          </a:p>
          <a:p>
            <a:r>
              <a:rPr lang="en-US" dirty="0"/>
              <a:t>reported as revenue on the Statement of Operations because they create an expected future economic</a:t>
            </a:r>
          </a:p>
          <a:p>
            <a:r>
              <a:rPr lang="en-US" dirty="0"/>
              <a:t>benefit, and result in an increase in a local government’s year‐end accumulated surplus. Although</a:t>
            </a:r>
          </a:p>
          <a:p>
            <a:r>
              <a:rPr lang="en-US" dirty="0"/>
              <a:t>contributed assets are reported as revenue, they do not represent cash received by a local government.</a:t>
            </a:r>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67602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551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73688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76575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216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commonly called changes in net debt or accumulated surplus.</a:t>
            </a:r>
          </a:p>
          <a:p>
            <a:r>
              <a:rPr lang="en-US" dirty="0"/>
              <a:t>The statement tracks municipality’s expenditures used to acquire tangible capital assets (e.g. new</a:t>
            </a:r>
          </a:p>
          <a:p>
            <a:r>
              <a:rPr lang="en-US" dirty="0"/>
              <a:t>vehicles) and pay for its inventories of supplies during the reporting period. The disposal of tangible</a:t>
            </a:r>
          </a:p>
          <a:p>
            <a:r>
              <a:rPr lang="en-US" dirty="0"/>
              <a:t>capital assets, and the use of inventory and prepaid expenses (such as insurance paid at the beginning of</a:t>
            </a:r>
          </a:p>
          <a:p>
            <a:r>
              <a:rPr lang="en-US" dirty="0"/>
              <a:t>the year and used during the year) are also captured in the statement of changes in net debt.</a:t>
            </a:r>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30651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endParaRPr lang="en-US" b="1" dirty="0"/>
          </a:p>
          <a:p>
            <a:r>
              <a:rPr lang="en-US" dirty="0">
                <a:latin typeface="Lato" panose="020F0502020204030203"/>
              </a:rPr>
              <a:t>The Committee shall:</a:t>
            </a:r>
          </a:p>
          <a:p>
            <a:endParaRPr lang="en-US" dirty="0">
              <a:latin typeface="Lato" panose="020F0502020204030203"/>
            </a:endParaRPr>
          </a:p>
          <a:p>
            <a:pPr marL="291636" indent="-291636">
              <a:lnSpc>
                <a:spcPct val="114000"/>
              </a:lnSpc>
              <a:spcBef>
                <a:spcPts val="612"/>
              </a:spcBef>
              <a:spcAft>
                <a:spcPts val="612"/>
              </a:spcAft>
              <a:buBlip>
                <a:blip r:embed="rId3"/>
              </a:buBlip>
            </a:pPr>
            <a:r>
              <a:rPr lang="en-US" dirty="0">
                <a:latin typeface="Lato" panose="020F0502020204030203"/>
              </a:rPr>
              <a:t>discuss the extent, timing and completion of the audit including the level of materiality to be used;</a:t>
            </a:r>
          </a:p>
          <a:p>
            <a:pPr marL="291636" indent="-291636">
              <a:lnSpc>
                <a:spcPct val="114000"/>
              </a:lnSpc>
              <a:spcBef>
                <a:spcPts val="612"/>
              </a:spcBef>
              <a:spcAft>
                <a:spcPts val="612"/>
              </a:spcAft>
              <a:buBlip>
                <a:blip r:embed="rId3"/>
              </a:buBlip>
            </a:pPr>
            <a:r>
              <a:rPr lang="en-US" dirty="0">
                <a:latin typeface="Lato" panose="020F0502020204030203"/>
              </a:rPr>
              <a:t>review estimated and final audit fee;</a:t>
            </a:r>
          </a:p>
          <a:p>
            <a:pPr marL="291636" indent="-291636">
              <a:lnSpc>
                <a:spcPct val="114000"/>
              </a:lnSpc>
              <a:spcBef>
                <a:spcPts val="612"/>
              </a:spcBef>
              <a:spcAft>
                <a:spcPts val="612"/>
              </a:spcAft>
              <a:buBlip>
                <a:blip r:embed="rId3"/>
              </a:buBlip>
            </a:pPr>
            <a:r>
              <a:rPr lang="en-US" dirty="0">
                <a:latin typeface="Lato" panose="020F0502020204030203"/>
              </a:rPr>
              <a:t>discuss whether the terms of the letter of engagement were met;</a:t>
            </a:r>
          </a:p>
          <a:p>
            <a:pPr marL="291636" indent="-291636">
              <a:lnSpc>
                <a:spcPct val="114000"/>
              </a:lnSpc>
              <a:spcBef>
                <a:spcPts val="612"/>
              </a:spcBef>
              <a:spcAft>
                <a:spcPts val="612"/>
              </a:spcAft>
              <a:buBlip>
                <a:blip r:embed="rId3"/>
              </a:buBlip>
            </a:pPr>
            <a:r>
              <a:rPr lang="en-US"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91636" indent="-291636">
              <a:lnSpc>
                <a:spcPct val="114000"/>
              </a:lnSpc>
              <a:spcBef>
                <a:spcPts val="612"/>
              </a:spcBef>
              <a:spcAft>
                <a:spcPts val="612"/>
              </a:spcAft>
              <a:buBlip>
                <a:blip r:embed="rId3"/>
              </a:buBlip>
            </a:pPr>
            <a:r>
              <a:rPr lang="en-US" dirty="0">
                <a:latin typeface="Lato" panose="020F0502020204030203"/>
              </a:rPr>
              <a:t>review the problems and restrictions encountered by the auditor and degree of cooperation received; and</a:t>
            </a:r>
          </a:p>
          <a:p>
            <a:pPr marL="291636" indent="-291636">
              <a:lnSpc>
                <a:spcPct val="114000"/>
              </a:lnSpc>
              <a:spcBef>
                <a:spcPts val="612"/>
              </a:spcBef>
              <a:spcAft>
                <a:spcPts val="612"/>
              </a:spcAft>
              <a:buBlip>
                <a:blip r:embed="rId3"/>
              </a:buBlip>
            </a:pPr>
            <a:r>
              <a:rPr lang="en-US"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3</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17881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1272709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r>
              <a:rPr lang="en-US" dirty="0"/>
              <a:t>Statement of financial position describes the municipality’s financial position in terms of assets and liabilities at the end of the fiscal year.  The difference between the assets and liabilities is referred to as net debt or accumulated surplus.</a:t>
            </a:r>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160690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commonly called changes in net debt or accumulated surplus.</a:t>
            </a:r>
          </a:p>
          <a:p>
            <a:r>
              <a:rPr lang="en-US" dirty="0"/>
              <a:t>The statement tracks municipality’s expenditures used to acquire tangible capital assets (e.g. new</a:t>
            </a:r>
          </a:p>
          <a:p>
            <a:r>
              <a:rPr lang="en-US" dirty="0"/>
              <a:t>vehicles) and pay for its inventories of supplies during the reporting period. The disposal of tangible</a:t>
            </a:r>
          </a:p>
          <a:p>
            <a:r>
              <a:rPr lang="en-US" dirty="0"/>
              <a:t>capital assets, and the use of inventory and prepaid expenses (such as insurance paid at the beginning of</a:t>
            </a:r>
          </a:p>
          <a:p>
            <a:r>
              <a:rPr lang="en-US" dirty="0"/>
              <a:t>the year and used during the year) are also captured in the statement of changes in net debt.</a:t>
            </a:r>
          </a:p>
          <a:p>
            <a:endParaRPr lang="en-US" i="1" dirty="0"/>
          </a:p>
          <a:p>
            <a:r>
              <a:rPr lang="en-US" i="1" dirty="0"/>
              <a:t>To assess the impact of a net debt position on the financial health of a local government, consider the</a:t>
            </a:r>
          </a:p>
          <a:p>
            <a:r>
              <a:rPr lang="en-US" i="1" dirty="0"/>
              <a:t>following:</a:t>
            </a:r>
          </a:p>
          <a:p>
            <a:r>
              <a:rPr lang="en-US" dirty="0"/>
              <a:t> </a:t>
            </a:r>
            <a:r>
              <a:rPr lang="en-US" i="1" dirty="0"/>
              <a:t>Is there a debt management plan in place?</a:t>
            </a:r>
          </a:p>
          <a:p>
            <a:r>
              <a:rPr lang="en-US" dirty="0"/>
              <a:t> </a:t>
            </a:r>
            <a:r>
              <a:rPr lang="en-US" i="1" dirty="0"/>
              <a:t>What is the term of the debt?</a:t>
            </a:r>
          </a:p>
          <a:p>
            <a:r>
              <a:rPr lang="en-US" dirty="0"/>
              <a:t> </a:t>
            </a:r>
            <a:r>
              <a:rPr lang="en-US" i="1" dirty="0"/>
              <a:t>What portion of the local government’s liability servicing limit does the net debt represent?</a:t>
            </a:r>
          </a:p>
          <a:p>
            <a:r>
              <a:rPr lang="en-US" dirty="0"/>
              <a:t> </a:t>
            </a:r>
            <a:r>
              <a:rPr lang="en-US" i="1" dirty="0"/>
              <a:t>Are the local government’s financial assets liquid and current?</a:t>
            </a:r>
          </a:p>
          <a:p>
            <a:r>
              <a:rPr lang="en-US" dirty="0"/>
              <a:t> </a:t>
            </a:r>
            <a:r>
              <a:rPr lang="en-US" i="1" dirty="0"/>
              <a:t>What portion, if any, of the local government’s financial assets are restricted?</a:t>
            </a:r>
          </a:p>
          <a:p>
            <a:r>
              <a:rPr lang="en-US" dirty="0"/>
              <a:t> </a:t>
            </a:r>
            <a:r>
              <a:rPr lang="en-US" i="1" dirty="0"/>
              <a:t>What portion of the net debt is funded by the annual tax levy? By user fees?</a:t>
            </a:r>
          </a:p>
          <a:p>
            <a:r>
              <a:rPr lang="en-US" dirty="0"/>
              <a:t> </a:t>
            </a:r>
            <a:r>
              <a:rPr lang="en-US" i="1" dirty="0"/>
              <a:t>Will projected future revenues be sufficient to pay the net debt?</a:t>
            </a:r>
          </a:p>
          <a:p>
            <a:r>
              <a:rPr lang="en-US" dirty="0"/>
              <a:t>If the answers to these questions are favorable, a local government is not likely</a:t>
            </a:r>
          </a:p>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7554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34</a:t>
            </a:fld>
            <a:endParaRPr lang="en-US" dirty="0"/>
          </a:p>
        </p:txBody>
      </p:sp>
    </p:spTree>
    <p:extLst>
      <p:ext uri="{BB962C8B-B14F-4D97-AF65-F5344CB8AC3E}">
        <p14:creationId xmlns:p14="http://schemas.microsoft.com/office/powerpoint/2010/main" val="4288982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r>
              <a:rPr lang="en-US" dirty="0"/>
              <a:t>Statement of financial position describes the municipality’s financial position in terms of assets and liabilities at the end of the fiscal year.  The difference between the assets and liabilities is referred to as net debt or accumulated surplus.</a:t>
            </a:r>
          </a:p>
          <a:p>
            <a:pPr defTabSz="933237">
              <a:defRPr/>
            </a:pPr>
            <a:r>
              <a:rPr lang="en-US" dirty="0">
                <a:latin typeface="Lato" panose="020F0502020204030203"/>
              </a:rPr>
              <a:t>Payable (Money owed); Accruals (the obligation has occurred); Deferred revenue (received money but have not fulfill the obligations) Employee Pension Obligations</a:t>
            </a:r>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475829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36</a:t>
            </a:fld>
            <a:endParaRPr lang="en-US" dirty="0"/>
          </a:p>
        </p:txBody>
      </p:sp>
    </p:spTree>
    <p:extLst>
      <p:ext uri="{BB962C8B-B14F-4D97-AF65-F5344CB8AC3E}">
        <p14:creationId xmlns:p14="http://schemas.microsoft.com/office/powerpoint/2010/main" val="1530176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commonly called changes in net debt or accumulated surplus.</a:t>
            </a:r>
          </a:p>
          <a:p>
            <a:r>
              <a:rPr lang="en-US" dirty="0"/>
              <a:t>The statement tracks municipality’s expenditures used to acquire tangible capital assets (e.g. new</a:t>
            </a:r>
          </a:p>
          <a:p>
            <a:r>
              <a:rPr lang="en-US" dirty="0"/>
              <a:t>vehicles) and pay for its inventories of supplies during the reporting period. The disposal of tangible</a:t>
            </a:r>
          </a:p>
          <a:p>
            <a:r>
              <a:rPr lang="en-US" dirty="0"/>
              <a:t>capital assets, and the use of inventory and prepaid expenses (such as insurance paid at the beginning of</a:t>
            </a:r>
          </a:p>
          <a:p>
            <a:r>
              <a:rPr lang="en-US" dirty="0"/>
              <a:t>the year and used during the year) are also captured in the statement of changes in net debt.</a:t>
            </a:r>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089206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38</a:t>
            </a:fld>
            <a:endParaRPr lang="en-US" dirty="0"/>
          </a:p>
        </p:txBody>
      </p:sp>
    </p:spTree>
    <p:extLst>
      <p:ext uri="{BB962C8B-B14F-4D97-AF65-F5344CB8AC3E}">
        <p14:creationId xmlns:p14="http://schemas.microsoft.com/office/powerpoint/2010/main" val="4270682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39</a:t>
            </a:fld>
            <a:endParaRPr lang="en-US" dirty="0"/>
          </a:p>
        </p:txBody>
      </p:sp>
    </p:spTree>
    <p:extLst>
      <p:ext uri="{BB962C8B-B14F-4D97-AF65-F5344CB8AC3E}">
        <p14:creationId xmlns:p14="http://schemas.microsoft.com/office/powerpoint/2010/main" val="147598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836638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96661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203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DFE3E5">
                    <a:lumMod val="25000"/>
                  </a:srgbClr>
                </a:solidFill>
                <a:effectLst/>
                <a:uLnTx/>
                <a:uFillTx/>
                <a:latin typeface="Calibri" panose="020F0502020204030204" pitchFamily="34" charset="0"/>
                <a:ea typeface="+mn-ea"/>
                <a:cs typeface="Segoe UI" panose="020B0502040204020203" pitchFamily="34" charset="0"/>
              </a:rPr>
              <a:t>The key performance indicators are located at the roof or top of the house. Four indicators measure the achievement of the overall objectives for assessing financial sustainability. The Indicators answer the question - Is the municipality </a:t>
            </a:r>
            <a:r>
              <a:rPr kumimoji="0" lang="en-US" sz="1200" b="0" i="0" u="none" strike="noStrike" kern="1200" cap="none" spc="30" normalizeH="0" baseline="0" noProof="1">
                <a:ln>
                  <a:noFill/>
                </a:ln>
                <a:solidFill>
                  <a:srgbClr val="1CADE4">
                    <a:lumMod val="10000"/>
                  </a:srgbClr>
                </a:solidFill>
                <a:effectLst/>
                <a:uLnTx/>
                <a:uFillTx/>
                <a:latin typeface="Calibri" panose="020F0502020204030204" pitchFamily="34" charset="0"/>
                <a:ea typeface="+mn-ea"/>
                <a:cs typeface="Segoe UI" panose="020B0502040204020203" pitchFamily="34" charset="0"/>
              </a:rPr>
              <a:t>able to meet current and future needs in a balance and independent manner.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595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43</a:t>
            </a:fld>
            <a:endParaRPr lang="en-US" dirty="0"/>
          </a:p>
        </p:txBody>
      </p:sp>
    </p:spTree>
    <p:extLst>
      <p:ext uri="{BB962C8B-B14F-4D97-AF65-F5344CB8AC3E}">
        <p14:creationId xmlns:p14="http://schemas.microsoft.com/office/powerpoint/2010/main" val="3393694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aseline="0" dirty="0"/>
          </a:p>
          <a:p>
            <a:r>
              <a:rPr lang="en-US" sz="1100" spc="-4" dirty="0">
                <a:latin typeface="Lato"/>
              </a:rPr>
              <a:t>Each Indicator’s results are compared to a threshold range.  Thresholds are based on jurisdictional best practice and municipal reviews.  The threshold range is unique for each Indicator.  </a:t>
            </a:r>
            <a:r>
              <a:rPr lang="en-US" sz="1100" spc="-4" dirty="0">
                <a:solidFill>
                  <a:srgbClr val="231F20"/>
                </a:solidFill>
                <a:latin typeface="Lato"/>
              </a:rPr>
              <a:t>Indicator’s range denotes a risk level:</a:t>
            </a:r>
            <a:endParaRPr lang="en-US" sz="1100" b="1" spc="-4" dirty="0">
              <a:solidFill>
                <a:srgbClr val="FF0000"/>
              </a:solidFill>
              <a:latin typeface="Lato"/>
            </a:endParaRPr>
          </a:p>
          <a:p>
            <a:pPr marL="408291" lvl="1"/>
            <a:r>
              <a:rPr lang="en-US" sz="1100" b="1" spc="-4" dirty="0">
                <a:solidFill>
                  <a:srgbClr val="00B050"/>
                </a:solidFill>
                <a:latin typeface="Lato"/>
              </a:rPr>
              <a:t>Low risk - green;</a:t>
            </a:r>
            <a:endParaRPr lang="en-US" sz="1100" b="1" spc="-4" dirty="0">
              <a:solidFill>
                <a:srgbClr val="231F20"/>
              </a:solidFill>
              <a:latin typeface="Lato"/>
            </a:endParaRPr>
          </a:p>
          <a:p>
            <a:pPr marL="408291" lvl="1"/>
            <a:r>
              <a:rPr lang="en-US" sz="1100" b="1" spc="-4" dirty="0">
                <a:solidFill>
                  <a:srgbClr val="FFC000"/>
                </a:solidFill>
                <a:latin typeface="Lato"/>
              </a:rPr>
              <a:t>Moderate risk- yellow</a:t>
            </a:r>
            <a:r>
              <a:rPr lang="en-US" sz="1100" b="1" spc="-4" dirty="0">
                <a:solidFill>
                  <a:srgbClr val="231F20"/>
                </a:solidFill>
                <a:latin typeface="Lato"/>
              </a:rPr>
              <a:t>; or</a:t>
            </a:r>
            <a:endParaRPr lang="en-US" sz="1100" spc="-4" dirty="0">
              <a:solidFill>
                <a:srgbClr val="231F20"/>
              </a:solidFill>
              <a:latin typeface="Lato"/>
            </a:endParaRPr>
          </a:p>
          <a:p>
            <a:pPr marL="408291" lvl="1"/>
            <a:r>
              <a:rPr lang="en-US" sz="1100" b="1" spc="-4" dirty="0">
                <a:solidFill>
                  <a:srgbClr val="FF0000"/>
                </a:solidFill>
                <a:latin typeface="Lato"/>
              </a:rPr>
              <a:t> High risk- red.</a:t>
            </a:r>
            <a:endParaRPr lang="en-US" sz="1100" spc="-4" dirty="0">
              <a:solidFill>
                <a:srgbClr val="231F20"/>
              </a:solidFill>
              <a:latin typeface="Lato"/>
            </a:endParaRPr>
          </a:p>
          <a:p>
            <a:endParaRPr lang="en-US" sz="1100" spc="-4" dirty="0">
              <a:latin typeface="Lato"/>
            </a:endParaRPr>
          </a:p>
          <a:p>
            <a:r>
              <a:rPr lang="en-US" sz="1100" spc="-4" dirty="0">
                <a:latin typeface="Lato"/>
              </a:rPr>
              <a:t>A municipality’s  Indicator’s placement within the threshold range, will determine the risk level (colour) assigned to that Indicator</a:t>
            </a:r>
          </a:p>
          <a:p>
            <a:r>
              <a:rPr lang="en-US" sz="1100" spc="-4" dirty="0">
                <a:latin typeface="Lato"/>
              </a:rPr>
              <a:t>For example, t</a:t>
            </a:r>
            <a:r>
              <a:rPr lang="en-US" sz="1100" dirty="0">
                <a:latin typeface="Lato"/>
              </a:rPr>
              <a:t>he range for uncollected taxes is:</a:t>
            </a:r>
          </a:p>
          <a:p>
            <a:pPr lvl="1"/>
            <a:r>
              <a:rPr lang="en-US" sz="1100" dirty="0">
                <a:latin typeface="Lato"/>
              </a:rPr>
              <a:t>Less than 10% is low risk,</a:t>
            </a:r>
          </a:p>
          <a:p>
            <a:pPr lvl="1"/>
            <a:r>
              <a:rPr lang="en-US" sz="1100" dirty="0">
                <a:latin typeface="Lato"/>
              </a:rPr>
              <a:t>10% to 15% is moderate risk</a:t>
            </a:r>
          </a:p>
          <a:p>
            <a:pPr lvl="1"/>
            <a:r>
              <a:rPr lang="en-US" sz="1100" dirty="0">
                <a:latin typeface="Lato"/>
              </a:rPr>
              <a:t>Greater than 15% is high risk</a:t>
            </a:r>
          </a:p>
          <a:p>
            <a:r>
              <a:rPr lang="en-US" sz="1100" dirty="0">
                <a:latin typeface="Lato"/>
                <a:ea typeface="Roboto" panose="02000000000000000000" pitchFamily="2" charset="0"/>
              </a:rPr>
              <a:t>For the results shown on the left, this municipality’s uncollected taxes was 4.1%, which is in the low risk range.  As a result the Indicator’s box is green.</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44</a:t>
            </a:fld>
            <a:endParaRPr lang="en-US" dirty="0"/>
          </a:p>
        </p:txBody>
      </p:sp>
    </p:spTree>
    <p:extLst>
      <p:ext uri="{BB962C8B-B14F-4D97-AF65-F5344CB8AC3E}">
        <p14:creationId xmlns:p14="http://schemas.microsoft.com/office/powerpoint/2010/main" val="2893589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45</a:t>
            </a:fld>
            <a:endParaRPr lang="en-US" dirty="0"/>
          </a:p>
        </p:txBody>
      </p:sp>
    </p:spTree>
    <p:extLst>
      <p:ext uri="{BB962C8B-B14F-4D97-AF65-F5344CB8AC3E}">
        <p14:creationId xmlns:p14="http://schemas.microsoft.com/office/powerpoint/2010/main" val="826548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46</a:t>
            </a:fld>
            <a:endParaRPr lang="en-US" dirty="0"/>
          </a:p>
        </p:txBody>
      </p:sp>
    </p:spTree>
    <p:extLst>
      <p:ext uri="{BB962C8B-B14F-4D97-AF65-F5344CB8AC3E}">
        <p14:creationId xmlns:p14="http://schemas.microsoft.com/office/powerpoint/2010/main" val="1196201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47</a:t>
            </a:fld>
            <a:endParaRPr lang="en-US" dirty="0"/>
          </a:p>
        </p:txBody>
      </p:sp>
    </p:spTree>
    <p:extLst>
      <p:ext uri="{BB962C8B-B14F-4D97-AF65-F5344CB8AC3E}">
        <p14:creationId xmlns:p14="http://schemas.microsoft.com/office/powerpoint/2010/main" val="3953183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387837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49</a:t>
            </a:fld>
            <a:endParaRPr lang="en-US" dirty="0"/>
          </a:p>
        </p:txBody>
      </p:sp>
    </p:spTree>
    <p:extLst>
      <p:ext uri="{BB962C8B-B14F-4D97-AF65-F5344CB8AC3E}">
        <p14:creationId xmlns:p14="http://schemas.microsoft.com/office/powerpoint/2010/main" val="195283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5</a:t>
            </a:fld>
            <a:endParaRPr lang="en-US" dirty="0"/>
          </a:p>
        </p:txBody>
      </p:sp>
    </p:spTree>
    <p:extLst>
      <p:ext uri="{BB962C8B-B14F-4D97-AF65-F5344CB8AC3E}">
        <p14:creationId xmlns:p14="http://schemas.microsoft.com/office/powerpoint/2010/main" val="1879394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50</a:t>
            </a:fld>
            <a:endParaRPr lang="en-US" dirty="0"/>
          </a:p>
        </p:txBody>
      </p:sp>
    </p:spTree>
    <p:extLst>
      <p:ext uri="{BB962C8B-B14F-4D97-AF65-F5344CB8AC3E}">
        <p14:creationId xmlns:p14="http://schemas.microsoft.com/office/powerpoint/2010/main" val="53281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51</a:t>
            </a:fld>
            <a:endParaRPr lang="en-US" dirty="0"/>
          </a:p>
        </p:txBody>
      </p:sp>
    </p:spTree>
    <p:extLst>
      <p:ext uri="{BB962C8B-B14F-4D97-AF65-F5344CB8AC3E}">
        <p14:creationId xmlns:p14="http://schemas.microsoft.com/office/powerpoint/2010/main" val="1175059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53</a:t>
            </a:fld>
            <a:endParaRPr lang="en-US" dirty="0"/>
          </a:p>
        </p:txBody>
      </p:sp>
    </p:spTree>
    <p:extLst>
      <p:ext uri="{BB962C8B-B14F-4D97-AF65-F5344CB8AC3E}">
        <p14:creationId xmlns:p14="http://schemas.microsoft.com/office/powerpoint/2010/main" val="27931984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54</a:t>
            </a:fld>
            <a:endParaRPr lang="en-US" dirty="0"/>
          </a:p>
        </p:txBody>
      </p:sp>
    </p:spTree>
    <p:extLst>
      <p:ext uri="{BB962C8B-B14F-4D97-AF65-F5344CB8AC3E}">
        <p14:creationId xmlns:p14="http://schemas.microsoft.com/office/powerpoint/2010/main" val="125127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55</a:t>
            </a:fld>
            <a:endParaRPr lang="en-US" dirty="0"/>
          </a:p>
        </p:txBody>
      </p:sp>
    </p:spTree>
    <p:extLst>
      <p:ext uri="{BB962C8B-B14F-4D97-AF65-F5344CB8AC3E}">
        <p14:creationId xmlns:p14="http://schemas.microsoft.com/office/powerpoint/2010/main" val="3646696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56</a:t>
            </a:fld>
            <a:endParaRPr lang="en-US" dirty="0"/>
          </a:p>
        </p:txBody>
      </p:sp>
    </p:spTree>
    <p:extLst>
      <p:ext uri="{BB962C8B-B14F-4D97-AF65-F5344CB8AC3E}">
        <p14:creationId xmlns:p14="http://schemas.microsoft.com/office/powerpoint/2010/main" val="529705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57</a:t>
            </a:fld>
            <a:endParaRPr lang="en-US" dirty="0"/>
          </a:p>
        </p:txBody>
      </p:sp>
    </p:spTree>
    <p:extLst>
      <p:ext uri="{BB962C8B-B14F-4D97-AF65-F5344CB8AC3E}">
        <p14:creationId xmlns:p14="http://schemas.microsoft.com/office/powerpoint/2010/main" val="4125853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58</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59</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612"/>
              </a:spcBef>
              <a:spcAft>
                <a:spcPts val="612"/>
              </a:spcAft>
              <a:buFontTx/>
              <a:buChar char="›"/>
            </a:pPr>
            <a:r>
              <a:rPr lang="en-US" sz="2000" dirty="0">
                <a:latin typeface="Lato" panose="020F0502020204030203" pitchFamily="34" charset="0"/>
              </a:rPr>
              <a:t>Set of Audited Financial Statements </a:t>
            </a:r>
          </a:p>
          <a:p>
            <a:pPr lvl="1">
              <a:lnSpc>
                <a:spcPct val="114000"/>
              </a:lnSpc>
              <a:spcBef>
                <a:spcPts val="612"/>
              </a:spcBef>
              <a:spcAft>
                <a:spcPts val="612"/>
              </a:spcAft>
              <a:buFontTx/>
              <a:buChar char="›"/>
            </a:pPr>
            <a:r>
              <a:rPr lang="en-US" sz="2000" dirty="0">
                <a:latin typeface="Lato" panose="020F0502020204030203" pitchFamily="34" charset="0"/>
              </a:rPr>
              <a:t> complaint with Chartered Professional Accountants of Canada’s Public Sector Accounting Standards; and</a:t>
            </a:r>
          </a:p>
          <a:p>
            <a:pPr lvl="1">
              <a:lnSpc>
                <a:spcPct val="114000"/>
              </a:lnSpc>
              <a:spcBef>
                <a:spcPts val="612"/>
              </a:spcBef>
              <a:spcAft>
                <a:spcPts val="612"/>
              </a:spcAft>
              <a:buFontTx/>
              <a:buChar char="›"/>
            </a:pPr>
            <a:r>
              <a:rPr lang="en-US" sz="2000" dirty="0">
                <a:latin typeface="Lato" panose="020F0502020204030203" pitchFamily="34" charset="0"/>
              </a:rPr>
              <a:t> include any additional notes required per </a:t>
            </a:r>
            <a:r>
              <a:rPr lang="en-US" sz="2000" i="1" dirty="0">
                <a:latin typeface="Lato" panose="020F0502020204030203" pitchFamily="34" charset="0"/>
              </a:rPr>
              <a:t>Municipal Government Act </a:t>
            </a:r>
            <a:r>
              <a:rPr lang="en-US" sz="2000" dirty="0">
                <a:latin typeface="Lato" panose="020F0502020204030203" pitchFamily="34" charset="0"/>
              </a:rPr>
              <a:t>and regulations</a:t>
            </a:r>
          </a:p>
          <a:p>
            <a:pPr>
              <a:lnSpc>
                <a:spcPct val="114000"/>
              </a:lnSpc>
              <a:spcBef>
                <a:spcPts val="612"/>
              </a:spcBef>
              <a:spcAft>
                <a:spcPts val="612"/>
              </a:spcAft>
              <a:buFontTx/>
              <a:buChar char="›"/>
            </a:pPr>
            <a:r>
              <a:rPr lang="en-US" sz="2000" dirty="0">
                <a:latin typeface="Lato" panose="020F0502020204030203" pitchFamily="34" charset="0"/>
              </a:rPr>
              <a:t>Management/Internal Control Letter in the format per Municipal Government Act‘s regulations.</a:t>
            </a:r>
          </a:p>
          <a:p>
            <a:r>
              <a:rPr lang="en-US" sz="1600" dirty="0">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2422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7</a:t>
            </a:fld>
            <a:endParaRPr lang="en-US" dirty="0"/>
          </a:p>
        </p:txBody>
      </p:sp>
    </p:spTree>
    <p:extLst>
      <p:ext uri="{BB962C8B-B14F-4D97-AF65-F5344CB8AC3E}">
        <p14:creationId xmlns:p14="http://schemas.microsoft.com/office/powerpoint/2010/main" val="236210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buBlip>
                <a:blip r:embed="rId3">
                  <a:extLst>
                    <a:ext uri="{96DAC541-7B7A-43D3-8B79-37D633B846F1}">
                      <asvg:svgBlip xmlns:asvg="http://schemas.microsoft.com/office/drawing/2016/SVG/main" r:embed="rId4"/>
                    </a:ext>
                  </a:extLst>
                </a:blip>
              </a:buBlip>
            </a:pPr>
            <a:r>
              <a:rPr lang="en-US" b="1" dirty="0">
                <a:latin typeface="Lato" panose="020F0502020204030203"/>
              </a:rPr>
              <a:t>Outlines the Standards</a:t>
            </a:r>
            <a:r>
              <a:rPr lang="en-US" sz="1400" dirty="0">
                <a:latin typeface="Lato" panose="020F0502020204030203"/>
              </a:rPr>
              <a:t>– </a:t>
            </a:r>
          </a:p>
          <a:p>
            <a:r>
              <a:rPr lang="en-US" sz="1400" dirty="0"/>
              <a:t>statements, what information those financial statements should report, when it should be reported and how as well as the required notes.</a:t>
            </a:r>
          </a:p>
          <a:p>
            <a:r>
              <a:rPr lang="en-US" sz="1400" dirty="0"/>
              <a:t>It dictates the basis of the accounting used in compiling a government’s accounting records because the accounting system must be able to generate the financial information needed to meet the requirements of the model.</a:t>
            </a:r>
          </a:p>
          <a:p>
            <a:r>
              <a:rPr lang="en-US" sz="1400" dirty="0"/>
              <a:t>The basis of accounting can prescribe method of accounting such as cash or accrual that specifies when revenues expenses assets and liabilities should be recognized in the financial statements.</a:t>
            </a:r>
          </a:p>
          <a:p>
            <a:endParaRPr lang="en-US" sz="1400" dirty="0"/>
          </a:p>
          <a:p>
            <a:r>
              <a:rPr lang="en-US" sz="1400" dirty="0"/>
              <a:t>The MGA act an…..</a:t>
            </a:r>
          </a:p>
          <a:p>
            <a:endParaRPr lang="en-US" sz="1400" dirty="0"/>
          </a:p>
          <a:p>
            <a:r>
              <a:rPr lang="en-US" sz="1400" dirty="0"/>
              <a:t>PSAB is short for Public Sector Accounting Board of the CPA which has the authority to set accounting standards for public sector  (As GAAP is for the private sector)</a:t>
            </a:r>
          </a:p>
          <a:p>
            <a:r>
              <a:rPr lang="en-US" sz="1400" dirty="0"/>
              <a:t>FRAM – Financial Reporting and Accounting Manual is a regulation of MGA, this regulation provides the system of accounting that is to be used by municipalities and village, the manual financial statements be prepared in accordance to PSAB standards</a:t>
            </a:r>
          </a:p>
          <a:p>
            <a:pPr marL="291636" indent="-291636">
              <a:buBlip>
                <a:blip r:embed="rId3">
                  <a:extLst>
                    <a:ext uri="{96DAC541-7B7A-43D3-8B79-37D633B846F1}">
                      <asvg:svgBlip xmlns:asvg="http://schemas.microsoft.com/office/drawing/2016/SVG/main" r:embed="rId4"/>
                    </a:ext>
                  </a:extLst>
                </a:blip>
              </a:buBlip>
            </a:pPr>
            <a:endParaRPr lang="en-US" sz="1400" dirty="0">
              <a:latin typeface="Lato" panose="020F0502020204030203"/>
            </a:endParaRPr>
          </a:p>
          <a:p>
            <a:pPr marL="758255" lvl="1" indent="-291636">
              <a:buBlip>
                <a:blip r:embed="rId5">
                  <a:extLst>
                    <a:ext uri="{96DAC541-7B7A-43D3-8B79-37D633B846F1}">
                      <asvg:svgBlip xmlns:asvg="http://schemas.microsoft.com/office/drawing/2016/SVG/main" r:embed="rId6"/>
                    </a:ext>
                  </a:extLst>
                </a:blip>
              </a:buBlip>
            </a:pPr>
            <a:r>
              <a:rPr lang="en-US" sz="1400" dirty="0">
                <a:latin typeface="Lato" panose="020F0502020204030203"/>
              </a:rPr>
              <a:t>Statements –Canadian Public Sector Accounting Standards (PSAB)</a:t>
            </a:r>
          </a:p>
          <a:p>
            <a:pPr marL="758255" lvl="1" indent="-291636">
              <a:buBlip>
                <a:blip r:embed="rId5">
                  <a:extLst>
                    <a:ext uri="{96DAC541-7B7A-43D3-8B79-37D633B846F1}">
                      <asvg:svgBlip xmlns:asvg="http://schemas.microsoft.com/office/drawing/2016/SVG/main" r:embed="rId6"/>
                    </a:ext>
                  </a:extLst>
                </a:blip>
              </a:buBlip>
            </a:pPr>
            <a:r>
              <a:rPr lang="en-US" sz="1400" dirty="0">
                <a:latin typeface="Lato" panose="020F0502020204030203"/>
              </a:rPr>
              <a:t>Auditor – Canadian generally accepted auditing standards</a:t>
            </a:r>
          </a:p>
          <a:p>
            <a:endParaRPr lang="en-US" sz="1400" dirty="0">
              <a:latin typeface="Lato" panose="020F0502020204030203"/>
            </a:endParaRPr>
          </a:p>
          <a:p>
            <a:pPr marL="291636" indent="-291636">
              <a:buBlip>
                <a:blip r:embed="rId3">
                  <a:extLst>
                    <a:ext uri="{96DAC541-7B7A-43D3-8B79-37D633B846F1}">
                      <asvg:svgBlip xmlns:asvg="http://schemas.microsoft.com/office/drawing/2016/SVG/main" r:embed="rId4"/>
                    </a:ext>
                  </a:extLst>
                </a:blip>
              </a:buBlip>
            </a:pPr>
            <a:r>
              <a:rPr lang="en-US" b="1" dirty="0">
                <a:latin typeface="Lato" panose="020F0502020204030203"/>
              </a:rPr>
              <a:t>Management’s Responsibility</a:t>
            </a:r>
            <a:r>
              <a:rPr lang="en-US" sz="1400" dirty="0">
                <a:latin typeface="Lato" panose="020F0502020204030203"/>
              </a:rPr>
              <a:t>– the statements are the product of the Commission </a:t>
            </a:r>
          </a:p>
          <a:p>
            <a:pPr marL="291636" indent="-291636">
              <a:buBlip>
                <a:blip r:embed="rId3">
                  <a:extLst>
                    <a:ext uri="{96DAC541-7B7A-43D3-8B79-37D633B846F1}">
                      <asvg:svgBlip xmlns:asvg="http://schemas.microsoft.com/office/drawing/2016/SVG/main" r:embed="rId4"/>
                    </a:ext>
                  </a:extLst>
                </a:blip>
              </a:buBlip>
            </a:pPr>
            <a:endParaRPr lang="en-US" sz="1400" dirty="0">
              <a:latin typeface="Lato" panose="020F0502020204030203"/>
            </a:endParaRPr>
          </a:p>
          <a:p>
            <a:pPr marL="291636" indent="-291636">
              <a:buBlip>
                <a:blip r:embed="rId3">
                  <a:extLst>
                    <a:ext uri="{96DAC541-7B7A-43D3-8B79-37D633B846F1}">
                      <asvg:svgBlip xmlns:asvg="http://schemas.microsoft.com/office/drawing/2016/SVG/main" r:embed="rId4"/>
                    </a:ext>
                  </a:extLst>
                </a:blip>
              </a:buBlip>
            </a:pPr>
            <a:r>
              <a:rPr lang="en-US" b="1" dirty="0">
                <a:latin typeface="Lato" panose="020F0502020204030203"/>
              </a:rPr>
              <a:t>Level of Assurance</a:t>
            </a:r>
          </a:p>
          <a:p>
            <a:endParaRPr lang="en-US" dirty="0">
              <a:latin typeface="Lato" panose="020F0502020204030203"/>
            </a:endParaRPr>
          </a:p>
          <a:p>
            <a:pPr marL="291636" indent="-291636">
              <a:buBlip>
                <a:blip r:embed="rId3">
                  <a:extLst>
                    <a:ext uri="{96DAC541-7B7A-43D3-8B79-37D633B846F1}">
                      <asvg:svgBlip xmlns:asvg="http://schemas.microsoft.com/office/drawing/2016/SVG/main" r:embed="rId4"/>
                    </a:ext>
                  </a:extLst>
                </a:blip>
              </a:buBlip>
            </a:pPr>
            <a:r>
              <a:rPr lang="en-US" b="1" dirty="0">
                <a:latin typeface="Lato" panose="020F0502020204030203"/>
              </a:rPr>
              <a:t>Audit Opinion on the fairness of the presentation of the financial statements</a:t>
            </a:r>
            <a:endParaRPr lang="en-US" dirty="0">
              <a:latin typeface="Lato" panose="020F0502020204030203"/>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8</a:t>
            </a:fld>
            <a:endParaRPr lang="en-US" dirty="0"/>
          </a:p>
        </p:txBody>
      </p:sp>
    </p:spTree>
    <p:extLst>
      <p:ext uri="{BB962C8B-B14F-4D97-AF65-F5344CB8AC3E}">
        <p14:creationId xmlns:p14="http://schemas.microsoft.com/office/powerpoint/2010/main" val="389094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1364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vert="horz"/>
          <a:lstStyle>
            <a:lvl1pPr algn="l">
              <a:defRPr sz="6000" kern="1200" baseline="0">
                <a:solidFill>
                  <a:srgbClr val="00AEEF"/>
                </a:solidFill>
                <a:latin typeface="Calibri Light"/>
              </a:defRPr>
            </a:lvl1pPr>
          </a:lstStyle>
          <a:p>
            <a:r>
              <a:rPr lang="en-US"/>
              <a:t>Finance 101</a:t>
            </a:r>
            <a:endParaRPr lang="en-US" dirty="0"/>
          </a:p>
        </p:txBody>
      </p:sp>
      <p:sp>
        <p:nvSpPr>
          <p:cNvPr id="5" name="Text Placeholder 4"/>
          <p:cNvSpPr>
            <a:spLocks noGrp="1"/>
          </p:cNvSpPr>
          <p:nvPr>
            <p:ph type="body" sz="quarter" idx="10" hasCustomPrompt="1"/>
          </p:nvPr>
        </p:nvSpPr>
        <p:spPr>
          <a:xfrm>
            <a:off x="609600" y="1609101"/>
            <a:ext cx="10972800" cy="42322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i="0" normalizeH="0" baseline="0">
                <a:solidFill>
                  <a:srgbClr val="006BB6"/>
                </a:solidFill>
                <a:latin typeface="Calibri"/>
                <a:cs typeface="Calibri"/>
              </a:defRPr>
            </a:lvl1pPr>
          </a:lstStyle>
          <a:p>
            <a:pPr lvl="0"/>
            <a:r>
              <a:rPr lang="en-US" dirty="0"/>
              <a:t>Subtitle in Calibri Regular, dark blue.</a:t>
            </a:r>
          </a:p>
          <a:p>
            <a:pPr lvl="0"/>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Body text in Calibri Light, black.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Lorem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ipsum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qui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consectas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est</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voles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ventibus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volore</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nestrumqui</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dolore</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nam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es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sitio</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volupta</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pel</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etur</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ut</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dolluptae</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Nequam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qui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totatem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posapictur</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aut</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utas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dicae</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volorer</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sperovi</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ducius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a:t>
            </a:r>
            <a:endParaRPr lang="en-US" dirty="0"/>
          </a:p>
          <a:p>
            <a:pPr lvl="0"/>
            <a:endParaRPr kumimoji="0" lang="en-US" sz="2400" b="0" i="0" u="none" strike="noStrike" kern="1200" cap="none" spc="0" normalizeH="0" baseline="0" noProof="0" dirty="0">
              <a:ln>
                <a:noFill/>
              </a:ln>
              <a:solidFill>
                <a:prstClr val="black"/>
              </a:solidFill>
              <a:effectLst/>
              <a:uLnTx/>
              <a:uFillTx/>
              <a:latin typeface="Calibri Light"/>
              <a:ea typeface="+mn-ea"/>
              <a:cs typeface="Calibri Ligh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2487768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9676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64430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11/5/2019</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178079885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4" r:id="rId8"/>
    <p:sldLayoutId id="2147483675" r:id="rId9"/>
    <p:sldLayoutId id="2147483676" r:id="rId10"/>
    <p:sldLayoutId id="2147483677" r:id="rId11"/>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4a"/><Relationship Id="rId7" Type="http://schemas.openxmlformats.org/officeDocument/2006/relationships/image" Target="../media/image17.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6.jpg"/><Relationship Id="rId5" Type="http://schemas.openxmlformats.org/officeDocument/2006/relationships/notesSlide" Target="../notesSlides/notesSlide12.xml"/><Relationship Id="rId4"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19.emf"/><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0.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notesSlide" Target="../notesSlides/notesSlide16.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1.e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2.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6.em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5.png"/><Relationship Id="rId2" Type="http://schemas.microsoft.com/office/2007/relationships/media" Target="../media/media25.m4a"/><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notesSlide" Target="../notesSlides/notesSlide25.xml"/><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6.emf"/><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6.emf"/><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5.png"/><Relationship Id="rId2" Type="http://schemas.microsoft.com/office/2007/relationships/media" Target="../media/media28.m4a"/><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notesSlide" Target="../notesSlides/notesSlide28.xml"/><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7.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emf"/><Relationship Id="rId5" Type="http://schemas.openxmlformats.org/officeDocument/2006/relationships/slide" Target="slide6.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notesSlide" Target="../notesSlides/notesSlide31.xml"/><Relationship Id="rId4"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29.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0.emf"/><Relationship Id="rId5" Type="http://schemas.openxmlformats.org/officeDocument/2006/relationships/slide" Target="slide22.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34.xml"/><Relationship Id="rId4"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5.png"/><Relationship Id="rId2" Type="http://schemas.microsoft.com/office/2007/relationships/media" Target="../media/media35.m4a"/><Relationship Id="rId1" Type="http://schemas.openxmlformats.org/officeDocument/2006/relationships/tags" Target="../tags/tag15.xml"/><Relationship Id="rId6" Type="http://schemas.openxmlformats.org/officeDocument/2006/relationships/image" Target="../media/image31.jpg"/><Relationship Id="rId5" Type="http://schemas.openxmlformats.org/officeDocument/2006/relationships/notesSlide" Target="../notesSlides/notesSlide35.xml"/><Relationship Id="rId4"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notesSlide" Target="../notesSlides/notesSlide36.xml"/><Relationship Id="rId4"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27.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39.xml"/><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0.m4a"/><Relationship Id="rId7" Type="http://schemas.openxmlformats.org/officeDocument/2006/relationships/image" Target="../media/image33.png"/><Relationship Id="rId2" Type="http://schemas.microsoft.com/office/2007/relationships/media" Target="../media/media40.m4a"/><Relationship Id="rId1" Type="http://schemas.openxmlformats.org/officeDocument/2006/relationships/tags" Target="../tags/tag18.xml"/><Relationship Id="rId6" Type="http://schemas.openxmlformats.org/officeDocument/2006/relationships/image" Target="../media/image32.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image" Target="../media/image34.jp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7" Type="http://schemas.openxmlformats.org/officeDocument/2006/relationships/image" Target="../media/image5.png"/><Relationship Id="rId2" Type="http://schemas.microsoft.com/office/2007/relationships/media" Target="../media/media44.m4a"/><Relationship Id="rId1" Type="http://schemas.openxmlformats.org/officeDocument/2006/relationships/tags" Target="../tags/tag19.xml"/><Relationship Id="rId6" Type="http://schemas.openxmlformats.org/officeDocument/2006/relationships/image" Target="../media/image35.emf"/><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7" Type="http://schemas.openxmlformats.org/officeDocument/2006/relationships/image" Target="../media/image5.png"/><Relationship Id="rId2" Type="http://schemas.microsoft.com/office/2007/relationships/media" Target="../media/media45.m4a"/><Relationship Id="rId1" Type="http://schemas.openxmlformats.org/officeDocument/2006/relationships/tags" Target="../tags/tag20.xml"/><Relationship Id="rId6" Type="http://schemas.openxmlformats.org/officeDocument/2006/relationships/image" Target="../media/image35.emf"/><Relationship Id="rId5" Type="http://schemas.openxmlformats.org/officeDocument/2006/relationships/notesSlide" Target="../notesSlides/notesSlide45.xml"/><Relationship Id="rId4"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notesSlide" Target="../notesSlides/notesSlide46.xml"/><Relationship Id="rId4"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notesSlide" Target="../notesSlides/notesSlide47.xml"/><Relationship Id="rId4"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png"/><Relationship Id="rId5" Type="http://schemas.openxmlformats.org/officeDocument/2006/relationships/image" Target="../media/image37.jp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png"/><Relationship Id="rId5" Type="http://schemas.openxmlformats.org/officeDocument/2006/relationships/image" Target="../media/image37.jp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png"/><Relationship Id="rId5" Type="http://schemas.openxmlformats.org/officeDocument/2006/relationships/image" Target="../media/image37.jp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png"/><Relationship Id="rId5" Type="http://schemas.openxmlformats.org/officeDocument/2006/relationships/image" Target="../media/image37.jp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5.png"/><Relationship Id="rId5" Type="http://schemas.openxmlformats.org/officeDocument/2006/relationships/image" Target="../media/image37.jp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5.png"/><Relationship Id="rId5" Type="http://schemas.openxmlformats.org/officeDocument/2006/relationships/image" Target="../media/image39.jp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media8.m4a"/><Relationship Id="rId7" Type="http://schemas.openxmlformats.org/officeDocument/2006/relationships/image" Target="../media/image11.sv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5.jp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5"/>
          <a:srcRect/>
          <a:stretch>
            <a:fillRect/>
          </a:stretch>
        </p:blipFill>
        <p:spPr>
          <a:xfrm>
            <a:off x="-1" y="249382"/>
            <a:ext cx="10459453" cy="6267795"/>
          </a:xfrm>
        </p:spPr>
      </p:pic>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61377" y="3160295"/>
            <a:ext cx="5758160" cy="2267684"/>
          </a:xfrm>
        </p:spPr>
        <p:txBody>
          <a:bodyPr/>
          <a:lstStyle/>
          <a:p>
            <a:r>
              <a:rPr lang="en-US" dirty="0"/>
              <a:t>Financial Reporting Role</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161377" y="5317576"/>
            <a:ext cx="5758160" cy="1162800"/>
          </a:xfrm>
        </p:spPr>
        <p:txBody>
          <a:bodyPr>
            <a:normAutofit/>
          </a:bodyPr>
          <a:lstStyle/>
          <a:p>
            <a:r>
              <a:rPr lang="en-US" dirty="0"/>
              <a:t>Module 3</a:t>
            </a:r>
          </a:p>
        </p:txBody>
      </p:sp>
      <p:sp>
        <p:nvSpPr>
          <p:cNvPr id="5" name="Slide Number Placeholder 5">
            <a:extLst>
              <a:ext uri="{FF2B5EF4-FFF2-40B4-BE49-F238E27FC236}">
                <a16:creationId xmlns:a16="http://schemas.microsoft.com/office/drawing/2014/main" id="{B6D1BAA1-E919-40ED-A072-4C17FC472D28}"/>
              </a:ext>
            </a:extLst>
          </p:cNvPr>
          <p:cNvSpPr>
            <a:spLocks noGrp="1"/>
          </p:cNvSpPr>
          <p:nvPr>
            <p:ph type="sldNum" sz="quarter" idx="33"/>
          </p:nvPr>
        </p:nvSpPr>
        <p:spPr>
          <a:xfrm>
            <a:off x="10715509" y="295729"/>
            <a:ext cx="838199" cy="767687"/>
          </a:xfrm>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235AF0C8-BA6A-4A2C-A469-66C2863A09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Forward or Next 7">
            <a:hlinkClick r:id="" action="ppaction://hlinkshowjump?jump=nextslide" highlightClick="1"/>
            <a:extLst>
              <a:ext uri="{FF2B5EF4-FFF2-40B4-BE49-F238E27FC236}">
                <a16:creationId xmlns:a16="http://schemas.microsoft.com/office/drawing/2014/main" id="{E2AC6386-9BE6-4EA0-9D6C-A366C1769835}"/>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329746698"/>
      </p:ext>
    </p:extLst>
  </p:cSld>
  <p:clrMapOvr>
    <a:masterClrMapping/>
  </p:clrMapOvr>
  <mc:AlternateContent xmlns:mc="http://schemas.openxmlformats.org/markup-compatibility/2006" xmlns:p14="http://schemas.microsoft.com/office/powerpoint/2010/main">
    <mc:Choice Requires="p14">
      <p:transition spd="slow" p14:dur="2000" advTm="6090"/>
    </mc:Choice>
    <mc:Fallback xmlns="">
      <p:transition spd="slow" advTm="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Key Questions – Auditor’s Opinion</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752745" y="1853739"/>
            <a:ext cx="8530099" cy="3790312"/>
          </a:xfrm>
          <a:prstGeom prst="rect">
            <a:avLst/>
          </a:prstGeom>
          <a:noFill/>
          <a:ln w="9525">
            <a:noFill/>
            <a:miter lim="800000"/>
            <a:headEnd/>
            <a:tailEnd/>
          </a:ln>
        </p:spPr>
        <p:txBody>
          <a:bodyPr lIns="0" tIns="0" rIns="0" bIns="0" anchor="ctr"/>
          <a:lstStyle/>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Were the financial statements prepared in accordance with Canadian public sector accounting standards?</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Did the auditor issue an unqualified opinion on the financial statements?</a:t>
            </a: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10</a:t>
            </a:r>
          </a:p>
        </p:txBody>
      </p:sp>
      <p:pic>
        <p:nvPicPr>
          <p:cNvPr id="5" name="Audio 4">
            <a:hlinkClick r:id="" action="ppaction://media"/>
            <a:extLst>
              <a:ext uri="{FF2B5EF4-FFF2-40B4-BE49-F238E27FC236}">
                <a16:creationId xmlns:a16="http://schemas.microsoft.com/office/drawing/2014/main" id="{336FD011-FF9D-4E43-9DB7-03AC5E8E25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DF1DCA7-466D-4141-AA3C-55618C94FA4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5CEB4E41-7441-44E9-A900-79ED68841E8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776195641"/>
      </p:ext>
    </p:extLst>
  </p:cSld>
  <p:clrMapOvr>
    <a:masterClrMapping/>
  </p:clrMapOvr>
  <mc:AlternateContent xmlns:mc="http://schemas.openxmlformats.org/markup-compatibility/2006" xmlns:p14="http://schemas.microsoft.com/office/powerpoint/2010/main">
    <mc:Choice Requires="p14">
      <p:transition spd="slow" p14:dur="2000" advTm="17527"/>
    </mc:Choice>
    <mc:Fallback xmlns="">
      <p:transition spd="slow" advTm="17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45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501"/>
                            </p:stCondLst>
                            <p:childTnLst>
                              <p:par>
                                <p:cTn id="11" presetID="1" presetClass="entr" presetSubtype="0" fill="hold" nodeType="afterEffect">
                                  <p:stCondLst>
                                    <p:cond delay="575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txBox="1">
            <a:spLocks noChangeArrowheads="1"/>
          </p:cNvSpPr>
          <p:nvPr/>
        </p:nvSpPr>
        <p:spPr bwMode="gray">
          <a:xfrm>
            <a:off x="1318683" y="802776"/>
            <a:ext cx="9614012" cy="600075"/>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The Financial Statements</a:t>
            </a:r>
          </a:p>
        </p:txBody>
      </p:sp>
      <p:sp>
        <p:nvSpPr>
          <p:cNvPr id="3" name="TextBox 2"/>
          <p:cNvSpPr txBox="1"/>
          <p:nvPr/>
        </p:nvSpPr>
        <p:spPr>
          <a:xfrm>
            <a:off x="2443235" y="1832901"/>
            <a:ext cx="7063317" cy="5262979"/>
          </a:xfrm>
          <a:prstGeom prst="rect">
            <a:avLst/>
          </a:prstGeom>
          <a:noFill/>
        </p:spPr>
        <p:txBody>
          <a:bodyPr wrap="square" rtlCol="0">
            <a:spAutoFit/>
          </a:bodyPr>
          <a:lstStyle/>
          <a:p>
            <a:pPr marL="342900" indent="-342900">
              <a:spcBef>
                <a:spcPts val="600"/>
              </a:spcBef>
              <a:spcAft>
                <a:spcPts val="600"/>
              </a:spcAft>
              <a:buClr>
                <a:schemeClr val="accent1">
                  <a:lumMod val="50000"/>
                </a:schemeClr>
              </a:buClr>
              <a:buFont typeface="Calibri" panose="020F0502020204030204" pitchFamily="34" charset="0"/>
              <a:buChar char="›"/>
            </a:pPr>
            <a:r>
              <a:rPr lang="en-US" sz="2400" dirty="0">
                <a:cs typeface="Calibri Light"/>
              </a:rPr>
              <a:t>Review each statement</a:t>
            </a:r>
          </a:p>
          <a:p>
            <a:pPr marL="342900" indent="-342900">
              <a:spcBef>
                <a:spcPts val="600"/>
              </a:spcBef>
              <a:spcAft>
                <a:spcPts val="600"/>
              </a:spcAft>
              <a:buClr>
                <a:schemeClr val="accent1">
                  <a:lumMod val="50000"/>
                </a:schemeClr>
              </a:buClr>
              <a:buFont typeface="Calibri" panose="020F0502020204030204" pitchFamily="34" charset="0"/>
              <a:buChar char="›"/>
            </a:pPr>
            <a:r>
              <a:rPr lang="en-US" sz="2400" dirty="0">
                <a:cs typeface="Calibri Light"/>
              </a:rPr>
              <a:t>Look at key questions </a:t>
            </a:r>
          </a:p>
          <a:p>
            <a:pPr marL="342900" indent="-342900">
              <a:spcBef>
                <a:spcPts val="600"/>
              </a:spcBef>
              <a:spcAft>
                <a:spcPts val="600"/>
              </a:spcAft>
              <a:buClr>
                <a:schemeClr val="accent1">
                  <a:lumMod val="50000"/>
                </a:schemeClr>
              </a:buClr>
              <a:buFont typeface="Calibri" panose="020F0502020204030204" pitchFamily="34" charset="0"/>
              <a:buChar char="›"/>
            </a:pPr>
            <a:r>
              <a:rPr lang="en-US" sz="2400" dirty="0">
                <a:cs typeface="Calibri Light"/>
              </a:rPr>
              <a:t>Look at the financial condition indicator in relationship to the statement</a:t>
            </a:r>
          </a:p>
          <a:p>
            <a:pPr>
              <a:spcBef>
                <a:spcPts val="600"/>
              </a:spcBef>
              <a:spcAft>
                <a:spcPts val="600"/>
              </a:spcAft>
              <a:buClr>
                <a:schemeClr val="accent1">
                  <a:lumMod val="50000"/>
                </a:schemeClr>
              </a:buClr>
            </a:pPr>
            <a:endParaRPr lang="en-US" sz="2400" dirty="0">
              <a:cs typeface="Calibri Light"/>
            </a:endParaRPr>
          </a:p>
          <a:p>
            <a:pPr>
              <a:spcBef>
                <a:spcPts val="600"/>
              </a:spcBef>
              <a:spcAft>
                <a:spcPts val="600"/>
              </a:spcAft>
              <a:buClr>
                <a:schemeClr val="accent1">
                  <a:lumMod val="50000"/>
                </a:schemeClr>
              </a:buClr>
            </a:pPr>
            <a:endParaRPr lang="en-US" sz="2400" spc="20" dirty="0">
              <a:ea typeface="Roboto" panose="02000000000000000000" pitchFamily="2" charset="0"/>
            </a:endParaRPr>
          </a:p>
          <a:p>
            <a:pPr marL="342900" indent="-342900">
              <a:spcBef>
                <a:spcPts val="600"/>
              </a:spcBef>
              <a:spcAft>
                <a:spcPts val="600"/>
              </a:spcAft>
              <a:buClr>
                <a:schemeClr val="accent1">
                  <a:lumMod val="50000"/>
                </a:schemeClr>
              </a:buClr>
              <a:buFont typeface="Calibri" panose="020F0502020204030204" pitchFamily="34" charset="0"/>
              <a:buChar char="›"/>
            </a:pPr>
            <a:endParaRPr lang="en-US" sz="2400" dirty="0">
              <a:solidFill>
                <a:schemeClr val="tx2"/>
              </a:solidFill>
              <a:cs typeface="Calibri Light"/>
            </a:endParaRPr>
          </a:p>
          <a:p>
            <a:pPr>
              <a:spcBef>
                <a:spcPts val="600"/>
              </a:spcBef>
              <a:spcAft>
                <a:spcPts val="600"/>
              </a:spcAft>
            </a:pPr>
            <a:endParaRPr lang="en-US" sz="2400" dirty="0">
              <a:solidFill>
                <a:schemeClr val="tx2"/>
              </a:solidFill>
              <a:cs typeface="Calibri Light"/>
            </a:endParaRPr>
          </a:p>
          <a:p>
            <a:pPr>
              <a:spcBef>
                <a:spcPts val="600"/>
              </a:spcBef>
              <a:spcAft>
                <a:spcPts val="600"/>
              </a:spcAft>
            </a:pPr>
            <a:endParaRPr lang="en-US" dirty="0">
              <a:solidFill>
                <a:schemeClr val="tx2"/>
              </a:solidFill>
              <a:cs typeface="Calibri Light"/>
            </a:endParaRPr>
          </a:p>
          <a:p>
            <a:pPr marL="285750" indent="-285750">
              <a:spcBef>
                <a:spcPts val="600"/>
              </a:spcBef>
              <a:spcAft>
                <a:spcPts val="600"/>
              </a:spcAft>
              <a:buFont typeface="Arial" panose="020B0604020202020204" pitchFamily="34" charset="0"/>
              <a:buChar char="•"/>
            </a:pPr>
            <a:endParaRPr lang="en-US" dirty="0">
              <a:solidFill>
                <a:schemeClr val="tx2"/>
              </a:solidFill>
              <a:cs typeface="Calibri Light"/>
            </a:endParaRPr>
          </a:p>
          <a:p>
            <a:pPr marL="285750" indent="-285750">
              <a:spcBef>
                <a:spcPts val="600"/>
              </a:spcBef>
              <a:spcAft>
                <a:spcPts val="600"/>
              </a:spcAft>
              <a:buFont typeface="Arial" panose="020B0604020202020204" pitchFamily="34" charset="0"/>
              <a:buChar char="•"/>
            </a:pPr>
            <a:endParaRPr lang="en-US" b="0" i="0" dirty="0">
              <a:solidFill>
                <a:schemeClr val="tx2"/>
              </a:solidFill>
              <a:cs typeface="Calibri Light"/>
            </a:endParaRPr>
          </a:p>
        </p:txBody>
      </p:sp>
      <p:sp>
        <p:nvSpPr>
          <p:cNvPr id="6" name="Slide Number Placeholder 2">
            <a:extLst>
              <a:ext uri="{FF2B5EF4-FFF2-40B4-BE49-F238E27FC236}">
                <a16:creationId xmlns:a16="http://schemas.microsoft.com/office/drawing/2014/main" id="{F0AC65C6-8094-4ADA-A79D-D2052709EF4D}"/>
              </a:ext>
            </a:extLst>
          </p:cNvPr>
          <p:cNvSpPr txBox="1">
            <a:spLocks/>
          </p:cNvSpPr>
          <p:nvPr/>
        </p:nvSpPr>
        <p:spPr>
          <a:xfrm>
            <a:off x="11025718" y="53134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bg1"/>
                </a:solidFill>
              </a:rPr>
              <a:t>11</a:t>
            </a:r>
          </a:p>
        </p:txBody>
      </p:sp>
      <p:pic>
        <p:nvPicPr>
          <p:cNvPr id="2" name="Audio 1">
            <a:hlinkClick r:id="" action="ppaction://media"/>
            <a:extLst>
              <a:ext uri="{FF2B5EF4-FFF2-40B4-BE49-F238E27FC236}">
                <a16:creationId xmlns:a16="http://schemas.microsoft.com/office/drawing/2014/main" id="{4A4CDA5E-2FDE-48EC-BBAD-E7B100CCD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ED8D4DE3-70AA-4338-9330-78E497959AF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876C327D-DDAA-4349-B72C-1B51FEE0259A}"/>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46095418"/>
      </p:ext>
    </p:extLst>
  </p:cSld>
  <p:clrMapOvr>
    <a:masterClrMapping/>
  </p:clrMapOvr>
  <mc:AlternateContent xmlns:mc="http://schemas.openxmlformats.org/markup-compatibility/2006" xmlns:p14="http://schemas.microsoft.com/office/powerpoint/2010/main">
    <mc:Choice Requires="p14">
      <p:transition spd="slow" p14:dur="2000" advTm="20390"/>
    </mc:Choice>
    <mc:Fallback xmlns="">
      <p:transition spd="slow" advTm="2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txBox="1">
            <a:spLocks noChangeArrowheads="1"/>
          </p:cNvSpPr>
          <p:nvPr/>
        </p:nvSpPr>
        <p:spPr bwMode="gray">
          <a:xfrm>
            <a:off x="1318683" y="802776"/>
            <a:ext cx="9614012" cy="600075"/>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Additional Supporting Information and Analyses</a:t>
            </a:r>
          </a:p>
        </p:txBody>
      </p:sp>
      <p:sp>
        <p:nvSpPr>
          <p:cNvPr id="22" name="object 15"/>
          <p:cNvSpPr txBox="1"/>
          <p:nvPr/>
        </p:nvSpPr>
        <p:spPr>
          <a:xfrm>
            <a:off x="5319808" y="1633263"/>
            <a:ext cx="8191931" cy="369332"/>
          </a:xfrm>
          <a:prstGeom prst="rect">
            <a:avLst/>
          </a:prstGeom>
        </p:spPr>
        <p:txBody>
          <a:bodyPr vert="horz" wrap="square" lIns="0" tIns="0" rIns="0" bIns="0" rtlCol="0">
            <a:spAutoFit/>
          </a:bodyPr>
          <a:lstStyle/>
          <a:p>
            <a:pPr marL="12700">
              <a:lnSpc>
                <a:spcPct val="100000"/>
              </a:lnSpc>
            </a:pPr>
            <a:r>
              <a:rPr lang="en-US" sz="2400" b="1" spc="-5" dirty="0">
                <a:solidFill>
                  <a:srgbClr val="008598"/>
                </a:solidFill>
                <a:latin typeface="Roboto"/>
                <a:cs typeface="Roboto"/>
              </a:rPr>
              <a:t>Financial Condition Indicators</a:t>
            </a:r>
            <a:endParaRPr sz="2400" dirty="0">
              <a:latin typeface="Roboto"/>
              <a:cs typeface="Roboto"/>
            </a:endParaRPr>
          </a:p>
        </p:txBody>
      </p:sp>
      <p:sp>
        <p:nvSpPr>
          <p:cNvPr id="3" name="TextBox 2"/>
          <p:cNvSpPr txBox="1"/>
          <p:nvPr/>
        </p:nvSpPr>
        <p:spPr>
          <a:xfrm>
            <a:off x="5128683" y="2106417"/>
            <a:ext cx="7063317" cy="4416594"/>
          </a:xfrm>
          <a:prstGeom prst="rect">
            <a:avLst/>
          </a:prstGeom>
          <a:noFill/>
        </p:spPr>
        <p:txBody>
          <a:bodyPr wrap="square" rtlCol="0">
            <a:spAutoFit/>
          </a:bodyPr>
          <a:lstStyle/>
          <a:p>
            <a:pPr marL="342900" indent="-342900">
              <a:spcBef>
                <a:spcPts val="600"/>
              </a:spcBef>
              <a:spcAft>
                <a:spcPts val="600"/>
              </a:spcAft>
              <a:buClr>
                <a:schemeClr val="accent1">
                  <a:lumMod val="50000"/>
                </a:schemeClr>
              </a:buClr>
              <a:buFont typeface="Calibri" panose="020F0502020204030204" pitchFamily="34" charset="0"/>
              <a:buChar char="›"/>
            </a:pPr>
            <a:r>
              <a:rPr lang="en-US" sz="2400" dirty="0">
                <a:cs typeface="Calibri Light"/>
              </a:rPr>
              <a:t>13 Indicators</a:t>
            </a:r>
          </a:p>
          <a:p>
            <a:pPr marL="342900" indent="-342900">
              <a:spcBef>
                <a:spcPts val="600"/>
              </a:spcBef>
              <a:spcAft>
                <a:spcPts val="600"/>
              </a:spcAft>
              <a:buClr>
                <a:schemeClr val="accent1">
                  <a:lumMod val="50000"/>
                </a:schemeClr>
              </a:buClr>
              <a:buFont typeface="Calibri" panose="020F0502020204030204" pitchFamily="34" charset="0"/>
              <a:buChar char="›"/>
            </a:pPr>
            <a:r>
              <a:rPr lang="en-US" sz="2400" dirty="0">
                <a:cs typeface="Calibri Light"/>
              </a:rPr>
              <a:t>Organized into 3 dimensions</a:t>
            </a:r>
          </a:p>
          <a:p>
            <a:pPr marL="342900" indent="-342900">
              <a:spcBef>
                <a:spcPts val="600"/>
              </a:spcBef>
              <a:spcAft>
                <a:spcPts val="600"/>
              </a:spcAft>
              <a:buClr>
                <a:schemeClr val="accent1">
                  <a:lumMod val="50000"/>
                </a:schemeClr>
              </a:buClr>
              <a:buFont typeface="Calibri" panose="020F0502020204030204" pitchFamily="34" charset="0"/>
              <a:buChar char="›"/>
            </a:pPr>
            <a:r>
              <a:rPr lang="en-US" sz="2400" dirty="0">
                <a:cs typeface="Calibri Light"/>
              </a:rPr>
              <a:t>Risk threshold for each Indicator</a:t>
            </a:r>
          </a:p>
          <a:p>
            <a:pPr marL="342900" indent="-342900">
              <a:spcBef>
                <a:spcPts val="600"/>
              </a:spcBef>
              <a:spcAft>
                <a:spcPts val="600"/>
              </a:spcAft>
              <a:buClr>
                <a:schemeClr val="accent1">
                  <a:lumMod val="50000"/>
                </a:schemeClr>
              </a:buClr>
              <a:buFont typeface="Calibri" panose="020F0502020204030204" pitchFamily="34" charset="0"/>
              <a:buChar char="›"/>
            </a:pPr>
            <a:r>
              <a:rPr lang="en-US" sz="2400" spc="20" dirty="0">
                <a:ea typeface="Roboto" panose="02000000000000000000" pitchFamily="2" charset="0"/>
              </a:rPr>
              <a:t>Graphically presented in ‘House’ format </a:t>
            </a:r>
          </a:p>
          <a:p>
            <a:pPr marL="342900" indent="-342900">
              <a:spcBef>
                <a:spcPts val="600"/>
              </a:spcBef>
              <a:spcAft>
                <a:spcPts val="600"/>
              </a:spcAft>
              <a:buClr>
                <a:schemeClr val="accent1">
                  <a:lumMod val="50000"/>
                </a:schemeClr>
              </a:buClr>
              <a:buFont typeface="Calibri" panose="020F0502020204030204" pitchFamily="34" charset="0"/>
              <a:buChar char="›"/>
            </a:pPr>
            <a:endParaRPr lang="en-US" sz="2400" dirty="0">
              <a:solidFill>
                <a:schemeClr val="tx2"/>
              </a:solidFill>
              <a:cs typeface="Calibri Light"/>
            </a:endParaRPr>
          </a:p>
          <a:p>
            <a:pPr>
              <a:spcBef>
                <a:spcPts val="600"/>
              </a:spcBef>
              <a:spcAft>
                <a:spcPts val="600"/>
              </a:spcAft>
            </a:pPr>
            <a:endParaRPr lang="en-US" sz="2400" dirty="0">
              <a:solidFill>
                <a:schemeClr val="tx2"/>
              </a:solidFill>
              <a:cs typeface="Calibri Light"/>
            </a:endParaRPr>
          </a:p>
          <a:p>
            <a:pPr>
              <a:spcBef>
                <a:spcPts val="600"/>
              </a:spcBef>
              <a:spcAft>
                <a:spcPts val="600"/>
              </a:spcAft>
            </a:pPr>
            <a:endParaRPr lang="en-US" dirty="0">
              <a:solidFill>
                <a:schemeClr val="tx2"/>
              </a:solidFill>
              <a:cs typeface="Calibri Light"/>
            </a:endParaRPr>
          </a:p>
          <a:p>
            <a:pPr marL="285750" indent="-285750">
              <a:spcBef>
                <a:spcPts val="600"/>
              </a:spcBef>
              <a:spcAft>
                <a:spcPts val="600"/>
              </a:spcAft>
              <a:buFont typeface="Arial" panose="020B0604020202020204" pitchFamily="34" charset="0"/>
              <a:buChar char="•"/>
            </a:pPr>
            <a:endParaRPr lang="en-US" dirty="0">
              <a:solidFill>
                <a:schemeClr val="tx2"/>
              </a:solidFill>
              <a:cs typeface="Calibri Light"/>
            </a:endParaRPr>
          </a:p>
          <a:p>
            <a:pPr marL="285750" indent="-285750">
              <a:spcBef>
                <a:spcPts val="600"/>
              </a:spcBef>
              <a:spcAft>
                <a:spcPts val="600"/>
              </a:spcAft>
              <a:buFont typeface="Arial" panose="020B0604020202020204" pitchFamily="34" charset="0"/>
              <a:buChar char="•"/>
            </a:pPr>
            <a:endParaRPr lang="en-US" b="0" i="0" dirty="0">
              <a:solidFill>
                <a:schemeClr val="tx2"/>
              </a:solidFill>
              <a:cs typeface="Calibri Light"/>
            </a:endParaRPr>
          </a:p>
        </p:txBody>
      </p:sp>
      <p:sp>
        <p:nvSpPr>
          <p:cNvPr id="6" name="Slide Number Placeholder 2">
            <a:extLst>
              <a:ext uri="{FF2B5EF4-FFF2-40B4-BE49-F238E27FC236}">
                <a16:creationId xmlns:a16="http://schemas.microsoft.com/office/drawing/2014/main" id="{F0AC65C6-8094-4ADA-A79D-D2052709EF4D}"/>
              </a:ext>
            </a:extLst>
          </p:cNvPr>
          <p:cNvSpPr txBox="1">
            <a:spLocks/>
          </p:cNvSpPr>
          <p:nvPr/>
        </p:nvSpPr>
        <p:spPr>
          <a:xfrm>
            <a:off x="11025718" y="53134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bg1"/>
                </a:solidFill>
              </a:rPr>
              <a:t>12</a:t>
            </a:r>
          </a:p>
        </p:txBody>
      </p:sp>
      <p:pic>
        <p:nvPicPr>
          <p:cNvPr id="4" name="Picture 3" descr="A close up of a logo&#10;&#10;Description automatically generated">
            <a:extLst>
              <a:ext uri="{FF2B5EF4-FFF2-40B4-BE49-F238E27FC236}">
                <a16:creationId xmlns:a16="http://schemas.microsoft.com/office/drawing/2014/main" id="{19878050-64BE-4C30-9859-A1BABD825BCD}"/>
              </a:ext>
            </a:extLst>
          </p:cNvPr>
          <p:cNvPicPr>
            <a:picLocks noChangeAspect="1"/>
          </p:cNvPicPr>
          <p:nvPr/>
        </p:nvPicPr>
        <p:blipFill>
          <a:blip r:embed="rId6"/>
          <a:stretch>
            <a:fillRect/>
          </a:stretch>
        </p:blipFill>
        <p:spPr>
          <a:xfrm>
            <a:off x="985603" y="1402851"/>
            <a:ext cx="4272977" cy="3829555"/>
          </a:xfrm>
          <a:prstGeom prst="rect">
            <a:avLst/>
          </a:prstGeom>
        </p:spPr>
      </p:pic>
      <p:pic>
        <p:nvPicPr>
          <p:cNvPr id="8" name="Picture 7">
            <a:extLst>
              <a:ext uri="{FF2B5EF4-FFF2-40B4-BE49-F238E27FC236}">
                <a16:creationId xmlns:a16="http://schemas.microsoft.com/office/drawing/2014/main" id="{E1FEEDB4-6EEF-4D52-A647-3E90602DB1B6}"/>
              </a:ext>
            </a:extLst>
          </p:cNvPr>
          <p:cNvPicPr>
            <a:picLocks noChangeAspect="1"/>
          </p:cNvPicPr>
          <p:nvPr/>
        </p:nvPicPr>
        <p:blipFill>
          <a:blip r:embed="rId7"/>
          <a:stretch>
            <a:fillRect/>
          </a:stretch>
        </p:blipFill>
        <p:spPr>
          <a:xfrm>
            <a:off x="7536133" y="4108116"/>
            <a:ext cx="2378313" cy="2421578"/>
          </a:xfrm>
          <a:prstGeom prst="rect">
            <a:avLst/>
          </a:prstGeom>
        </p:spPr>
      </p:pic>
      <p:pic>
        <p:nvPicPr>
          <p:cNvPr id="7" name="Audio 6">
            <a:hlinkClick r:id="" action="ppaction://media"/>
            <a:extLst>
              <a:ext uri="{FF2B5EF4-FFF2-40B4-BE49-F238E27FC236}">
                <a16:creationId xmlns:a16="http://schemas.microsoft.com/office/drawing/2014/main" id="{5857B6A6-24DA-4F57-A340-F00593AA981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A00EACD2-1098-4BA5-998D-C897D850B09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968D7DCE-4A75-4D6C-BBDA-C97ED55A7DB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637066110"/>
      </p:ext>
    </p:extLst>
  </p:cSld>
  <p:clrMapOvr>
    <a:masterClrMapping/>
  </p:clrMapOvr>
  <mc:AlternateContent xmlns:mc="http://schemas.openxmlformats.org/markup-compatibility/2006" xmlns:p14="http://schemas.microsoft.com/office/powerpoint/2010/main">
    <mc:Choice Requires="p14">
      <p:transition spd="slow" p14:dur="2000" advTm="47823"/>
    </mc:Choice>
    <mc:Fallback xmlns="">
      <p:transition spd="slow" advTm="4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grpId="0" nodeType="afterEffect">
                                  <p:stCondLst>
                                    <p:cond delay="9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2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Statement of Financial Position</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r>
              <a:rPr lang="en-US" spc="20" dirty="0">
                <a:solidFill>
                  <a:srgbClr val="000000"/>
                </a:solidFill>
              </a:rPr>
              <a:t> </a:t>
            </a:r>
            <a:r>
              <a:rPr lang="en-US" dirty="0">
                <a:ea typeface="Roboto" panose="02000000000000000000" pitchFamily="2" charset="0"/>
              </a:rPr>
              <a:t>Overarching Stateme</a:t>
            </a:r>
            <a:r>
              <a:rPr lang="en-US" sz="2800" dirty="0">
                <a:latin typeface="Lato"/>
                <a:ea typeface="Roboto" panose="02000000000000000000" pitchFamily="2" charset="0"/>
              </a:rPr>
              <a:t>nt</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0" y="2307000"/>
            <a:ext cx="5586415"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2800" dirty="0">
                <a:ea typeface="Roboto" panose="02000000000000000000" pitchFamily="2" charset="0"/>
              </a:rPr>
              <a:t>Financial Assets</a:t>
            </a:r>
            <a:endParaRPr lang="en-US" dirty="0">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r>
              <a:rPr lang="en-US" sz="2800" dirty="0"/>
              <a:t>Liabilities </a:t>
            </a:r>
          </a:p>
          <a:p>
            <a:pPr marL="1371600" lvl="2" indent="-457200">
              <a:spcBef>
                <a:spcPts val="600"/>
              </a:spcBef>
              <a:spcAft>
                <a:spcPts val="600"/>
              </a:spcAft>
              <a:buFont typeface="Arial Black" panose="020B0A04020102020204" pitchFamily="34" charset="0"/>
              <a:buChar char="›"/>
            </a:pPr>
            <a:r>
              <a:rPr lang="en-US" sz="2800" dirty="0"/>
              <a:t>Non-Financial Assets </a:t>
            </a:r>
          </a:p>
          <a:p>
            <a:pPr marL="1371600" lvl="2" indent="-457200">
              <a:spcBef>
                <a:spcPts val="600"/>
              </a:spcBef>
              <a:spcAft>
                <a:spcPts val="600"/>
              </a:spcAft>
              <a:buFont typeface="Arial Black" panose="020B0A04020102020204" pitchFamily="34" charset="0"/>
              <a:buChar char="›"/>
            </a:pPr>
            <a:r>
              <a:rPr lang="en-US" sz="2800" dirty="0"/>
              <a:t>Accumulated Surplus</a:t>
            </a:r>
            <a:endParaRPr lang="en-US" dirty="0"/>
          </a:p>
          <a:p>
            <a:pPr marL="720090" lvl="1" indent="-457200">
              <a:lnSpc>
                <a:spcPct val="150000"/>
              </a:lnSpc>
              <a:spcBef>
                <a:spcPts val="600"/>
              </a:spcBef>
              <a:spcAft>
                <a:spcPts val="600"/>
              </a:spcAft>
              <a:buFont typeface="Calibri" panose="020F0502020204030204" pitchFamily="34" charset="0"/>
              <a:buChar char="›"/>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13</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111915" y="989885"/>
            <a:ext cx="3475177" cy="2950348"/>
          </a:xfrm>
        </p:spPr>
      </p:pic>
      <p:pic>
        <p:nvPicPr>
          <p:cNvPr id="2" name="Audio 1">
            <a:hlinkClick r:id="" action="ppaction://media"/>
            <a:extLst>
              <a:ext uri="{FF2B5EF4-FFF2-40B4-BE49-F238E27FC236}">
                <a16:creationId xmlns:a16="http://schemas.microsoft.com/office/drawing/2014/main" id="{3CD65974-D6D4-447F-8E27-147B4A5941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20D94B79-6C07-4C40-AE30-53AAEE2B5997}"/>
              </a:ext>
            </a:extLst>
          </p:cNvPr>
          <p:cNvSpPr/>
          <p:nvPr/>
        </p:nvSpPr>
        <p:spPr>
          <a:xfrm>
            <a:off x="37069"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9FB6641B-E75A-41DD-8AA6-2C12C296FD42}"/>
              </a:ext>
            </a:extLst>
          </p:cNvPr>
          <p:cNvSpPr/>
          <p:nvPr/>
        </p:nvSpPr>
        <p:spPr>
          <a:xfrm>
            <a:off x="562390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164141468"/>
      </p:ext>
    </p:extLst>
  </p:cSld>
  <p:clrMapOvr>
    <a:masterClrMapping/>
  </p:clrMapOvr>
  <mc:AlternateContent xmlns:mc="http://schemas.openxmlformats.org/markup-compatibility/2006" xmlns:p14="http://schemas.microsoft.com/office/powerpoint/2010/main">
    <mc:Choice Requires="p14">
      <p:transition spd="slow" p14:dur="2000" advTm="15457"/>
    </mc:Choice>
    <mc:Fallback xmlns="">
      <p:transition spd="slow" advTm="1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D9FD23E-0947-495A-8CF4-04A56B5E97FC}"/>
              </a:ext>
            </a:extLst>
          </p:cNvPr>
          <p:cNvSpPr txBox="1">
            <a:spLocks/>
          </p:cNvSpPr>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US" sz="2800" dirty="0">
                <a:solidFill>
                  <a:srgbClr val="FFFFFF"/>
                </a:solidFill>
                <a:latin typeface="Century Gothic" panose="020B0502020202020204"/>
              </a:rPr>
              <a:t>14</a:t>
            </a:r>
          </a:p>
        </p:txBody>
      </p:sp>
      <p:sp>
        <p:nvSpPr>
          <p:cNvPr id="11"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8765982" y="1221971"/>
            <a:ext cx="3009207" cy="1117238"/>
          </a:xfrm>
          <a:prstGeom prst="rect">
            <a:avLst/>
          </a:prstGeom>
          <a:noFill/>
          <a:ln w="9525">
            <a:noFill/>
            <a:miter lim="800000"/>
            <a:headEnd/>
            <a:tailEnd/>
          </a:ln>
        </p:spPr>
        <p:txBody>
          <a:bodyPr lIns="0" rIns="0" anchor="ctr"/>
          <a:lstStyle/>
          <a:p>
            <a:pPr eaLnBrk="0" hangingPunct="0">
              <a:lnSpc>
                <a:spcPct val="95000"/>
              </a:lnSpc>
            </a:pPr>
            <a:r>
              <a:rPr lang="en-US" sz="3200" b="1" dirty="0">
                <a:solidFill>
                  <a:srgbClr val="171717"/>
                </a:solidFill>
                <a:latin typeface="Lato"/>
                <a:ea typeface="Roboto" panose="02000000000000000000" pitchFamily="2" charset="0"/>
              </a:rPr>
              <a:t>Statement of Financial Position</a:t>
            </a:r>
            <a:endParaRPr lang="en-US" sz="3200" b="1" dirty="0">
              <a:solidFill>
                <a:srgbClr val="171717"/>
              </a:solidFill>
              <a:latin typeface="Lato"/>
            </a:endParaRPr>
          </a:p>
        </p:txBody>
      </p:sp>
      <p:sp>
        <p:nvSpPr>
          <p:cNvPr id="13" name="Rectangle 12">
            <a:extLst>
              <a:ext uri="{FF2B5EF4-FFF2-40B4-BE49-F238E27FC236}">
                <a16:creationId xmlns:a16="http://schemas.microsoft.com/office/drawing/2014/main" id="{C64925E0-7776-413F-BD9D-F9DC4754389D}"/>
              </a:ext>
            </a:extLst>
          </p:cNvPr>
          <p:cNvSpPr>
            <a:spLocks noChangeArrowheads="1"/>
          </p:cNvSpPr>
          <p:nvPr/>
        </p:nvSpPr>
        <p:spPr bwMode="gray">
          <a:xfrm>
            <a:off x="8284526" y="2635342"/>
            <a:ext cx="3650211" cy="3149216"/>
          </a:xfrm>
          <a:prstGeom prst="rect">
            <a:avLst/>
          </a:prstGeom>
          <a:noFill/>
          <a:ln w="9525">
            <a:noFill/>
            <a:miter lim="800000"/>
            <a:headEnd/>
            <a:tailEnd/>
          </a:ln>
        </p:spPr>
        <p:txBody>
          <a:bodyPr lIns="0" tIns="0" rIns="0" bIns="0" anchor="ctr"/>
          <a:lstStyle/>
          <a:p>
            <a:pPr lvl="2">
              <a:spcBef>
                <a:spcPts val="600"/>
              </a:spcBef>
              <a:spcAft>
                <a:spcPts val="600"/>
              </a:spcAft>
            </a:pPr>
            <a:endParaRPr lang="en-US" sz="2800" dirty="0">
              <a:latin typeface="Lato"/>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r>
              <a:rPr lang="en-US" sz="2800" dirty="0">
                <a:latin typeface="Lato"/>
                <a:ea typeface="Roboto" panose="02000000000000000000" pitchFamily="2" charset="0"/>
              </a:rPr>
              <a:t>Overarching statement</a:t>
            </a:r>
          </a:p>
          <a:p>
            <a:pPr marL="1371600" lvl="2" indent="-457200">
              <a:spcBef>
                <a:spcPts val="600"/>
              </a:spcBef>
              <a:spcAft>
                <a:spcPts val="600"/>
              </a:spcAft>
              <a:buFont typeface="Arial Black" panose="020B0A04020102020204" pitchFamily="34" charset="0"/>
              <a:buChar char="›"/>
            </a:pPr>
            <a:r>
              <a:rPr lang="en-US" sz="2800" dirty="0">
                <a:latin typeface="Lato"/>
              </a:rPr>
              <a:t>Changes are summarized in the other statements</a:t>
            </a:r>
          </a:p>
          <a:p>
            <a:pPr lvl="2">
              <a:spcBef>
                <a:spcPts val="600"/>
              </a:spcBef>
              <a:spcAft>
                <a:spcPts val="600"/>
              </a:spcAft>
            </a:pPr>
            <a:endParaRPr lang="en-US" dirty="0">
              <a:solidFill>
                <a:srgbClr val="171717"/>
              </a:solidFill>
              <a:latin typeface="Lato"/>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pic>
        <p:nvPicPr>
          <p:cNvPr id="2" name="Picture 1">
            <a:extLst>
              <a:ext uri="{FF2B5EF4-FFF2-40B4-BE49-F238E27FC236}">
                <a16:creationId xmlns:a16="http://schemas.microsoft.com/office/drawing/2014/main" id="{77DFF0FE-98B8-4AA6-B839-F82FC17D85F2}"/>
              </a:ext>
            </a:extLst>
          </p:cNvPr>
          <p:cNvPicPr>
            <a:picLocks noChangeAspect="1"/>
          </p:cNvPicPr>
          <p:nvPr/>
        </p:nvPicPr>
        <p:blipFill>
          <a:blip r:embed="rId6"/>
          <a:stretch>
            <a:fillRect/>
          </a:stretch>
        </p:blipFill>
        <p:spPr>
          <a:xfrm>
            <a:off x="181295" y="207491"/>
            <a:ext cx="8337884" cy="6101543"/>
          </a:xfrm>
          <a:prstGeom prst="rect">
            <a:avLst/>
          </a:prstGeom>
        </p:spPr>
      </p:pic>
      <p:pic>
        <p:nvPicPr>
          <p:cNvPr id="3" name="Audio 2">
            <a:hlinkClick r:id="" action="ppaction://media"/>
            <a:extLst>
              <a:ext uri="{FF2B5EF4-FFF2-40B4-BE49-F238E27FC236}">
                <a16:creationId xmlns:a16="http://schemas.microsoft.com/office/drawing/2014/main" id="{CC2A69F6-D526-41F9-A4EB-EC0ACAC933F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82D22687-01AB-4F15-AA52-A2325788B8D0}"/>
              </a:ext>
            </a:extLst>
          </p:cNvPr>
          <p:cNvSpPr/>
          <p:nvPr/>
        </p:nvSpPr>
        <p:spPr>
          <a:xfrm>
            <a:off x="5696450" y="5480665"/>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81A0DDBF-BB7C-478B-908C-10B6E7FEEEA2}"/>
              </a:ext>
            </a:extLst>
          </p:cNvPr>
          <p:cNvSpPr/>
          <p:nvPr/>
        </p:nvSpPr>
        <p:spPr>
          <a:xfrm>
            <a:off x="8968448" y="548066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706775686"/>
      </p:ext>
    </p:extLst>
  </p:cSld>
  <p:clrMapOvr>
    <a:masterClrMapping/>
  </p:clrMapOvr>
  <p:transition spd="med" advTm="266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nodeType="afterEffect">
                                  <p:stCondLst>
                                    <p:cond delay="3500"/>
                                  </p:stCondLst>
                                  <p:childTnLst>
                                    <p:set>
                                      <p:cBhvr>
                                        <p:cTn id="9" dur="1" fill="hold">
                                          <p:stCondLst>
                                            <p:cond delay="0"/>
                                          </p:stCondLst>
                                        </p:cTn>
                                        <p:tgtEl>
                                          <p:spTgt spid="13">
                                            <p:txEl>
                                              <p:pRg st="1" end="1"/>
                                            </p:txEl>
                                          </p:spTgt>
                                        </p:tgtEl>
                                        <p:attrNameLst>
                                          <p:attrName>style.visibility</p:attrName>
                                        </p:attrNameLst>
                                      </p:cBhvr>
                                      <p:to>
                                        <p:strVal val="visible"/>
                                      </p:to>
                                    </p:set>
                                  </p:childTnLst>
                                </p:cTn>
                              </p:par>
                            </p:childTnLst>
                          </p:cTn>
                        </p:par>
                        <p:par>
                          <p:cTn id="10" fill="hold">
                            <p:stCondLst>
                              <p:cond delay="3501"/>
                            </p:stCondLst>
                            <p:childTnLst>
                              <p:par>
                                <p:cTn id="11" presetID="1" presetClass="entr" presetSubtype="0" fill="hold" nodeType="afterEffect">
                                  <p:stCondLst>
                                    <p:cond delay="200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15</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3" name="Rectangle 2"/>
          <p:cNvSpPr/>
          <p:nvPr/>
        </p:nvSpPr>
        <p:spPr>
          <a:xfrm>
            <a:off x="6906384" y="779653"/>
            <a:ext cx="3528647" cy="2353850"/>
          </a:xfrm>
          <a:prstGeom prst="rect">
            <a:avLst/>
          </a:prstGeom>
          <a:solidFill>
            <a:schemeClr val="accent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Financial Assets</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en-US" sz="1400" b="0" i="0" u="none" strike="noStrike" kern="1200" cap="none" spc="0" normalizeH="0" baseline="0" noProof="0" dirty="0">
                <a:ln>
                  <a:noFill/>
                </a:ln>
                <a:solidFill>
                  <a:schemeClr val="bg1"/>
                </a:solidFill>
                <a:effectLst/>
                <a:uLnTx/>
                <a:uFillTx/>
                <a:ea typeface="+mn-ea"/>
                <a:cs typeface="+mn-cs"/>
              </a:rPr>
              <a:t>Current cash resource</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en-US" sz="1400" b="0" i="0" u="none" strike="noStrike" kern="1200" cap="none" spc="0" normalizeH="0" baseline="0" noProof="0" dirty="0">
                <a:ln>
                  <a:noFill/>
                </a:ln>
                <a:solidFill>
                  <a:schemeClr val="bg1"/>
                </a:solidFill>
                <a:effectLst/>
                <a:uLnTx/>
                <a:uFillTx/>
                <a:ea typeface="+mn-ea"/>
                <a:cs typeface="+mn-cs"/>
              </a:rPr>
              <a:t>Receivables</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lang="en-US" sz="1400" dirty="0">
                <a:solidFill>
                  <a:schemeClr val="bg1"/>
                </a:solidFill>
              </a:rPr>
              <a:t>I</a:t>
            </a:r>
            <a:r>
              <a:rPr kumimoji="0" lang="en-US" sz="1400" b="0" i="0" u="none" strike="noStrike" kern="1200" cap="none" spc="0" normalizeH="0" baseline="0" noProof="0" dirty="0" err="1">
                <a:ln>
                  <a:noFill/>
                </a:ln>
                <a:solidFill>
                  <a:schemeClr val="bg1"/>
                </a:solidFill>
                <a:effectLst/>
                <a:uLnTx/>
                <a:uFillTx/>
                <a:ea typeface="+mn-ea"/>
                <a:cs typeface="+mn-cs"/>
              </a:rPr>
              <a:t>nvestments</a:t>
            </a:r>
            <a:r>
              <a:rPr kumimoji="0" lang="en-US" sz="1400" b="0" i="0" u="none" strike="noStrike" kern="1200" cap="none" spc="0" normalizeH="0" baseline="0" noProof="0" dirty="0">
                <a:ln>
                  <a:noFill/>
                </a:ln>
                <a:solidFill>
                  <a:schemeClr val="bg1"/>
                </a:solidFill>
                <a:effectLst/>
                <a:uLnTx/>
                <a:uFillTx/>
                <a:ea typeface="+mn-ea"/>
                <a:cs typeface="+mn-cs"/>
              </a:rPr>
              <a:t> </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en-US" sz="1400" b="0" i="0" u="none" strike="noStrike" kern="1200" cap="none" spc="0" normalizeH="0" baseline="0" noProof="0" dirty="0">
                <a:ln>
                  <a:noFill/>
                </a:ln>
                <a:solidFill>
                  <a:schemeClr val="bg1"/>
                </a:solidFill>
                <a:effectLst/>
                <a:uLnTx/>
                <a:uFillTx/>
                <a:ea typeface="+mn-ea"/>
                <a:cs typeface="+mn-cs"/>
              </a:rPr>
              <a:t>Assets expected to be converted into cash or to generate cash</a:t>
            </a:r>
          </a:p>
        </p:txBody>
      </p:sp>
      <p:sp>
        <p:nvSpPr>
          <p:cNvPr id="4" name="Oval 3">
            <a:extLst>
              <a:ext uri="{FF2B5EF4-FFF2-40B4-BE49-F238E27FC236}">
                <a16:creationId xmlns:a16="http://schemas.microsoft.com/office/drawing/2014/main" id="{A68C681A-18A0-4EA8-A00C-CB570411607D}"/>
              </a:ext>
            </a:extLst>
          </p:cNvPr>
          <p:cNvSpPr/>
          <p:nvPr/>
        </p:nvSpPr>
        <p:spPr>
          <a:xfrm>
            <a:off x="814647" y="1147156"/>
            <a:ext cx="3084022" cy="2202873"/>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cxnSp>
        <p:nvCxnSpPr>
          <p:cNvPr id="7" name="Straight Arrow Connector 6">
            <a:extLst>
              <a:ext uri="{FF2B5EF4-FFF2-40B4-BE49-F238E27FC236}">
                <a16:creationId xmlns:a16="http://schemas.microsoft.com/office/drawing/2014/main" id="{49C0055D-D35C-44A2-B142-143A94515E51}"/>
              </a:ext>
            </a:extLst>
          </p:cNvPr>
          <p:cNvCxnSpPr/>
          <p:nvPr/>
        </p:nvCxnSpPr>
        <p:spPr>
          <a:xfrm flipH="1">
            <a:off x="3898669" y="2468880"/>
            <a:ext cx="3007715"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EB6FFD5-67BB-4A7C-AEA2-DA7985A1C106}"/>
              </a:ext>
            </a:extLst>
          </p:cNvPr>
          <p:cNvPicPr>
            <a:picLocks noChangeAspect="1"/>
          </p:cNvPicPr>
          <p:nvPr/>
        </p:nvPicPr>
        <p:blipFill>
          <a:blip r:embed="rId5"/>
          <a:stretch>
            <a:fillRect/>
          </a:stretch>
        </p:blipFill>
        <p:spPr>
          <a:xfrm>
            <a:off x="1140333" y="704503"/>
            <a:ext cx="4361592" cy="5390804"/>
          </a:xfrm>
          <a:prstGeom prst="rect">
            <a:avLst/>
          </a:prstGeom>
        </p:spPr>
      </p:pic>
      <p:sp>
        <p:nvSpPr>
          <p:cNvPr id="8" name="Content Placeholder 5">
            <a:extLst>
              <a:ext uri="{FF2B5EF4-FFF2-40B4-BE49-F238E27FC236}">
                <a16:creationId xmlns:a16="http://schemas.microsoft.com/office/drawing/2014/main" id="{7123F322-1C4F-4877-9096-9DF3B71B33D3}"/>
              </a:ext>
            </a:extLst>
          </p:cNvPr>
          <p:cNvSpPr txBox="1">
            <a:spLocks/>
          </p:cNvSpPr>
          <p:nvPr/>
        </p:nvSpPr>
        <p:spPr>
          <a:xfrm>
            <a:off x="6096000" y="4209197"/>
            <a:ext cx="5586415" cy="147503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600"/>
              </a:spcBef>
              <a:spcAft>
                <a:spcPts val="600"/>
              </a:spcAft>
              <a:buClr>
                <a:schemeClr val="accent1">
                  <a:lumMod val="50000"/>
                </a:schemeClr>
              </a:buClr>
              <a:buFont typeface="Calibri" panose="020F0502020204030204" pitchFamily="34" charset="0"/>
              <a:buChar char="›"/>
            </a:pPr>
            <a:r>
              <a:rPr lang="en-US" dirty="0">
                <a:solidFill>
                  <a:schemeClr val="tx2"/>
                </a:solidFill>
                <a:latin typeface="Century Gothic" panose="020B0502020202020204" pitchFamily="34" charset="0"/>
                <a:cs typeface="Calibri Light"/>
              </a:rPr>
              <a:t>Effectiveness of Tax Collection</a:t>
            </a:r>
          </a:p>
          <a:p>
            <a:pPr>
              <a:spcBef>
                <a:spcPts val="600"/>
              </a:spcBef>
              <a:spcAft>
                <a:spcPts val="600"/>
              </a:spcAft>
              <a:buClr>
                <a:schemeClr val="accent1">
                  <a:lumMod val="50000"/>
                </a:schemeClr>
              </a:buClr>
              <a:buFont typeface="Calibri" panose="020F0502020204030204" pitchFamily="34" charset="0"/>
              <a:buChar char="›"/>
            </a:pPr>
            <a:r>
              <a:rPr lang="en-US" dirty="0">
                <a:solidFill>
                  <a:schemeClr val="tx2"/>
                </a:solidFill>
                <a:latin typeface="Century Gothic" panose="020B0502020202020204" pitchFamily="34" charset="0"/>
                <a:cs typeface="Calibri Light"/>
              </a:rPr>
              <a:t>Cash Position</a:t>
            </a:r>
          </a:p>
          <a:p>
            <a:pPr>
              <a:spcBef>
                <a:spcPts val="600"/>
              </a:spcBef>
              <a:spcAft>
                <a:spcPts val="600"/>
              </a:spcAft>
              <a:buClr>
                <a:schemeClr val="accent1">
                  <a:lumMod val="50000"/>
                </a:schemeClr>
              </a:buClr>
              <a:buFont typeface="Calibri" panose="020F0502020204030204" pitchFamily="34" charset="0"/>
              <a:buChar char="›"/>
            </a:pPr>
            <a:r>
              <a:rPr lang="en-US" dirty="0">
                <a:solidFill>
                  <a:schemeClr val="tx2"/>
                </a:solidFill>
                <a:latin typeface="Century Gothic" panose="020B0502020202020204" pitchFamily="34" charset="0"/>
                <a:cs typeface="Calibri Light"/>
              </a:rPr>
              <a:t>Ability to address unforeseen costs</a:t>
            </a:r>
          </a:p>
          <a:p>
            <a:pPr marL="0" indent="0">
              <a:spcBef>
                <a:spcPts val="600"/>
              </a:spcBef>
              <a:spcAft>
                <a:spcPts val="600"/>
              </a:spcAft>
              <a:buClr>
                <a:schemeClr val="accent1">
                  <a:lumMod val="50000"/>
                </a:schemeClr>
              </a:buClr>
              <a:buNone/>
            </a:pPr>
            <a:endParaRPr lang="en-US" dirty="0">
              <a:solidFill>
                <a:schemeClr val="tx2"/>
              </a:solidFill>
              <a:latin typeface="Century Gothic" panose="020B0502020202020204" pitchFamily="34" charset="0"/>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en-US" dirty="0">
              <a:solidFill>
                <a:schemeClr val="tx2"/>
              </a:solidFill>
              <a:latin typeface="Century Gothic" panose="020B0502020202020204" pitchFamily="34" charset="0"/>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en-US" dirty="0">
              <a:solidFill>
                <a:schemeClr val="tx2"/>
              </a:solidFill>
              <a:latin typeface="Century Gothic" panose="020B0502020202020204" pitchFamily="34" charset="0"/>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en-US" dirty="0">
              <a:solidFill>
                <a:schemeClr val="tx2"/>
              </a:solidFill>
              <a:latin typeface="Century Gothic" panose="020B0502020202020204" pitchFamily="34" charset="0"/>
              <a:cs typeface="Calibri Light"/>
            </a:endParaRPr>
          </a:p>
          <a:p>
            <a:endParaRPr lang="en-US" noProof="1"/>
          </a:p>
        </p:txBody>
      </p:sp>
      <p:pic>
        <p:nvPicPr>
          <p:cNvPr id="9" name="Audio 8">
            <a:hlinkClick r:id="" action="ppaction://media"/>
            <a:extLst>
              <a:ext uri="{FF2B5EF4-FFF2-40B4-BE49-F238E27FC236}">
                <a16:creationId xmlns:a16="http://schemas.microsoft.com/office/drawing/2014/main" id="{F4E98794-4662-44A8-9AD5-47028FF42E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B6E66CA6-C6C6-489B-9B46-89041C600A14}"/>
              </a:ext>
            </a:extLst>
          </p:cNvPr>
          <p:cNvSpPr/>
          <p:nvPr/>
        </p:nvSpPr>
        <p:spPr>
          <a:xfrm>
            <a:off x="127681"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2A6821DE-7B96-4D25-8D65-B4EC74D7B29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574213688"/>
      </p:ext>
    </p:extLst>
  </p:cSld>
  <p:clrMapOvr>
    <a:masterClrMapping/>
  </p:clrMapOvr>
  <mc:AlternateContent xmlns:mc="http://schemas.openxmlformats.org/markup-compatibility/2006" xmlns:p14="http://schemas.microsoft.com/office/powerpoint/2010/main">
    <mc:Choice Requires="p14">
      <p:transition spd="slow" p14:dur="2000" advTm="39731"/>
    </mc:Choice>
    <mc:Fallback xmlns="">
      <p:transition spd="slow" advTm="3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478686" y="1411086"/>
            <a:ext cx="3863221" cy="720000"/>
          </a:xfrm>
        </p:spPr>
        <p:txBody>
          <a:bodyPr/>
          <a:lstStyle/>
          <a:p>
            <a:r>
              <a:rPr lang="en-US" sz="3200" dirty="0"/>
              <a:t>Key  Questions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254457" y="2250015"/>
            <a:ext cx="4087450" cy="1415429"/>
          </a:xfrm>
        </p:spPr>
        <p:txBody>
          <a:bodyPr>
            <a:normAutofit/>
          </a:bodyPr>
          <a:lstStyle/>
          <a:p>
            <a:r>
              <a:rPr lang="en-US" sz="2800" spc="20" dirty="0">
                <a:solidFill>
                  <a:srgbClr val="000000"/>
                </a:solidFill>
                <a:latin typeface="Calibri" panose="020F0502020204030204" pitchFamily="34" charset="0"/>
              </a:rPr>
              <a:t> </a:t>
            </a:r>
            <a:r>
              <a:rPr lang="en-US" spc="20" dirty="0">
                <a:solidFill>
                  <a:srgbClr val="000000"/>
                </a:solidFill>
              </a:rPr>
              <a:t>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7478686" y="2499504"/>
            <a:ext cx="4348724" cy="3211485"/>
          </a:xfrm>
        </p:spPr>
        <p:txBody>
          <a:bodyPr>
            <a:normAutofit fontScale="70000" lnSpcReduction="20000"/>
          </a:bodyPr>
          <a:lstStyle/>
          <a:p>
            <a:pPr>
              <a:spcBef>
                <a:spcPts val="600"/>
              </a:spcBef>
              <a:spcAft>
                <a:spcPts val="600"/>
              </a:spcAft>
              <a:buClr>
                <a:schemeClr val="accent1">
                  <a:lumMod val="50000"/>
                </a:schemeClr>
              </a:buClr>
              <a:buFont typeface="Calibri" panose="020F0502020204030204" pitchFamily="34" charset="0"/>
              <a:buChar char="›"/>
            </a:pPr>
            <a:r>
              <a:rPr lang="en-US" sz="2000" spc="20" dirty="0">
                <a:solidFill>
                  <a:schemeClr val="bg1"/>
                </a:solidFill>
                <a:ea typeface="Roboto" panose="02000000000000000000" pitchFamily="2" charset="0"/>
              </a:rPr>
              <a:t>Has the Cash position decreased significantly from previous years?</a:t>
            </a:r>
            <a:endParaRPr lang="en-US" sz="2000" dirty="0">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r>
              <a:rPr lang="en-US" sz="2000" spc="20" dirty="0">
                <a:solidFill>
                  <a:schemeClr val="bg1"/>
                </a:solidFill>
                <a:ea typeface="Roboto" panose="02000000000000000000" pitchFamily="2" charset="0"/>
              </a:rPr>
              <a:t>What is the cash position? </a:t>
            </a:r>
            <a:r>
              <a:rPr lang="en-US" sz="2000" spc="30" dirty="0">
                <a:solidFill>
                  <a:schemeClr val="bg1"/>
                </a:solidFill>
                <a:ea typeface="Roboto Condensed Light" panose="02000000000000000000" pitchFamily="2" charset="0"/>
                <a:cs typeface="Segoe UI" panose="020B0502040204020203" pitchFamily="34" charset="0"/>
              </a:rPr>
              <a:t>Does the municipality have enough cash to pay bills as they come due?  (Low liquidity can indicate a cash flow problem and may indicate a concern in other areas such as revenue collection.)</a:t>
            </a:r>
            <a:endParaRPr lang="en-US" sz="2000" spc="20" dirty="0">
              <a:solidFill>
                <a:schemeClr val="bg1"/>
              </a:solidFill>
              <a:ea typeface="Roboto" panose="02000000000000000000" pitchFamily="2" charset="0"/>
            </a:endParaRPr>
          </a:p>
          <a:p>
            <a:pPr>
              <a:spcBef>
                <a:spcPts val="600"/>
              </a:spcBef>
              <a:spcAft>
                <a:spcPts val="600"/>
              </a:spcAft>
              <a:buClr>
                <a:schemeClr val="accent1">
                  <a:lumMod val="50000"/>
                </a:schemeClr>
              </a:buClr>
              <a:buFont typeface="Calibri" panose="020F0502020204030204" pitchFamily="34" charset="0"/>
              <a:buChar char="›"/>
            </a:pPr>
            <a:r>
              <a:rPr lang="en-US" sz="2000" dirty="0">
                <a:solidFill>
                  <a:schemeClr val="bg1"/>
                </a:solidFill>
                <a:cs typeface="Calibri Light"/>
              </a:rPr>
              <a:t>How effective is the tax collection?</a:t>
            </a:r>
          </a:p>
          <a:p>
            <a:pPr>
              <a:spcBef>
                <a:spcPts val="600"/>
              </a:spcBef>
              <a:spcAft>
                <a:spcPts val="600"/>
              </a:spcAft>
              <a:buClr>
                <a:schemeClr val="accent1">
                  <a:lumMod val="50000"/>
                </a:schemeClr>
              </a:buClr>
              <a:buFont typeface="Calibri" panose="020F0502020204030204" pitchFamily="34" charset="0"/>
              <a:buChar char="›"/>
            </a:pPr>
            <a:r>
              <a:rPr lang="en-US" sz="2000" dirty="0">
                <a:solidFill>
                  <a:schemeClr val="bg1"/>
                </a:solidFill>
                <a:cs typeface="Calibri Light"/>
              </a:rPr>
              <a:t>What is the organization’s ability to address unforeseen costs? </a:t>
            </a:r>
            <a:r>
              <a:rPr lang="en-US" sz="2000" spc="30" dirty="0">
                <a:solidFill>
                  <a:schemeClr val="bg1"/>
                </a:solidFill>
                <a:ea typeface="Roboto Condensed Light" panose="02000000000000000000" pitchFamily="2" charset="0"/>
                <a:cs typeface="Segoe UI" panose="020B0502040204020203" pitchFamily="34" charset="0"/>
              </a:rPr>
              <a:t>Is there sufficient reserves to address unexpected events or provide flexibility to address future projects/obligations. </a:t>
            </a:r>
            <a:endParaRPr lang="en-US" spc="30" dirty="0">
              <a:solidFill>
                <a:schemeClr val="bg1"/>
              </a:solidFill>
              <a:cs typeface="Segoe UI" panose="020B0502040204020203" pitchFamily="34" charset="0"/>
            </a:endParaRPr>
          </a:p>
          <a:p>
            <a:pPr>
              <a:spcBef>
                <a:spcPts val="600"/>
              </a:spcBef>
              <a:spcAft>
                <a:spcPts val="600"/>
              </a:spcAft>
              <a:buClr>
                <a:schemeClr val="accent1">
                  <a:lumMod val="50000"/>
                </a:schemeClr>
              </a:buClr>
              <a:buFont typeface="Calibri" panose="020F0502020204030204" pitchFamily="34" charset="0"/>
              <a:buChar char="›"/>
            </a:pPr>
            <a:endParaRPr lang="en-US" sz="2000" dirty="0">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en-US" dirty="0">
              <a:solidFill>
                <a:schemeClr val="bg1"/>
              </a:solidFill>
              <a:latin typeface="Century Gothic" panose="020B0502020202020204" pitchFamily="34" charset="0"/>
              <a:cs typeface="Calibri Light"/>
            </a:endParaRP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16</a:t>
            </a: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nvPicPr>
        <p:blipFill>
          <a:blip r:embed="rId6"/>
          <a:stretch>
            <a:fillRect/>
          </a:stretch>
        </p:blipFill>
        <p:spPr>
          <a:xfrm>
            <a:off x="994540" y="750398"/>
            <a:ext cx="4488874" cy="5516078"/>
          </a:xfrm>
          <a:prstGeom prst="rect">
            <a:avLst/>
          </a:prstGeom>
        </p:spPr>
      </p:pic>
      <p:sp>
        <p:nvSpPr>
          <p:cNvPr id="10" name="Oval 9">
            <a:extLst>
              <a:ext uri="{FF2B5EF4-FFF2-40B4-BE49-F238E27FC236}">
                <a16:creationId xmlns:a16="http://schemas.microsoft.com/office/drawing/2014/main" id="{F130CFC7-6BAD-409A-AA27-918561B5DFED}"/>
              </a:ext>
            </a:extLst>
          </p:cNvPr>
          <p:cNvSpPr/>
          <p:nvPr/>
        </p:nvSpPr>
        <p:spPr>
          <a:xfrm>
            <a:off x="1315456" y="3264568"/>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5" name="Oval 14">
            <a:extLst>
              <a:ext uri="{FF2B5EF4-FFF2-40B4-BE49-F238E27FC236}">
                <a16:creationId xmlns:a16="http://schemas.microsoft.com/office/drawing/2014/main" id="{C7A519BD-F7CA-4042-9E2D-1D4FB26A2A84}"/>
              </a:ext>
            </a:extLst>
          </p:cNvPr>
          <p:cNvSpPr/>
          <p:nvPr/>
        </p:nvSpPr>
        <p:spPr>
          <a:xfrm>
            <a:off x="3190508" y="2499504"/>
            <a:ext cx="1287729" cy="88418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6" name="Oval 15">
            <a:extLst>
              <a:ext uri="{FF2B5EF4-FFF2-40B4-BE49-F238E27FC236}">
                <a16:creationId xmlns:a16="http://schemas.microsoft.com/office/drawing/2014/main" id="{3E36AA9D-333E-4B46-9876-2579AB2A360C}"/>
              </a:ext>
            </a:extLst>
          </p:cNvPr>
          <p:cNvSpPr/>
          <p:nvPr/>
        </p:nvSpPr>
        <p:spPr>
          <a:xfrm>
            <a:off x="1902779" y="2420744"/>
            <a:ext cx="1177567" cy="96294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nvSpPr>
        <p:spPr>
          <a:xfrm>
            <a:off x="7323221" y="3113025"/>
            <a:ext cx="248653" cy="2292348"/>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13FB92A0-367F-4DFC-9329-BD33E8BD3FA9}"/>
              </a:ext>
            </a:extLst>
          </p:cNvPr>
          <p:cNvCxnSpPr>
            <a:cxnSpLocks/>
            <a:stCxn id="7" idx="1"/>
          </p:cNvCxnSpPr>
          <p:nvPr/>
        </p:nvCxnSpPr>
        <p:spPr>
          <a:xfrm flipH="1" flipV="1">
            <a:off x="4408619" y="3335995"/>
            <a:ext cx="2914602" cy="923204"/>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3" name="Audio 12">
            <a:hlinkClick r:id="" action="ppaction://media"/>
            <a:extLst>
              <a:ext uri="{FF2B5EF4-FFF2-40B4-BE49-F238E27FC236}">
                <a16:creationId xmlns:a16="http://schemas.microsoft.com/office/drawing/2014/main" id="{E19FA6FD-5E8D-45BB-A437-C305ECB725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4" name="Action Button: Go Back or Previous 13">
            <a:hlinkClick r:id="" action="ppaction://hlinkshowjump?jump=previousslide" highlightClick="1"/>
            <a:extLst>
              <a:ext uri="{FF2B5EF4-FFF2-40B4-BE49-F238E27FC236}">
                <a16:creationId xmlns:a16="http://schemas.microsoft.com/office/drawing/2014/main" id="{F160EF8B-B800-4CA0-85B5-CF4EB9BF9229}"/>
              </a:ext>
            </a:extLst>
          </p:cNvPr>
          <p:cNvSpPr/>
          <p:nvPr/>
        </p:nvSpPr>
        <p:spPr>
          <a:xfrm>
            <a:off x="193587"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7" name="Action Button: Go Forward or Next 16">
            <a:hlinkClick r:id="" action="ppaction://hlinkshowjump?jump=nextslide" highlightClick="1"/>
            <a:extLst>
              <a:ext uri="{FF2B5EF4-FFF2-40B4-BE49-F238E27FC236}">
                <a16:creationId xmlns:a16="http://schemas.microsoft.com/office/drawing/2014/main" id="{21D783EC-C3E3-472A-98E6-631214C0FDE6}"/>
              </a:ext>
            </a:extLst>
          </p:cNvPr>
          <p:cNvSpPr/>
          <p:nvPr/>
        </p:nvSpPr>
        <p:spPr>
          <a:xfrm>
            <a:off x="555799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978620145"/>
      </p:ext>
    </p:extLst>
  </p:cSld>
  <p:clrMapOvr>
    <a:masterClrMapping/>
  </p:clrMapOvr>
  <mc:AlternateContent xmlns:mc="http://schemas.openxmlformats.org/markup-compatibility/2006" xmlns:p14="http://schemas.microsoft.com/office/powerpoint/2010/main">
    <mc:Choice Requires="p14">
      <p:transition spd="slow" p14:dur="2000" advTm="84904"/>
    </mc:Choice>
    <mc:Fallback xmlns="">
      <p:transition spd="slow" advTm="84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 presetClass="entr" presetSubtype="0" fill="hold" nodeType="afterEffect">
                                  <p:stCondLst>
                                    <p:cond delay="700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p:stCondLst>
                              <p:cond delay="7001"/>
                            </p:stCondLst>
                            <p:childTnLst>
                              <p:par>
                                <p:cTn id="11" presetID="1" presetClass="entr" presetSubtype="0" fill="hold" nodeType="afterEffect">
                                  <p:stCondLst>
                                    <p:cond delay="800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par>
                          <p:cTn id="13" fill="hold">
                            <p:stCondLst>
                              <p:cond delay="15001"/>
                            </p:stCondLst>
                            <p:childTnLst>
                              <p:par>
                                <p:cTn id="14" presetID="1" presetClass="entr" presetSubtype="0" fill="hold" nodeType="afterEffect">
                                  <p:stCondLst>
                                    <p:cond delay="2100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par>
                          <p:cTn id="16" fill="hold">
                            <p:stCondLst>
                              <p:cond delay="36001"/>
                            </p:stCondLst>
                            <p:childTnLst>
                              <p:par>
                                <p:cTn id="17" presetID="1" presetClass="entr" presetSubtype="0" fill="hold" nodeType="afterEffect">
                                  <p:stCondLst>
                                    <p:cond delay="1300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17</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DAF6D235-0215-464D-ADEC-2726A706969F}"/>
              </a:ext>
            </a:extLst>
          </p:cNvPr>
          <p:cNvSpPr/>
          <p:nvPr/>
        </p:nvSpPr>
        <p:spPr>
          <a:xfrm>
            <a:off x="6906384" y="1637252"/>
            <a:ext cx="4365674" cy="41057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2000" b="0" i="0" u="none" strike="noStrike" kern="1200" cap="none" spc="0" normalizeH="0" baseline="0" noProof="0" dirty="0">
                <a:ln>
                  <a:noFill/>
                </a:ln>
                <a:solidFill>
                  <a:srgbClr val="C00000"/>
                </a:solidFill>
                <a:effectLst/>
                <a:uLnTx/>
                <a:uFillTx/>
                <a:ea typeface="+mn-ea"/>
                <a:cs typeface="+mn-cs"/>
              </a:rPr>
              <a:t>Liabilities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600"/>
              </a:spcBef>
              <a:spcAft>
                <a:spcPts val="600"/>
              </a:spcAft>
              <a:buClr>
                <a:schemeClr val="accent2"/>
              </a:buClr>
              <a:buSzTx/>
              <a:buFontTx/>
              <a:buChar char="›"/>
              <a:tabLst/>
              <a:defRPr/>
            </a:pPr>
            <a:r>
              <a:rPr kumimoji="0" lang="en-US" sz="1400" b="0" i="0" u="none" strike="noStrike" kern="1200" cap="none" spc="0" normalizeH="0" baseline="0" noProof="0" dirty="0">
                <a:ln>
                  <a:noFill/>
                </a:ln>
                <a:solidFill>
                  <a:srgbClr val="000000"/>
                </a:solidFill>
                <a:effectLst/>
                <a:uLnTx/>
                <a:uFillTx/>
                <a:ea typeface="+mn-ea"/>
                <a:cs typeface="+mn-cs"/>
              </a:rPr>
              <a:t>Payable (money owed)</a:t>
            </a:r>
          </a:p>
          <a:p>
            <a:pPr marL="285750" marR="0" lvl="0" indent="-285750" algn="l" defTabSz="457200" rtl="0" eaLnBrk="1" fontAlgn="auto" latinLnBrk="0" hangingPunct="1">
              <a:lnSpc>
                <a:spcPct val="100000"/>
              </a:lnSpc>
              <a:spcBef>
                <a:spcPts val="600"/>
              </a:spcBef>
              <a:spcAft>
                <a:spcPts val="600"/>
              </a:spcAft>
              <a:buClr>
                <a:schemeClr val="accent2"/>
              </a:buClr>
              <a:buSzTx/>
              <a:buFontTx/>
              <a:buChar char="›"/>
              <a:tabLst/>
              <a:defRPr/>
            </a:pPr>
            <a:r>
              <a:rPr kumimoji="0" lang="en-US" sz="1400" b="0" i="0" u="none" strike="noStrike" kern="1200" cap="none" spc="0" normalizeH="0" baseline="0" noProof="0" dirty="0">
                <a:ln>
                  <a:noFill/>
                </a:ln>
                <a:solidFill>
                  <a:srgbClr val="000000"/>
                </a:solidFill>
                <a:effectLst/>
                <a:uLnTx/>
                <a:uFillTx/>
                <a:ea typeface="+mn-ea"/>
                <a:cs typeface="+mn-cs"/>
              </a:rPr>
              <a:t>Accruals (the obligation has occurred)</a:t>
            </a:r>
          </a:p>
          <a:p>
            <a:pPr marL="285750" marR="0" lvl="0" indent="-285750" algn="l" defTabSz="457200" rtl="0" eaLnBrk="1" fontAlgn="auto" latinLnBrk="0" hangingPunct="1">
              <a:lnSpc>
                <a:spcPct val="100000"/>
              </a:lnSpc>
              <a:spcBef>
                <a:spcPts val="600"/>
              </a:spcBef>
              <a:spcAft>
                <a:spcPts val="600"/>
              </a:spcAft>
              <a:buClr>
                <a:schemeClr val="accent2"/>
              </a:buClr>
              <a:buSzTx/>
              <a:buFontTx/>
              <a:buChar char="›"/>
              <a:tabLst/>
              <a:defRPr/>
            </a:pPr>
            <a:r>
              <a:rPr kumimoji="0" lang="en-US" sz="1400" b="0" i="0" u="none" strike="noStrike" kern="1200" cap="none" spc="0" normalizeH="0" baseline="0" noProof="0" dirty="0">
                <a:ln>
                  <a:noFill/>
                </a:ln>
                <a:solidFill>
                  <a:srgbClr val="000000"/>
                </a:solidFill>
                <a:effectLst/>
                <a:uLnTx/>
                <a:uFillTx/>
                <a:ea typeface="+mn-ea"/>
                <a:cs typeface="+mn-cs"/>
              </a:rPr>
              <a:t>Deferred revenue (received money, but obligations unfulfilled)</a:t>
            </a:r>
          </a:p>
          <a:p>
            <a:pPr marL="285750" marR="0" lvl="0" indent="-285750" algn="l" defTabSz="457200" rtl="0" eaLnBrk="1" fontAlgn="auto" latinLnBrk="0" hangingPunct="1">
              <a:lnSpc>
                <a:spcPct val="100000"/>
              </a:lnSpc>
              <a:spcBef>
                <a:spcPts val="600"/>
              </a:spcBef>
              <a:spcAft>
                <a:spcPts val="600"/>
              </a:spcAft>
              <a:buClr>
                <a:schemeClr val="accent2"/>
              </a:buClr>
              <a:buSzTx/>
              <a:buFontTx/>
              <a:buChar char="›"/>
              <a:tabLst/>
              <a:defRPr/>
            </a:pPr>
            <a:r>
              <a:rPr kumimoji="0" lang="en-US" sz="1400" b="0" i="0" u="none" strike="noStrike" kern="1200" cap="none" spc="0" normalizeH="0" baseline="0" noProof="0" dirty="0">
                <a:ln>
                  <a:noFill/>
                </a:ln>
                <a:solidFill>
                  <a:srgbClr val="000000"/>
                </a:solidFill>
                <a:effectLst/>
                <a:uLnTx/>
                <a:uFillTx/>
                <a:ea typeface="+mn-ea"/>
                <a:cs typeface="+mn-cs"/>
              </a:rPr>
              <a:t>Employee Pension Obligations</a:t>
            </a:r>
          </a:p>
          <a:p>
            <a:pPr marL="285750" marR="0" lvl="0" indent="-285750" algn="l" defTabSz="457200" rtl="0" eaLnBrk="1" fontAlgn="auto" latinLnBrk="0" hangingPunct="1">
              <a:lnSpc>
                <a:spcPct val="100000"/>
              </a:lnSpc>
              <a:spcBef>
                <a:spcPts val="600"/>
              </a:spcBef>
              <a:spcAft>
                <a:spcPts val="600"/>
              </a:spcAft>
              <a:buClrTx/>
              <a:buSzTx/>
              <a:buFontTx/>
              <a:buBlip>
                <a:blip r:embed="rId5">
                  <a:extLst>
                    <a:ext uri="{96DAC541-7B7A-43D3-8B79-37D633B846F1}">
                      <asvg:svgBlip xmlns:asvg="http://schemas.microsoft.com/office/drawing/2016/SVG/main" r:embed="rId6"/>
                    </a:ext>
                  </a:extLst>
                </a:blip>
              </a:buBlip>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R="0" lvl="0" algn="l" defTabSz="457200" rtl="0" eaLnBrk="1" fontAlgn="auto" latinLnBrk="0" hangingPunct="1">
              <a:lnSpc>
                <a:spcPct val="100000"/>
              </a:lnSpc>
              <a:spcBef>
                <a:spcPts val="600"/>
              </a:spcBef>
              <a:spcAft>
                <a:spcPts val="600"/>
              </a:spcAft>
              <a:buClrTx/>
              <a:buSzTx/>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 name="Oval 3">
            <a:extLst>
              <a:ext uri="{FF2B5EF4-FFF2-40B4-BE49-F238E27FC236}">
                <a16:creationId xmlns:a16="http://schemas.microsoft.com/office/drawing/2014/main" id="{EB7CFAF3-CEA7-4F1D-8CC4-95BA18D47904}"/>
              </a:ext>
            </a:extLst>
          </p:cNvPr>
          <p:cNvSpPr/>
          <p:nvPr/>
        </p:nvSpPr>
        <p:spPr>
          <a:xfrm>
            <a:off x="341832" y="2735042"/>
            <a:ext cx="2502667" cy="16147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cxnSp>
        <p:nvCxnSpPr>
          <p:cNvPr id="8" name="Straight Arrow Connector 7">
            <a:extLst>
              <a:ext uri="{FF2B5EF4-FFF2-40B4-BE49-F238E27FC236}">
                <a16:creationId xmlns:a16="http://schemas.microsoft.com/office/drawing/2014/main" id="{2B404E02-C58F-491E-A677-AA5B4B164EC7}"/>
              </a:ext>
            </a:extLst>
          </p:cNvPr>
          <p:cNvCxnSpPr>
            <a:cxnSpLocks/>
          </p:cNvCxnSpPr>
          <p:nvPr/>
        </p:nvCxnSpPr>
        <p:spPr>
          <a:xfrm flipH="1">
            <a:off x="2844499" y="2435629"/>
            <a:ext cx="4121566" cy="897775"/>
          </a:xfrm>
          <a:prstGeom prst="straightConnector1">
            <a:avLst/>
          </a:prstGeom>
          <a:ln>
            <a:solidFill>
              <a:srgbClr val="C00000"/>
            </a:solidFill>
            <a:tailEnd type="triangle"/>
          </a:ln>
        </p:spPr>
        <p:style>
          <a:lnRef idx="3">
            <a:schemeClr val="accent1"/>
          </a:lnRef>
          <a:fillRef idx="0">
            <a:schemeClr val="accent1"/>
          </a:fillRef>
          <a:effectRef idx="2">
            <a:schemeClr val="accent1"/>
          </a:effectRef>
          <a:fontRef idx="minor">
            <a:schemeClr val="tx1"/>
          </a:fontRef>
        </p:style>
      </p:cxnSp>
      <p:pic>
        <p:nvPicPr>
          <p:cNvPr id="3" name="Picture 2">
            <a:extLst>
              <a:ext uri="{FF2B5EF4-FFF2-40B4-BE49-F238E27FC236}">
                <a16:creationId xmlns:a16="http://schemas.microsoft.com/office/drawing/2014/main" id="{E4B61E96-9D72-4F69-92D9-3BAA0C6FA3AA}"/>
              </a:ext>
            </a:extLst>
          </p:cNvPr>
          <p:cNvPicPr>
            <a:picLocks noChangeAspect="1"/>
          </p:cNvPicPr>
          <p:nvPr/>
        </p:nvPicPr>
        <p:blipFill>
          <a:blip r:embed="rId7"/>
          <a:stretch>
            <a:fillRect/>
          </a:stretch>
        </p:blipFill>
        <p:spPr>
          <a:xfrm>
            <a:off x="919942" y="128731"/>
            <a:ext cx="4760903" cy="5884341"/>
          </a:xfrm>
          <a:prstGeom prst="rect">
            <a:avLst/>
          </a:prstGeom>
        </p:spPr>
      </p:pic>
      <p:pic>
        <p:nvPicPr>
          <p:cNvPr id="6" name="Audio 5">
            <a:hlinkClick r:id="" action="ppaction://media"/>
            <a:extLst>
              <a:ext uri="{FF2B5EF4-FFF2-40B4-BE49-F238E27FC236}">
                <a16:creationId xmlns:a16="http://schemas.microsoft.com/office/drawing/2014/main" id="{75B475D1-BE7A-4211-BF69-080322C624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B585FA1C-AA4E-40B8-89F0-B75270ADDA7F}"/>
              </a:ext>
            </a:extLst>
          </p:cNvPr>
          <p:cNvSpPr/>
          <p:nvPr/>
        </p:nvSpPr>
        <p:spPr>
          <a:xfrm>
            <a:off x="281322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CE0A9BEA-C258-4AE1-88E5-BB3E91A8A78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752186727"/>
      </p:ext>
    </p:extLst>
  </p:cSld>
  <p:clrMapOvr>
    <a:masterClrMapping/>
  </p:clrMapOvr>
  <mc:AlternateContent xmlns:mc="http://schemas.openxmlformats.org/markup-compatibility/2006" xmlns:p14="http://schemas.microsoft.com/office/powerpoint/2010/main">
    <mc:Choice Requires="p14">
      <p:transition spd="slow" p14:dur="2000" advTm="50056"/>
    </mc:Choice>
    <mc:Fallback xmlns="">
      <p:transition spd="slow" advTm="5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550875" y="2494051"/>
            <a:ext cx="3863221" cy="720000"/>
          </a:xfrm>
        </p:spPr>
        <p:txBody>
          <a:bodyPr/>
          <a:lstStyle/>
          <a:p>
            <a:r>
              <a:rPr lang="en-US" dirty="0"/>
              <a:t>Key  Questions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254457" y="2250015"/>
            <a:ext cx="4087450" cy="1415429"/>
          </a:xfrm>
        </p:spPr>
        <p:txBody>
          <a:bodyPr>
            <a:normAutofit/>
          </a:bodyPr>
          <a:lstStyle/>
          <a:p>
            <a:r>
              <a:rPr lang="en-US" sz="2800" spc="20" dirty="0">
                <a:solidFill>
                  <a:srgbClr val="000000"/>
                </a:solidFill>
                <a:latin typeface="Calibri" panose="020F0502020204030204" pitchFamily="34" charset="0"/>
              </a:rPr>
              <a:t> </a:t>
            </a:r>
            <a:r>
              <a:rPr lang="en-US" spc="20" dirty="0">
                <a:solidFill>
                  <a:srgbClr val="000000"/>
                </a:solidFill>
              </a:rPr>
              <a:t>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8058738" y="3470813"/>
            <a:ext cx="4348724" cy="1591233"/>
          </a:xfrm>
        </p:spPr>
        <p:txBody>
          <a:bodyPr>
            <a:normAutofit/>
          </a:bodyPr>
          <a:lstStyle/>
          <a:p>
            <a:pPr>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latin typeface="Century Gothic" panose="020B0502020202020204" pitchFamily="34" charset="0"/>
                <a:cs typeface="Calibri Light"/>
              </a:rPr>
              <a:t>What do we owe?</a:t>
            </a:r>
          </a:p>
          <a:p>
            <a:pPr>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latin typeface="Century Gothic" panose="020B0502020202020204" pitchFamily="34" charset="0"/>
                <a:cs typeface="Calibri Light"/>
              </a:rPr>
              <a:t>Level of debt</a:t>
            </a:r>
          </a:p>
          <a:p>
            <a:pPr lvl="1">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latin typeface="Century Gothic" panose="020B0502020202020204" pitchFamily="34" charset="0"/>
                <a:cs typeface="Calibri Light"/>
              </a:rPr>
              <a:t>Long-term and short-term</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nvPicPr>
        <p:blipFill>
          <a:blip r:embed="rId5"/>
          <a:stretch>
            <a:fillRect/>
          </a:stretch>
        </p:blipFill>
        <p:spPr>
          <a:xfrm>
            <a:off x="962308" y="537081"/>
            <a:ext cx="4488874" cy="5516078"/>
          </a:xfrm>
          <a:prstGeom prst="rect">
            <a:avLst/>
          </a:prstGeom>
        </p:spPr>
      </p:pic>
      <p:sp>
        <p:nvSpPr>
          <p:cNvPr id="10" name="Oval 9">
            <a:extLst>
              <a:ext uri="{FF2B5EF4-FFF2-40B4-BE49-F238E27FC236}">
                <a16:creationId xmlns:a16="http://schemas.microsoft.com/office/drawing/2014/main" id="{F130CFC7-6BAD-409A-AA27-918561B5DFED}"/>
              </a:ext>
            </a:extLst>
          </p:cNvPr>
          <p:cNvSpPr/>
          <p:nvPr/>
        </p:nvSpPr>
        <p:spPr>
          <a:xfrm>
            <a:off x="1227896" y="3803049"/>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5" name="Oval 14">
            <a:extLst>
              <a:ext uri="{FF2B5EF4-FFF2-40B4-BE49-F238E27FC236}">
                <a16:creationId xmlns:a16="http://schemas.microsoft.com/office/drawing/2014/main" id="{C7A519BD-F7CA-4042-9E2D-1D4FB26A2A84}"/>
              </a:ext>
            </a:extLst>
          </p:cNvPr>
          <p:cNvSpPr/>
          <p:nvPr/>
        </p:nvSpPr>
        <p:spPr>
          <a:xfrm>
            <a:off x="2515625" y="3898232"/>
            <a:ext cx="1287729" cy="72991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nvSpPr>
        <p:spPr>
          <a:xfrm>
            <a:off x="7721739" y="3906545"/>
            <a:ext cx="155448" cy="914400"/>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13FB92A0-367F-4DFC-9329-BD33E8BD3FA9}"/>
              </a:ext>
            </a:extLst>
          </p:cNvPr>
          <p:cNvCxnSpPr>
            <a:cxnSpLocks/>
          </p:cNvCxnSpPr>
          <p:nvPr/>
        </p:nvCxnSpPr>
        <p:spPr>
          <a:xfrm flipH="1">
            <a:off x="5091083" y="4178968"/>
            <a:ext cx="2604553"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2" name="Audio 1">
            <a:hlinkClick r:id="" action="ppaction://media"/>
            <a:extLst>
              <a:ext uri="{FF2B5EF4-FFF2-40B4-BE49-F238E27FC236}">
                <a16:creationId xmlns:a16="http://schemas.microsoft.com/office/drawing/2014/main" id="{F75358E1-D286-4234-BFDC-B849B509A7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2" name="Action Button: Go Back or Previous 11">
            <a:hlinkClick r:id="" action="ppaction://hlinkshowjump?jump=previousslide" highlightClick="1"/>
            <a:extLst>
              <a:ext uri="{FF2B5EF4-FFF2-40B4-BE49-F238E27FC236}">
                <a16:creationId xmlns:a16="http://schemas.microsoft.com/office/drawing/2014/main" id="{0F412B8A-785E-49E9-8F88-28F09C74B046}"/>
              </a:ext>
            </a:extLst>
          </p:cNvPr>
          <p:cNvSpPr/>
          <p:nvPr/>
        </p:nvSpPr>
        <p:spPr>
          <a:xfrm>
            <a:off x="13592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3" name="Action Button: Go Forward or Next 12">
            <a:hlinkClick r:id="" action="ppaction://hlinkshowjump?jump=nextslide" highlightClick="1"/>
            <a:extLst>
              <a:ext uri="{FF2B5EF4-FFF2-40B4-BE49-F238E27FC236}">
                <a16:creationId xmlns:a16="http://schemas.microsoft.com/office/drawing/2014/main" id="{1010415E-23D1-4A39-BC78-FDE743DCECE3}"/>
              </a:ext>
            </a:extLst>
          </p:cNvPr>
          <p:cNvSpPr/>
          <p:nvPr/>
        </p:nvSpPr>
        <p:spPr>
          <a:xfrm>
            <a:off x="554976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238941191"/>
      </p:ext>
    </p:extLst>
  </p:cSld>
  <p:clrMapOvr>
    <a:masterClrMapping/>
  </p:clrMapOvr>
  <mc:AlternateContent xmlns:mc="http://schemas.openxmlformats.org/markup-compatibility/2006" xmlns:p14="http://schemas.microsoft.com/office/powerpoint/2010/main">
    <mc:Choice Requires="p14">
      <p:transition spd="slow" p14:dur="2000" advTm="88556"/>
    </mc:Choice>
    <mc:Fallback xmlns="">
      <p:transition spd="slow" advTm="8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19</a:t>
            </a:r>
          </a:p>
        </p:txBody>
      </p:sp>
      <p:sp>
        <p:nvSpPr>
          <p:cNvPr id="5" name="Rectangle 4">
            <a:extLst>
              <a:ext uri="{FF2B5EF4-FFF2-40B4-BE49-F238E27FC236}">
                <a16:creationId xmlns:a16="http://schemas.microsoft.com/office/drawing/2014/main" id="{6C095A4B-310B-4DEE-85D0-6ABE2FFA8EB8}"/>
              </a:ext>
            </a:extLst>
          </p:cNvPr>
          <p:cNvSpPr/>
          <p:nvPr/>
        </p:nvSpPr>
        <p:spPr>
          <a:xfrm>
            <a:off x="7016556" y="1454372"/>
            <a:ext cx="4365674" cy="46289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2000" b="0" i="0" u="none" strike="noStrike" kern="1200" cap="none" spc="0" normalizeH="0" baseline="0" noProof="0" dirty="0">
                <a:ln>
                  <a:noFill/>
                </a:ln>
                <a:solidFill>
                  <a:srgbClr val="2683C6"/>
                </a:solidFill>
                <a:effectLst/>
                <a:uLnTx/>
                <a:uFillTx/>
                <a:latin typeface="+mj-lt"/>
                <a:ea typeface="+mn-ea"/>
                <a:cs typeface="+mn-cs"/>
              </a:rPr>
              <a:t>Non-financial Assets </a:t>
            </a:r>
            <a:endParaRPr kumimoji="0" lang="en-US" sz="1800" b="0" i="0" u="none" strike="noStrike" kern="1200" cap="none" spc="0" normalizeH="0" baseline="0" noProof="0" dirty="0">
              <a:ln>
                <a:noFill/>
              </a:ln>
              <a:solidFill>
                <a:srgbClr val="2683C6"/>
              </a:solidFill>
              <a:effectLst/>
              <a:uLnTx/>
              <a:uFillTx/>
              <a:latin typeface="+mj-lt"/>
              <a:ea typeface="+mn-ea"/>
              <a:cs typeface="+mn-cs"/>
            </a:endParaRP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Prepaid expense (an expense paid before obligation realized)</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Inventory</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Tangible Capital Assets (net book value) e.g., truck  actual cost minus accumulated amortization  (</a:t>
            </a:r>
            <a:r>
              <a:rPr kumimoji="0" lang="en-US" sz="1400" b="0" i="1" u="none" strike="noStrike" kern="1200" cap="none" spc="0" normalizeH="0" baseline="0" noProof="0" dirty="0">
                <a:ln>
                  <a:noFill/>
                </a:ln>
                <a:solidFill>
                  <a:srgbClr val="000000"/>
                </a:solidFill>
                <a:effectLst/>
                <a:uLnTx/>
                <a:uFillTx/>
                <a:latin typeface="+mj-lt"/>
                <a:ea typeface="+mn-ea"/>
                <a:cs typeface="+mn-cs"/>
              </a:rPr>
              <a:t>spreading the cost of the truck over the life of the truck).</a:t>
            </a:r>
          </a:p>
          <a:p>
            <a:pPr marL="285750" marR="0" lvl="0" indent="-285750" algn="l" defTabSz="457200" rtl="0" eaLnBrk="1" fontAlgn="auto" latinLnBrk="0" hangingPunct="1">
              <a:lnSpc>
                <a:spcPct val="100000"/>
              </a:lnSpc>
              <a:spcBef>
                <a:spcPts val="600"/>
              </a:spcBef>
              <a:spcAft>
                <a:spcPts val="600"/>
              </a:spcAft>
              <a:buClrTx/>
              <a:buSzTx/>
              <a:buFontTx/>
              <a:buBlip>
                <a:blip r:embed="rId5">
                  <a:extLst>
                    <a:ext uri="{96DAC541-7B7A-43D3-8B79-37D633B846F1}">
                      <asvg:svgBlip xmlns:asvg="http://schemas.microsoft.com/office/drawing/2016/SVG/main" r:embed="rId6"/>
                    </a:ext>
                  </a:extLst>
                </a:blip>
              </a:buBlip>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1" i="1" u="none" strike="noStrike" kern="1200" cap="none" spc="0" normalizeH="0" baseline="0" noProof="0" dirty="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5">
                  <a:extLst>
                    <a:ext uri="{96DAC541-7B7A-43D3-8B79-37D633B846F1}">
                      <asvg:svgBlip xmlns:asvg="http://schemas.microsoft.com/office/drawing/2016/SVG/main" r:embed="rId6"/>
                    </a:ext>
                  </a:extLst>
                </a:blip>
              </a:buBlip>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 name="Oval 3">
            <a:extLst>
              <a:ext uri="{FF2B5EF4-FFF2-40B4-BE49-F238E27FC236}">
                <a16:creationId xmlns:a16="http://schemas.microsoft.com/office/drawing/2014/main" id="{A312CD5A-2CCC-4E4C-8D94-4DE9232BFDC1}"/>
              </a:ext>
            </a:extLst>
          </p:cNvPr>
          <p:cNvSpPr/>
          <p:nvPr/>
        </p:nvSpPr>
        <p:spPr>
          <a:xfrm>
            <a:off x="332509" y="4430684"/>
            <a:ext cx="3275215" cy="1138843"/>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756F1A5A-D440-4034-93DF-03E8EF8B8232}"/>
              </a:ext>
            </a:extLst>
          </p:cNvPr>
          <p:cNvPicPr>
            <a:picLocks noChangeAspect="1"/>
          </p:cNvPicPr>
          <p:nvPr/>
        </p:nvPicPr>
        <p:blipFill>
          <a:blip r:embed="rId7"/>
          <a:stretch>
            <a:fillRect/>
          </a:stretch>
        </p:blipFill>
        <p:spPr>
          <a:xfrm>
            <a:off x="899211" y="147926"/>
            <a:ext cx="4582437" cy="5663762"/>
          </a:xfrm>
          <a:prstGeom prst="rect">
            <a:avLst/>
          </a:prstGeom>
        </p:spPr>
      </p:pic>
      <p:cxnSp>
        <p:nvCxnSpPr>
          <p:cNvPr id="8" name="Straight Arrow Connector 7">
            <a:extLst>
              <a:ext uri="{FF2B5EF4-FFF2-40B4-BE49-F238E27FC236}">
                <a16:creationId xmlns:a16="http://schemas.microsoft.com/office/drawing/2014/main" id="{2D6F9544-3F4D-4F3B-991D-586894D6AF42}"/>
              </a:ext>
            </a:extLst>
          </p:cNvPr>
          <p:cNvCxnSpPr>
            <a:cxnSpLocks/>
          </p:cNvCxnSpPr>
          <p:nvPr/>
        </p:nvCxnSpPr>
        <p:spPr>
          <a:xfrm flipH="1">
            <a:off x="3190429" y="2331933"/>
            <a:ext cx="3826127" cy="2231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EBC7FBB3-F141-47E4-B9DB-6EAD06A9D5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39FA9B9B-09F9-401D-B943-B8DBF6015F0B}"/>
              </a:ext>
            </a:extLst>
          </p:cNvPr>
          <p:cNvSpPr/>
          <p:nvPr/>
        </p:nvSpPr>
        <p:spPr>
          <a:xfrm>
            <a:off x="512804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0170C446-8923-441B-B580-902DA5AD9C1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884680694"/>
      </p:ext>
    </p:extLst>
  </p:cSld>
  <p:clrMapOvr>
    <a:masterClrMapping/>
  </p:clrMapOvr>
  <mc:AlternateContent xmlns:mc="http://schemas.openxmlformats.org/markup-compatibility/2006" xmlns:p14="http://schemas.microsoft.com/office/powerpoint/2010/main">
    <mc:Choice Requires="p14">
      <p:transition spd="slow" p14:dur="2000" advTm="83278"/>
    </mc:Choice>
    <mc:Fallback xmlns="">
      <p:transition spd="slow" advTm="8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5"/>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25955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18100" y="1367285"/>
            <a:ext cx="6641900" cy="1124345"/>
          </a:xfrm>
        </p:spPr>
        <p:txBody>
          <a:bodyPr/>
          <a:lstStyle/>
          <a:p>
            <a:r>
              <a:rPr lang="en-US" dirty="0"/>
              <a:t>Five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118334" y="2491631"/>
            <a:ext cx="6641626" cy="590155"/>
          </a:xfrm>
        </p:spPr>
        <p:txBody>
          <a:bodyPr>
            <a:normAutofit fontScale="92500" lnSpcReduction="20000"/>
          </a:bodyPr>
          <a:lstStyle/>
          <a:p>
            <a:r>
              <a:rPr lang="en-US" dirty="0"/>
              <a:t>Audit Committee Training on roles of the audit committee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288000" y="3203472"/>
            <a:ext cx="5472000" cy="2428351"/>
          </a:xfrm>
        </p:spPr>
        <p:txBody>
          <a:bodyPr>
            <a:normAutofit/>
          </a:bodyPr>
          <a:lstStyle/>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General Purpose and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External Auditor Function</a:t>
            </a:r>
          </a:p>
          <a:p>
            <a:pPr marL="548640" indent="-457200">
              <a:spcBef>
                <a:spcPts val="600"/>
              </a:spcBef>
              <a:spcAft>
                <a:spcPts val="600"/>
              </a:spcAft>
              <a:buFont typeface="Roboto" panose="02000000000000000000" pitchFamily="2" charset="0"/>
              <a:buChar char="›"/>
            </a:pPr>
            <a:r>
              <a:rPr lang="en-US" sz="2400" b="1" dirty="0">
                <a:ea typeface="Roboto" panose="02000000000000000000" pitchFamily="2" charset="0"/>
              </a:rPr>
              <a:t>Financial Reporting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Alleged Wrong-doing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Risks and Internal Control Function</a:t>
            </a:r>
          </a:p>
          <a:p>
            <a:pPr marL="548640" indent="-457200">
              <a:spcBef>
                <a:spcPts val="600"/>
              </a:spcBef>
              <a:spcAft>
                <a:spcPts val="600"/>
              </a:spcAft>
              <a:buFont typeface="Roboto" panose="02000000000000000000" pitchFamily="2" charset="0"/>
              <a:buChar char="›"/>
            </a:pPr>
            <a:endParaRPr lang="en-US" dirty="0">
              <a:latin typeface="Roboto" panose="02000000000000000000" pitchFamily="2" charset="0"/>
              <a:ea typeface="Roboto" panose="02000000000000000000" pitchFamily="2" charset="0"/>
            </a:endParaRPr>
          </a:p>
          <a:p>
            <a:pPr marL="91440" indent="0">
              <a:spcBef>
                <a:spcPts val="600"/>
              </a:spcBef>
              <a:spcAft>
                <a:spcPts val="600"/>
              </a:spcAft>
              <a:buNone/>
            </a:pPr>
            <a:endParaRPr lang="en-US" dirty="0">
              <a:latin typeface="Roboto" panose="02000000000000000000" pitchFamily="2" charset="0"/>
              <a:ea typeface="Roboto" panose="02000000000000000000" pitchFamily="2" charset="0"/>
            </a:endParaRPr>
          </a:p>
          <a:p>
            <a:pPr marL="0" indent="0">
              <a:buNone/>
            </a:pP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a:t>
            </a:r>
          </a:p>
        </p:txBody>
      </p:sp>
      <p:pic>
        <p:nvPicPr>
          <p:cNvPr id="8" name="Audio 7">
            <a:hlinkClick r:id="" action="ppaction://media"/>
            <a:extLst>
              <a:ext uri="{FF2B5EF4-FFF2-40B4-BE49-F238E27FC236}">
                <a16:creationId xmlns:a16="http://schemas.microsoft.com/office/drawing/2014/main" id="{972026AC-193D-4AE3-A47E-654B0D0FF3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0502D3F-0436-47F5-8C8C-CCCF02463783}"/>
              </a:ext>
            </a:extLst>
          </p:cNvPr>
          <p:cNvSpPr/>
          <p:nvPr/>
        </p:nvSpPr>
        <p:spPr>
          <a:xfrm>
            <a:off x="6159129" y="531591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ED80FEAA-77B2-4CA8-BB02-D48B30767FAB}"/>
              </a:ext>
            </a:extLst>
          </p:cNvPr>
          <p:cNvSpPr/>
          <p:nvPr/>
        </p:nvSpPr>
        <p:spPr>
          <a:xfrm>
            <a:off x="11200905" y="531591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25423"/>
    </mc:Choice>
    <mc:Fallback xmlns="">
      <p:transition spd="slow" advTm="25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550875" y="2494051"/>
            <a:ext cx="3863221" cy="720000"/>
          </a:xfrm>
        </p:spPr>
        <p:txBody>
          <a:bodyPr/>
          <a:lstStyle/>
          <a:p>
            <a:r>
              <a:rPr lang="en-US" dirty="0"/>
              <a:t>Key  Question</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5364959" y="2126771"/>
            <a:ext cx="4087450" cy="1415429"/>
          </a:xfrm>
        </p:spPr>
        <p:txBody>
          <a:bodyPr>
            <a:normAutofit/>
          </a:bodyPr>
          <a:lstStyle/>
          <a:p>
            <a:r>
              <a:rPr lang="en-US" sz="2800" spc="20" dirty="0">
                <a:solidFill>
                  <a:srgbClr val="000000"/>
                </a:solidFill>
                <a:latin typeface="Calibri" panose="020F0502020204030204" pitchFamily="34" charset="0"/>
              </a:rPr>
              <a:t> </a:t>
            </a:r>
            <a:r>
              <a:rPr lang="en-US" spc="20" dirty="0">
                <a:solidFill>
                  <a:srgbClr val="000000"/>
                </a:solidFill>
              </a:rPr>
              <a:t>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7919865" y="3870350"/>
            <a:ext cx="4348724" cy="1591233"/>
          </a:xfrm>
        </p:spPr>
        <p:txBody>
          <a:bodyPr>
            <a:normAutofit/>
          </a:bodyPr>
          <a:lstStyle/>
          <a:p>
            <a:pPr>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latin typeface="Century Gothic" panose="020B0502020202020204" pitchFamily="34" charset="0"/>
                <a:cs typeface="Calibri Light"/>
              </a:rPr>
              <a:t>Condition of assets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20</a:t>
            </a: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nvPicPr>
        <p:blipFill>
          <a:blip r:embed="rId5"/>
          <a:stretch>
            <a:fillRect/>
          </a:stretch>
        </p:blipFill>
        <p:spPr>
          <a:xfrm>
            <a:off x="962308" y="537081"/>
            <a:ext cx="4488874" cy="5516078"/>
          </a:xfrm>
          <a:prstGeom prst="rect">
            <a:avLst/>
          </a:prstGeom>
        </p:spPr>
      </p:pic>
      <p:sp>
        <p:nvSpPr>
          <p:cNvPr id="16" name="Oval 15">
            <a:extLst>
              <a:ext uri="{FF2B5EF4-FFF2-40B4-BE49-F238E27FC236}">
                <a16:creationId xmlns:a16="http://schemas.microsoft.com/office/drawing/2014/main" id="{3E36AA9D-333E-4B46-9876-2579AB2A360C}"/>
              </a:ext>
            </a:extLst>
          </p:cNvPr>
          <p:cNvSpPr/>
          <p:nvPr/>
        </p:nvSpPr>
        <p:spPr>
          <a:xfrm>
            <a:off x="3913516" y="3781715"/>
            <a:ext cx="1177567" cy="96294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nvSpPr>
        <p:spPr>
          <a:xfrm>
            <a:off x="7764417" y="3665444"/>
            <a:ext cx="155448" cy="914400"/>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13FB92A0-367F-4DFC-9329-BD33E8BD3FA9}"/>
              </a:ext>
            </a:extLst>
          </p:cNvPr>
          <p:cNvCxnSpPr>
            <a:cxnSpLocks/>
          </p:cNvCxnSpPr>
          <p:nvPr/>
        </p:nvCxnSpPr>
        <p:spPr>
          <a:xfrm flipH="1">
            <a:off x="5091083" y="4178968"/>
            <a:ext cx="2604553"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2" name="Audio 1">
            <a:hlinkClick r:id="" action="ppaction://media"/>
            <a:extLst>
              <a:ext uri="{FF2B5EF4-FFF2-40B4-BE49-F238E27FC236}">
                <a16:creationId xmlns:a16="http://schemas.microsoft.com/office/drawing/2014/main" id="{4AD1B562-962C-4F0D-82E9-29CDBB7497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8B74B094-6B9B-4469-8F46-D04D0AB7FDF2}"/>
              </a:ext>
            </a:extLst>
          </p:cNvPr>
          <p:cNvSpPr/>
          <p:nvPr/>
        </p:nvSpPr>
        <p:spPr>
          <a:xfrm>
            <a:off x="13592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2" name="Action Button: Go Forward or Next 11">
            <a:hlinkClick r:id="" action="ppaction://hlinkshowjump?jump=nextslide" highlightClick="1"/>
            <a:extLst>
              <a:ext uri="{FF2B5EF4-FFF2-40B4-BE49-F238E27FC236}">
                <a16:creationId xmlns:a16="http://schemas.microsoft.com/office/drawing/2014/main" id="{FF557749-F751-4F96-B217-AC2FDE2D487D}"/>
              </a:ext>
            </a:extLst>
          </p:cNvPr>
          <p:cNvSpPr/>
          <p:nvPr/>
        </p:nvSpPr>
        <p:spPr>
          <a:xfrm>
            <a:off x="562390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47564976"/>
      </p:ext>
    </p:extLst>
  </p:cSld>
  <p:clrMapOvr>
    <a:masterClrMapping/>
  </p:clrMapOvr>
  <mc:AlternateContent xmlns:mc="http://schemas.openxmlformats.org/markup-compatibility/2006" xmlns:p14="http://schemas.microsoft.com/office/powerpoint/2010/main">
    <mc:Choice Requires="p14">
      <p:transition spd="slow" p14:dur="2000" advTm="39630"/>
    </mc:Choice>
    <mc:Fallback xmlns="">
      <p:transition spd="slow" advTm="3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6C095A4B-310B-4DEE-85D0-6ABE2FFA8EB8}"/>
              </a:ext>
            </a:extLst>
          </p:cNvPr>
          <p:cNvSpPr/>
          <p:nvPr/>
        </p:nvSpPr>
        <p:spPr>
          <a:xfrm>
            <a:off x="6936569" y="1366140"/>
            <a:ext cx="4365674" cy="60829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mj-lt"/>
                <a:ea typeface="+mn-ea"/>
                <a:cs typeface="+mn-cs"/>
              </a:rPr>
              <a:t>Accumulated Surplus</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Financial assets + Non-financial assets - Liabilities = Accumulated surplus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Financial Statement Note</a:t>
            </a:r>
            <a:r>
              <a:rPr kumimoji="0" lang="en-US" sz="1400" b="0" i="0" u="none" strike="noStrike" kern="1200" cap="none" spc="0" normalizeH="0" baseline="0" noProof="0" dirty="0">
                <a:ln>
                  <a:noFill/>
                </a:ln>
                <a:solidFill>
                  <a:srgbClr val="000000"/>
                </a:solidFill>
                <a:effectLst/>
                <a:uLnTx/>
                <a:uFillTx/>
                <a:latin typeface="+mj-lt"/>
                <a:ea typeface="+mn-ea"/>
                <a:cs typeface="+mn-cs"/>
              </a:rPr>
              <a:t>:  The note identifies </a:t>
            </a:r>
            <a:r>
              <a:rPr lang="en-US" sz="1400" dirty="0">
                <a:solidFill>
                  <a:srgbClr val="000000"/>
                </a:solidFill>
                <a:latin typeface="+mj-lt"/>
              </a:rPr>
              <a:t>the </a:t>
            </a:r>
            <a:r>
              <a:rPr kumimoji="0" lang="en-US" sz="1400" b="0" i="0" u="none" strike="noStrike" kern="1200" cap="none" spc="0" normalizeH="0" baseline="0" noProof="0" dirty="0">
                <a:ln>
                  <a:noFill/>
                </a:ln>
                <a:solidFill>
                  <a:srgbClr val="000000"/>
                </a:solidFill>
                <a:effectLst/>
                <a:uLnTx/>
                <a:uFillTx/>
                <a:latin typeface="+mj-lt"/>
                <a:ea typeface="+mn-ea"/>
                <a:cs typeface="+mn-cs"/>
              </a:rPr>
              <a:t>portion of the accumulated surplus that is:</a:t>
            </a:r>
          </a:p>
          <a:p>
            <a:pPr marL="285750" marR="0" lvl="0" indent="-285750" algn="l" defTabSz="457200" rtl="0" eaLnBrk="1" fontAlgn="auto" latinLnBrk="0" hangingPunct="1">
              <a:lnSpc>
                <a:spcPct val="100000"/>
              </a:lnSpc>
              <a:spcBef>
                <a:spcPts val="600"/>
              </a:spcBef>
              <a:spcAft>
                <a:spcPts val="600"/>
              </a:spcAft>
              <a:buClrTx/>
              <a:buSzTx/>
              <a:buFontTx/>
              <a:buBlip>
                <a:blip r:embed="rId5">
                  <a:extLst>
                    <a:ext uri="{96DAC541-7B7A-43D3-8B79-37D633B846F1}">
                      <asvg:svgBlip xmlns:asvg="http://schemas.microsoft.com/office/drawing/2016/SVG/main" r:embed="rId6"/>
                    </a:ext>
                  </a:extLst>
                </a:blip>
              </a:buBlip>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unrestricted;</a:t>
            </a:r>
          </a:p>
          <a:p>
            <a:pPr marL="285750" marR="0" lvl="0" indent="-285750" algn="l" defTabSz="457200" rtl="0" eaLnBrk="1" fontAlgn="auto" latinLnBrk="0" hangingPunct="1">
              <a:lnSpc>
                <a:spcPct val="100000"/>
              </a:lnSpc>
              <a:spcBef>
                <a:spcPts val="600"/>
              </a:spcBef>
              <a:spcAft>
                <a:spcPts val="600"/>
              </a:spcAft>
              <a:buClrTx/>
              <a:buSzTx/>
              <a:buFontTx/>
              <a:buBlip>
                <a:blip r:embed="rId5">
                  <a:extLst>
                    <a:ext uri="{96DAC541-7B7A-43D3-8B79-37D633B846F1}">
                      <asvg:svgBlip xmlns:asvg="http://schemas.microsoft.com/office/drawing/2016/SVG/main" r:embed="rId6"/>
                    </a:ext>
                  </a:extLst>
                </a:blip>
              </a:buBlip>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restricted (can only be used for a pre-determined purpose); and</a:t>
            </a:r>
          </a:p>
          <a:p>
            <a:pPr marL="285750" marR="0" lvl="0" indent="-285750" algn="l" defTabSz="457200" rtl="0" eaLnBrk="1" fontAlgn="auto" latinLnBrk="0" hangingPunct="1">
              <a:lnSpc>
                <a:spcPct val="100000"/>
              </a:lnSpc>
              <a:spcBef>
                <a:spcPts val="600"/>
              </a:spcBef>
              <a:spcAft>
                <a:spcPts val="600"/>
              </a:spcAft>
              <a:buClrTx/>
              <a:buSzTx/>
              <a:buFontTx/>
              <a:buBlip>
                <a:blip r:embed="rId5">
                  <a:extLst>
                    <a:ext uri="{96DAC541-7B7A-43D3-8B79-37D633B846F1}">
                      <asvg:svgBlip xmlns:asvg="http://schemas.microsoft.com/office/drawing/2016/SVG/main" r:embed="rId6"/>
                    </a:ext>
                  </a:extLst>
                </a:blip>
              </a:buBlip>
              <a:tabLst/>
              <a:defRPr/>
            </a:pPr>
            <a:r>
              <a:rPr lang="en-US" sz="1400" dirty="0">
                <a:solidFill>
                  <a:srgbClr val="000000"/>
                </a:solidFill>
                <a:latin typeface="+mj-lt"/>
              </a:rPr>
              <a:t>t</a:t>
            </a:r>
            <a:r>
              <a:rPr kumimoji="0" lang="en-US" sz="1400" b="0" i="0" u="none" strike="noStrike" kern="1200" cap="none" spc="0" normalizeH="0" baseline="0" noProof="0" dirty="0" err="1">
                <a:ln>
                  <a:noFill/>
                </a:ln>
                <a:solidFill>
                  <a:srgbClr val="000000"/>
                </a:solidFill>
                <a:effectLst/>
                <a:uLnTx/>
                <a:uFillTx/>
                <a:latin typeface="+mj-lt"/>
                <a:ea typeface="+mn-ea"/>
                <a:cs typeface="+mn-cs"/>
              </a:rPr>
              <a:t>angible</a:t>
            </a:r>
            <a:r>
              <a:rPr kumimoji="0" lang="en-US" sz="1400" b="0" i="0" u="none" strike="noStrike" kern="1200" cap="none" spc="0" normalizeH="0" baseline="0" noProof="0" dirty="0">
                <a:ln>
                  <a:noFill/>
                </a:ln>
                <a:solidFill>
                  <a:srgbClr val="000000"/>
                </a:solidFill>
                <a:effectLst/>
                <a:uLnTx/>
                <a:uFillTx/>
                <a:latin typeface="+mj-lt"/>
                <a:ea typeface="+mn-ea"/>
                <a:cs typeface="+mn-cs"/>
              </a:rPr>
              <a:t> capital asset.</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 </a:t>
            </a:r>
            <a:r>
              <a:rPr kumimoji="0" lang="en-US" sz="1400" b="0" i="1" u="none" strike="noStrike" kern="1200" cap="none" spc="0" normalizeH="0" baseline="0" noProof="0" dirty="0">
                <a:ln>
                  <a:noFill/>
                </a:ln>
                <a:solidFill>
                  <a:srgbClr val="000000"/>
                </a:solidFill>
                <a:effectLst/>
                <a:uLnTx/>
                <a:uFillTx/>
                <a:latin typeface="+mj-lt"/>
                <a:ea typeface="+mn-ea"/>
                <a:cs typeface="+mn-cs"/>
              </a:rPr>
              <a:t> </a:t>
            </a:r>
          </a:p>
          <a:p>
            <a:pPr defTabSz="457200">
              <a:spcBef>
                <a:spcPts val="600"/>
              </a:spcBef>
              <a:spcAft>
                <a:spcPts val="600"/>
              </a:spcAft>
              <a:defRPr/>
            </a:pPr>
            <a:r>
              <a:rPr lang="en-US" sz="1400" i="1" dirty="0">
                <a:solidFill>
                  <a:srgbClr val="3ABCD6">
                    <a:lumMod val="50000"/>
                  </a:srgbClr>
                </a:solidFill>
                <a:latin typeface="+mj-lt"/>
              </a:rPr>
              <a:t>Indicator – financial resource available for future  services</a:t>
            </a:r>
          </a:p>
          <a:p>
            <a:pPr marL="285750" marR="0" lvl="0" indent="-285750" algn="l" defTabSz="457200" rtl="0" eaLnBrk="1" fontAlgn="auto" latinLnBrk="0" hangingPunct="1">
              <a:lnSpc>
                <a:spcPct val="100000"/>
              </a:lnSpc>
              <a:spcBef>
                <a:spcPts val="600"/>
              </a:spcBef>
              <a:spcAft>
                <a:spcPts val="600"/>
              </a:spcAft>
              <a:buClrTx/>
              <a:buSzTx/>
              <a:buFontTx/>
              <a:buBlip>
                <a:blip r:embed="rId7">
                  <a:extLst>
                    <a:ext uri="{96DAC541-7B7A-43D3-8B79-37D633B846F1}">
                      <asvg:svgBlip xmlns:asvg="http://schemas.microsoft.com/office/drawing/2016/SVG/main" r:embed="rId8"/>
                    </a:ext>
                  </a:extLst>
                </a:blip>
              </a:buBlip>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1" i="1" u="none" strike="noStrike" kern="1200" cap="none" spc="0" normalizeH="0" baseline="0" noProof="0" dirty="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7">
                  <a:extLst>
                    <a:ext uri="{96DAC541-7B7A-43D3-8B79-37D633B846F1}">
                      <asvg:svgBlip xmlns:asvg="http://schemas.microsoft.com/office/drawing/2016/SVG/main" r:embed="rId8"/>
                    </a:ext>
                  </a:extLst>
                </a:blip>
              </a:buBlip>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 name="Oval 3">
            <a:extLst>
              <a:ext uri="{FF2B5EF4-FFF2-40B4-BE49-F238E27FC236}">
                <a16:creationId xmlns:a16="http://schemas.microsoft.com/office/drawing/2014/main" id="{A312CD5A-2CCC-4E4C-8D94-4DE9232BFDC1}"/>
              </a:ext>
            </a:extLst>
          </p:cNvPr>
          <p:cNvSpPr/>
          <p:nvPr/>
        </p:nvSpPr>
        <p:spPr>
          <a:xfrm>
            <a:off x="370362" y="5519653"/>
            <a:ext cx="2623385" cy="631765"/>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189D6F0A-B563-4331-9EF5-A8689525EF95}"/>
              </a:ext>
            </a:extLst>
          </p:cNvPr>
          <p:cNvPicPr>
            <a:picLocks noChangeAspect="1"/>
          </p:cNvPicPr>
          <p:nvPr/>
        </p:nvPicPr>
        <p:blipFill>
          <a:blip r:embed="rId9"/>
          <a:stretch>
            <a:fillRect/>
          </a:stretch>
        </p:blipFill>
        <p:spPr>
          <a:xfrm>
            <a:off x="809770" y="390696"/>
            <a:ext cx="4445663" cy="5494713"/>
          </a:xfrm>
          <a:prstGeom prst="rect">
            <a:avLst/>
          </a:prstGeom>
        </p:spPr>
      </p:pic>
      <p:cxnSp>
        <p:nvCxnSpPr>
          <p:cNvPr id="8" name="Straight Arrow Connector 7">
            <a:extLst>
              <a:ext uri="{FF2B5EF4-FFF2-40B4-BE49-F238E27FC236}">
                <a16:creationId xmlns:a16="http://schemas.microsoft.com/office/drawing/2014/main" id="{ACBC3828-2BC8-4FB1-BFDE-8CB971BBA448}"/>
              </a:ext>
            </a:extLst>
          </p:cNvPr>
          <p:cNvCxnSpPr/>
          <p:nvPr/>
        </p:nvCxnSpPr>
        <p:spPr>
          <a:xfrm flipH="1">
            <a:off x="2676698" y="2252749"/>
            <a:ext cx="4339858" cy="3399906"/>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pic>
        <p:nvPicPr>
          <p:cNvPr id="10" name="Audio 9">
            <a:hlinkClick r:id="" action="ppaction://media"/>
            <a:extLst>
              <a:ext uri="{FF2B5EF4-FFF2-40B4-BE49-F238E27FC236}">
                <a16:creationId xmlns:a16="http://schemas.microsoft.com/office/drawing/2014/main" id="{32385875-6BC3-4C5F-8BE1-3E332E9EC1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217A6984-C90F-4AF9-89AF-48A0328B60AD}"/>
              </a:ext>
            </a:extLst>
          </p:cNvPr>
          <p:cNvSpPr/>
          <p:nvPr/>
        </p:nvSpPr>
        <p:spPr>
          <a:xfrm>
            <a:off x="493033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B488B12C-CDB4-46D0-B9A9-CBCDE8A5B000}"/>
              </a:ext>
            </a:extLst>
          </p:cNvPr>
          <p:cNvSpPr/>
          <p:nvPr/>
        </p:nvSpPr>
        <p:spPr>
          <a:xfrm>
            <a:off x="1122561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76753405"/>
      </p:ext>
    </p:extLst>
  </p:cSld>
  <p:clrMapOvr>
    <a:masterClrMapping/>
  </p:clrMapOvr>
  <mc:AlternateContent xmlns:mc="http://schemas.openxmlformats.org/markup-compatibility/2006" xmlns:p14="http://schemas.microsoft.com/office/powerpoint/2010/main">
    <mc:Choice Requires="p14">
      <p:transition spd="slow" p14:dur="2000" advTm="33197"/>
    </mc:Choice>
    <mc:Fallback xmlns="">
      <p:transition spd="slow" advTm="33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Key Questions – Financial Position</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752745" y="1853739"/>
            <a:ext cx="8530099" cy="3790312"/>
          </a:xfrm>
          <a:prstGeom prst="rect">
            <a:avLst/>
          </a:prstGeom>
          <a:noFill/>
          <a:ln w="9525">
            <a:noFill/>
            <a:miter lim="800000"/>
            <a:headEnd/>
            <a:tailEnd/>
          </a:ln>
        </p:spPr>
        <p:txBody>
          <a:bodyPr lIns="0" tIns="0" rIns="0" bIns="0" anchor="ctr"/>
          <a:lstStyle/>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Is net debt or net financial asset position increasing or decreasing?</a:t>
            </a: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Is the accumulated surplus or deficit increasing or decreasing?</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What investment has been made in tangible capital assets for providing future services?</a:t>
            </a: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22</a:t>
            </a:r>
          </a:p>
        </p:txBody>
      </p:sp>
      <p:pic>
        <p:nvPicPr>
          <p:cNvPr id="5" name="Audio 4">
            <a:hlinkClick r:id="" action="ppaction://media"/>
            <a:extLst>
              <a:ext uri="{FF2B5EF4-FFF2-40B4-BE49-F238E27FC236}">
                <a16:creationId xmlns:a16="http://schemas.microsoft.com/office/drawing/2014/main" id="{A3B7F027-8811-4E89-A1A8-01AC2C44854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69CC2FC2-D841-4E50-ACC6-D9D66B35780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668F6895-0E6F-4E2B-A531-AC58096F804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54043052"/>
      </p:ext>
    </p:extLst>
  </p:cSld>
  <p:clrMapOvr>
    <a:masterClrMapping/>
  </p:clrMapOvr>
  <mc:AlternateContent xmlns:mc="http://schemas.openxmlformats.org/markup-compatibility/2006" xmlns:p14="http://schemas.microsoft.com/office/powerpoint/2010/main">
    <mc:Choice Requires="p14">
      <p:transition spd="slow" p14:dur="2000" advTm="46085"/>
    </mc:Choice>
    <mc:Fallback xmlns="">
      <p:transition spd="slow" advTm="4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4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001"/>
                            </p:stCondLst>
                            <p:childTnLst>
                              <p:par>
                                <p:cTn id="11" presetID="1" presetClass="entr" presetSubtype="0" fill="hold" nodeType="afterEffect">
                                  <p:stCondLst>
                                    <p:cond delay="5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9001"/>
                            </p:stCondLst>
                            <p:childTnLst>
                              <p:par>
                                <p:cTn id="14" presetID="1" presetClass="entr" presetSubtype="0" fill="hold" nodeType="afterEffect">
                                  <p:stCondLst>
                                    <p:cond delay="6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Statement of Operations</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0" y="2307000"/>
            <a:ext cx="5586415"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2400" dirty="0">
                <a:ea typeface="Roboto" panose="02000000000000000000" pitchFamily="2" charset="0"/>
              </a:rPr>
              <a:t>Revenue</a:t>
            </a:r>
          </a:p>
          <a:p>
            <a:pPr marL="1371600" lvl="2" indent="-457200">
              <a:spcBef>
                <a:spcPts val="600"/>
              </a:spcBef>
              <a:spcAft>
                <a:spcPts val="600"/>
              </a:spcAft>
              <a:buFont typeface="Arial Black" panose="020B0A04020102020204" pitchFamily="34" charset="0"/>
              <a:buChar char="›"/>
            </a:pPr>
            <a:r>
              <a:rPr lang="en-US" sz="2400" dirty="0"/>
              <a:t>Expenses</a:t>
            </a:r>
          </a:p>
          <a:p>
            <a:pPr marL="1371600" lvl="2" indent="-457200">
              <a:spcBef>
                <a:spcPts val="600"/>
              </a:spcBef>
              <a:spcAft>
                <a:spcPts val="600"/>
              </a:spcAft>
              <a:buFont typeface="Arial Black" panose="020B0A04020102020204" pitchFamily="34" charset="0"/>
              <a:buChar char="›"/>
            </a:pPr>
            <a:r>
              <a:rPr lang="en-US" sz="2400" dirty="0"/>
              <a:t>Annual Surplus or Deficit</a:t>
            </a:r>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23</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358411" y="1514084"/>
            <a:ext cx="3475177" cy="1735693"/>
          </a:xfrm>
        </p:spPr>
      </p:pic>
      <p:sp>
        <p:nvSpPr>
          <p:cNvPr id="7" name="Rectangle 6">
            <a:extLst>
              <a:ext uri="{FF2B5EF4-FFF2-40B4-BE49-F238E27FC236}">
                <a16:creationId xmlns:a16="http://schemas.microsoft.com/office/drawing/2014/main" id="{40EDEDD4-824F-4FE5-A99E-E2F5B712DA9C}"/>
              </a:ext>
            </a:extLst>
          </p:cNvPr>
          <p:cNvSpPr/>
          <p:nvPr/>
        </p:nvSpPr>
        <p:spPr>
          <a:xfrm>
            <a:off x="7575737" y="3724640"/>
            <a:ext cx="4430684" cy="1569660"/>
          </a:xfrm>
          <a:prstGeom prst="rect">
            <a:avLst/>
          </a:prstGeom>
        </p:spPr>
        <p:txBody>
          <a:bodyPr wrap="square">
            <a:spAutoFit/>
          </a:bodyP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Information about the revenues and expenses for the reporting period </a:t>
            </a:r>
            <a:endParaRPr kumimoji="0" lang="en-US" sz="2400" b="0" i="0" u="none" strike="noStrike" kern="1200" cap="none" spc="0" normalizeH="0" baseline="0" noProof="0" dirty="0">
              <a:ln>
                <a:noFill/>
              </a:ln>
              <a:solidFill>
                <a:srgbClr val="171717"/>
              </a:solidFill>
              <a:effectLst/>
              <a:uLnTx/>
              <a:uFillTx/>
              <a:ea typeface="+mn-ea"/>
              <a:cs typeface="+mn-cs"/>
            </a:endParaRPr>
          </a:p>
        </p:txBody>
      </p:sp>
      <p:pic>
        <p:nvPicPr>
          <p:cNvPr id="2" name="Audio 1">
            <a:hlinkClick r:id="" action="ppaction://media"/>
            <a:extLst>
              <a:ext uri="{FF2B5EF4-FFF2-40B4-BE49-F238E27FC236}">
                <a16:creationId xmlns:a16="http://schemas.microsoft.com/office/drawing/2014/main" id="{4EAE0CF6-C463-4636-A2AC-8C67456662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9A751D9-6858-4741-A360-792ECABBB33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765C538F-D48A-4B11-BBBD-91FD5EA963B5}"/>
              </a:ext>
            </a:extLst>
          </p:cNvPr>
          <p:cNvSpPr/>
          <p:nvPr/>
        </p:nvSpPr>
        <p:spPr>
          <a:xfrm>
            <a:off x="5508567"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584993837"/>
      </p:ext>
    </p:extLst>
  </p:cSld>
  <p:clrMapOvr>
    <a:masterClrMapping/>
  </p:clrMapOvr>
  <mc:AlternateContent xmlns:mc="http://schemas.openxmlformats.org/markup-compatibility/2006" xmlns:p14="http://schemas.microsoft.com/office/powerpoint/2010/main">
    <mc:Choice Requires="p14">
      <p:transition spd="slow" p14:dur="2000" advTm="11855"/>
    </mc:Choice>
    <mc:Fallback xmlns="">
      <p:transition spd="slow" advTm="1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FA036-F71A-4879-9F6F-10DD3190E1C7}"/>
              </a:ext>
            </a:extLst>
          </p:cNvPr>
          <p:cNvSpPr/>
          <p:nvPr/>
        </p:nvSpPr>
        <p:spPr>
          <a:xfrm>
            <a:off x="191808" y="988503"/>
            <a:ext cx="3216410" cy="43286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j-lt"/>
                <a:ea typeface="+mn-ea"/>
                <a:cs typeface="+mn-cs"/>
              </a:rPr>
              <a:t>Revenue</a:t>
            </a:r>
          </a:p>
          <a:p>
            <a:pPr marL="285750" marR="0" lvl="0" indent="-285750" algn="l" defTabSz="4572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Earned</a:t>
            </a:r>
          </a:p>
          <a:p>
            <a:pPr marL="285750" marR="0" lvl="0" indent="-285750" algn="l" defTabSz="4572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By Source </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0" i="1" u="none" strike="noStrike" kern="1200" cap="none" spc="0" normalizeH="0" baseline="0" noProof="0" dirty="0">
              <a:ln>
                <a:noFill/>
              </a:ln>
              <a:solidFill>
                <a:srgbClr val="3ABCD6">
                  <a:lumMod val="50000"/>
                </a:srgbClr>
              </a:solidFill>
              <a:effectLst/>
              <a:uLnTx/>
              <a:uFillTx/>
              <a:latin typeface="+mj-lt"/>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Note</a:t>
            </a:r>
            <a:r>
              <a:rPr kumimoji="0" lang="en-US" sz="1400" b="0" i="0" u="none" strike="noStrike" kern="1200" cap="none" spc="0" normalizeH="0" baseline="0" noProof="0" dirty="0">
                <a:ln>
                  <a:noFill/>
                </a:ln>
                <a:solidFill>
                  <a:srgbClr val="000000"/>
                </a:solidFill>
                <a:effectLst/>
                <a:uLnTx/>
                <a:uFillTx/>
                <a:latin typeface="+mj-lt"/>
                <a:ea typeface="+mn-ea"/>
                <a:cs typeface="+mn-cs"/>
              </a:rPr>
              <a:t>:  The main source of revenue is property assessment rate.</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1" i="1" u="none" strike="noStrike" kern="1200" cap="none" spc="0" normalizeH="0" baseline="0" noProof="0" dirty="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5">
                  <a:extLst>
                    <a:ext uri="{96DAC541-7B7A-43D3-8B79-37D633B846F1}">
                      <asvg:svgBlip xmlns:asvg="http://schemas.microsoft.com/office/drawing/2016/SVG/main" r:embed="rId6"/>
                    </a:ext>
                  </a:extLst>
                </a:blip>
              </a:buBlip>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 name="Slide Number Placeholder 1">
            <a:extLst>
              <a:ext uri="{FF2B5EF4-FFF2-40B4-BE49-F238E27FC236}">
                <a16:creationId xmlns:a16="http://schemas.microsoft.com/office/drawing/2014/main" id="{ED5FC237-C528-4ABB-A28C-8647D8C7E3A7}"/>
              </a:ext>
            </a:extLst>
          </p:cNvPr>
          <p:cNvSpPr txBox="1">
            <a:spLocks/>
          </p:cNvSpPr>
          <p:nvPr/>
        </p:nvSpPr>
        <p:spPr>
          <a:xfrm>
            <a:off x="10923327" y="461984"/>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FFFFFF"/>
                </a:solidFill>
                <a:latin typeface="Century Gothic" panose="020B0502020202020204"/>
              </a:rPr>
              <a:t>24</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4" name="Rectangle: Rounded Corners 3">
            <a:extLst>
              <a:ext uri="{FF2B5EF4-FFF2-40B4-BE49-F238E27FC236}">
                <a16:creationId xmlns:a16="http://schemas.microsoft.com/office/drawing/2014/main" id="{D887FDC3-ED6A-45C2-B3CC-D724C9BCE160}"/>
              </a:ext>
            </a:extLst>
          </p:cNvPr>
          <p:cNvSpPr/>
          <p:nvPr/>
        </p:nvSpPr>
        <p:spPr>
          <a:xfrm>
            <a:off x="3765665" y="1479665"/>
            <a:ext cx="3790604" cy="19493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cxnSp>
        <p:nvCxnSpPr>
          <p:cNvPr id="8" name="Straight Arrow Connector 7">
            <a:extLst>
              <a:ext uri="{FF2B5EF4-FFF2-40B4-BE49-F238E27FC236}">
                <a16:creationId xmlns:a16="http://schemas.microsoft.com/office/drawing/2014/main" id="{412C2758-EE5B-4802-89D8-340981E9CCCA}"/>
              </a:ext>
            </a:extLst>
          </p:cNvPr>
          <p:cNvCxnSpPr>
            <a:cxnSpLocks/>
          </p:cNvCxnSpPr>
          <p:nvPr/>
        </p:nvCxnSpPr>
        <p:spPr>
          <a:xfrm>
            <a:off x="1346662" y="1803862"/>
            <a:ext cx="2419003" cy="2161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C8EF0139-2CA7-47C0-AE83-F14917FF5ED3}"/>
              </a:ext>
            </a:extLst>
          </p:cNvPr>
          <p:cNvPicPr>
            <a:picLocks noChangeAspect="1"/>
          </p:cNvPicPr>
          <p:nvPr/>
        </p:nvPicPr>
        <p:blipFill>
          <a:blip r:embed="rId7"/>
          <a:stretch>
            <a:fillRect/>
          </a:stretch>
        </p:blipFill>
        <p:spPr>
          <a:xfrm>
            <a:off x="3848793" y="705870"/>
            <a:ext cx="6475614" cy="5701026"/>
          </a:xfrm>
          <a:prstGeom prst="rect">
            <a:avLst/>
          </a:prstGeom>
        </p:spPr>
      </p:pic>
      <p:pic>
        <p:nvPicPr>
          <p:cNvPr id="2" name="Audio 1">
            <a:hlinkClick r:id="" action="ppaction://media"/>
            <a:extLst>
              <a:ext uri="{FF2B5EF4-FFF2-40B4-BE49-F238E27FC236}">
                <a16:creationId xmlns:a16="http://schemas.microsoft.com/office/drawing/2014/main" id="{EFD26F6E-50BF-4ACB-A142-C0CC3C17F8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25563601-C952-4E60-AE4A-39E23877B3E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5A7C611B-528C-4AE8-A50D-5B085FA589F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521126814"/>
      </p:ext>
    </p:extLst>
  </p:cSld>
  <p:clrMapOvr>
    <a:masterClrMapping/>
  </p:clrMapOvr>
  <p:transition spd="med" advTm="192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285954" y="1562614"/>
            <a:ext cx="3863221" cy="720000"/>
          </a:xfrm>
        </p:spPr>
        <p:txBody>
          <a:bodyPr/>
          <a:lstStyle/>
          <a:p>
            <a:r>
              <a:rPr lang="en-US" dirty="0"/>
              <a:t>Revenue</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25</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nvPicPr>
        <p:blipFill>
          <a:blip r:embed="rId6"/>
          <a:stretch>
            <a:fillRect/>
          </a:stretch>
        </p:blipFill>
        <p:spPr>
          <a:xfrm>
            <a:off x="1040813" y="375731"/>
            <a:ext cx="4488874" cy="5516078"/>
          </a:xfrm>
          <a:prstGeom prst="rect">
            <a:avLst/>
          </a:prstGeom>
        </p:spPr>
      </p:pic>
      <p:sp>
        <p:nvSpPr>
          <p:cNvPr id="10" name="Oval 9">
            <a:extLst>
              <a:ext uri="{FF2B5EF4-FFF2-40B4-BE49-F238E27FC236}">
                <a16:creationId xmlns:a16="http://schemas.microsoft.com/office/drawing/2014/main" id="{F130CFC7-6BAD-409A-AA27-918561B5DFED}"/>
              </a:ext>
            </a:extLst>
          </p:cNvPr>
          <p:cNvSpPr/>
          <p:nvPr/>
        </p:nvSpPr>
        <p:spPr>
          <a:xfrm>
            <a:off x="2548585" y="5028676"/>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5" name="Oval 14">
            <a:extLst>
              <a:ext uri="{FF2B5EF4-FFF2-40B4-BE49-F238E27FC236}">
                <a16:creationId xmlns:a16="http://schemas.microsoft.com/office/drawing/2014/main" id="{C7A519BD-F7CA-4042-9E2D-1D4FB26A2A84}"/>
              </a:ext>
            </a:extLst>
          </p:cNvPr>
          <p:cNvSpPr/>
          <p:nvPr/>
        </p:nvSpPr>
        <p:spPr>
          <a:xfrm>
            <a:off x="3192450" y="1504058"/>
            <a:ext cx="1287729" cy="72991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6" name="Oval 15">
            <a:extLst>
              <a:ext uri="{FF2B5EF4-FFF2-40B4-BE49-F238E27FC236}">
                <a16:creationId xmlns:a16="http://schemas.microsoft.com/office/drawing/2014/main" id="{3E36AA9D-333E-4B46-9876-2579AB2A360C}"/>
              </a:ext>
            </a:extLst>
          </p:cNvPr>
          <p:cNvSpPr/>
          <p:nvPr/>
        </p:nvSpPr>
        <p:spPr>
          <a:xfrm>
            <a:off x="3836315" y="5043155"/>
            <a:ext cx="1177567" cy="96294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nvSpPr>
        <p:spPr>
          <a:xfrm flipH="1">
            <a:off x="7685202" y="2949874"/>
            <a:ext cx="45719" cy="2480379"/>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13FB92A0-367F-4DFC-9329-BD33E8BD3FA9}"/>
              </a:ext>
            </a:extLst>
          </p:cNvPr>
          <p:cNvCxnSpPr>
            <a:cxnSpLocks/>
          </p:cNvCxnSpPr>
          <p:nvPr/>
        </p:nvCxnSpPr>
        <p:spPr>
          <a:xfrm flipH="1">
            <a:off x="5013883" y="4459705"/>
            <a:ext cx="2536992" cy="85825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4F50B03-7109-4EB1-BC69-9D94BF2B08AC}"/>
              </a:ext>
            </a:extLst>
          </p:cNvPr>
          <p:cNvSpPr/>
          <p:nvPr/>
        </p:nvSpPr>
        <p:spPr>
          <a:xfrm>
            <a:off x="1307264" y="4862899"/>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3" name="Oval 12">
            <a:extLst>
              <a:ext uri="{FF2B5EF4-FFF2-40B4-BE49-F238E27FC236}">
                <a16:creationId xmlns:a16="http://schemas.microsoft.com/office/drawing/2014/main" id="{B8E02FD9-970E-417F-AFCC-14E239C8ADA0}"/>
              </a:ext>
            </a:extLst>
          </p:cNvPr>
          <p:cNvSpPr/>
          <p:nvPr/>
        </p:nvSpPr>
        <p:spPr>
          <a:xfrm>
            <a:off x="1951128" y="1464366"/>
            <a:ext cx="1287729" cy="72991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cxnSp>
        <p:nvCxnSpPr>
          <p:cNvPr id="14" name="Straight Arrow Connector 13">
            <a:extLst>
              <a:ext uri="{FF2B5EF4-FFF2-40B4-BE49-F238E27FC236}">
                <a16:creationId xmlns:a16="http://schemas.microsoft.com/office/drawing/2014/main" id="{8D7DE8DB-5322-45E5-8E64-65F583A646FB}"/>
              </a:ext>
            </a:extLst>
          </p:cNvPr>
          <p:cNvCxnSpPr>
            <a:cxnSpLocks/>
          </p:cNvCxnSpPr>
          <p:nvPr/>
        </p:nvCxnSpPr>
        <p:spPr>
          <a:xfrm flipH="1" flipV="1">
            <a:off x="4255207" y="2142763"/>
            <a:ext cx="3228435" cy="191699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0" name="Content Placeholder 5">
            <a:extLst>
              <a:ext uri="{FF2B5EF4-FFF2-40B4-BE49-F238E27FC236}">
                <a16:creationId xmlns:a16="http://schemas.microsoft.com/office/drawing/2014/main" id="{30234C7A-B72C-4CAC-9D41-B4441D95CA33}"/>
              </a:ext>
            </a:extLst>
          </p:cNvPr>
          <p:cNvSpPr txBox="1">
            <a:spLocks/>
          </p:cNvSpPr>
          <p:nvPr/>
        </p:nvSpPr>
        <p:spPr>
          <a:xfrm>
            <a:off x="7752435" y="2912782"/>
            <a:ext cx="4229964" cy="3244516"/>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ea typeface="Roboto Condensed" panose="02000000000000000000" pitchFamily="2" charset="0"/>
              </a:rPr>
              <a:t>How dependent is the organization on transfers to meet operating costs?</a:t>
            </a:r>
            <a:endParaRPr lang="en-US" dirty="0">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ea typeface="Roboto Condensed" panose="02000000000000000000" pitchFamily="2" charset="0"/>
              </a:rPr>
              <a:t>How did actual results for revenues compared to budget and prior years?</a:t>
            </a:r>
            <a:endParaRPr lang="en-US" dirty="0">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cs typeface="Calibri Light"/>
              </a:rPr>
              <a:t>Is there any other dependence/vulnerability?</a:t>
            </a:r>
          </a:p>
          <a:p>
            <a:pPr>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cs typeface="Calibri Light"/>
              </a:rPr>
              <a:t>How stable is the revenue?  Has the revenue growth matched the cost of living?</a:t>
            </a:r>
          </a:p>
          <a:p>
            <a:pPr>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cs typeface="Calibri Light"/>
              </a:rPr>
              <a:t>What is the flexibility to increase if required?</a:t>
            </a:r>
          </a:p>
          <a:p>
            <a:pPr>
              <a:spcBef>
                <a:spcPts val="600"/>
              </a:spcBef>
              <a:spcAft>
                <a:spcPts val="600"/>
              </a:spcAft>
              <a:buClr>
                <a:schemeClr val="accent1">
                  <a:lumMod val="50000"/>
                </a:schemeClr>
              </a:buClr>
              <a:buFont typeface="Calibri" panose="020F0502020204030204" pitchFamily="34" charset="0"/>
              <a:buChar char="›"/>
            </a:pPr>
            <a:r>
              <a:rPr lang="en-US" dirty="0">
                <a:solidFill>
                  <a:schemeClr val="bg1"/>
                </a:solidFill>
                <a:ea typeface="Roboto Condensed" panose="02000000000000000000" pitchFamily="2" charset="0"/>
              </a:rPr>
              <a:t>Is there enough annual revenues to cover operating expenses?</a:t>
            </a:r>
            <a:endParaRPr lang="en-US" dirty="0">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en-US" dirty="0">
              <a:solidFill>
                <a:schemeClr val="bg1"/>
              </a:solidFill>
              <a:cs typeface="Calibri Light"/>
            </a:endParaRPr>
          </a:p>
          <a:p>
            <a:endParaRPr lang="en-US" noProof="1"/>
          </a:p>
        </p:txBody>
      </p:sp>
      <p:sp>
        <p:nvSpPr>
          <p:cNvPr id="21" name="Rectangle 20">
            <a:extLst>
              <a:ext uri="{FF2B5EF4-FFF2-40B4-BE49-F238E27FC236}">
                <a16:creationId xmlns:a16="http://schemas.microsoft.com/office/drawing/2014/main" id="{B8C188D3-1744-47E6-BD97-6C5CBFCE1EC8}"/>
              </a:ext>
            </a:extLst>
          </p:cNvPr>
          <p:cNvSpPr/>
          <p:nvPr/>
        </p:nvSpPr>
        <p:spPr>
          <a:xfrm>
            <a:off x="7542936" y="2303543"/>
            <a:ext cx="4411011" cy="646331"/>
          </a:xfrm>
          <a:prstGeom prst="rect">
            <a:avLst/>
          </a:prstGeom>
        </p:spPr>
        <p:txBody>
          <a:bodyPr wrap="square">
            <a:spAutoFit/>
          </a:bodyPr>
          <a:lstStyle/>
          <a:p>
            <a:r>
              <a:rPr lang="en-US" dirty="0">
                <a:latin typeface="Century Gothic" panose="020B0502020202020204" pitchFamily="34" charset="0"/>
              </a:rPr>
              <a:t> </a:t>
            </a:r>
          </a:p>
          <a:p>
            <a:r>
              <a:rPr lang="en-US" dirty="0">
                <a:latin typeface="Century Gothic" panose="020B0502020202020204" pitchFamily="34" charset="0"/>
              </a:rPr>
              <a:t>Key questions regarding revenue</a:t>
            </a:r>
            <a:endParaRPr lang="en-US" dirty="0"/>
          </a:p>
        </p:txBody>
      </p:sp>
      <p:pic>
        <p:nvPicPr>
          <p:cNvPr id="6" name="Audio 5">
            <a:hlinkClick r:id="" action="ppaction://media"/>
            <a:extLst>
              <a:ext uri="{FF2B5EF4-FFF2-40B4-BE49-F238E27FC236}">
                <a16:creationId xmlns:a16="http://schemas.microsoft.com/office/drawing/2014/main" id="{81118AEB-83CC-40B4-A252-65F6CEE9C31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7" name="Action Button: Go Back or Previous 16">
            <a:hlinkClick r:id="" action="ppaction://hlinkshowjump?jump=previousslide" highlightClick="1"/>
            <a:extLst>
              <a:ext uri="{FF2B5EF4-FFF2-40B4-BE49-F238E27FC236}">
                <a16:creationId xmlns:a16="http://schemas.microsoft.com/office/drawing/2014/main" id="{89005BB2-5338-4E68-AA7B-3F2051E21392}"/>
              </a:ext>
            </a:extLst>
          </p:cNvPr>
          <p:cNvSpPr/>
          <p:nvPr/>
        </p:nvSpPr>
        <p:spPr>
          <a:xfrm>
            <a:off x="13592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9" name="Action Button: Go Forward or Next 18">
            <a:hlinkClick r:id="" action="ppaction://hlinkshowjump?jump=nextslide" highlightClick="1"/>
            <a:extLst>
              <a:ext uri="{FF2B5EF4-FFF2-40B4-BE49-F238E27FC236}">
                <a16:creationId xmlns:a16="http://schemas.microsoft.com/office/drawing/2014/main" id="{8A2ACF58-62D1-4783-AF4F-D37CB5BEEF95}"/>
              </a:ext>
            </a:extLst>
          </p:cNvPr>
          <p:cNvSpPr/>
          <p:nvPr/>
        </p:nvSpPr>
        <p:spPr>
          <a:xfrm>
            <a:off x="562390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504818859"/>
      </p:ext>
    </p:extLst>
  </p:cSld>
  <p:clrMapOvr>
    <a:masterClrMapping/>
  </p:clrMapOvr>
  <mc:AlternateContent xmlns:mc="http://schemas.openxmlformats.org/markup-compatibility/2006" xmlns:p14="http://schemas.microsoft.com/office/powerpoint/2010/main">
    <mc:Choice Requires="p14">
      <p:transition spd="slow" p14:dur="2000" advTm="132667"/>
    </mc:Choice>
    <mc:Fallback xmlns="">
      <p:transition spd="slow" advTm="13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4500"/>
                                  </p:stCondLst>
                                  <p:childTnLst>
                                    <p:set>
                                      <p:cBhvr>
                                        <p:cTn id="9" dur="1" fill="hold">
                                          <p:stCondLst>
                                            <p:cond delay="0"/>
                                          </p:stCondLst>
                                        </p:cTn>
                                        <p:tgtEl>
                                          <p:spTgt spid="20">
                                            <p:txEl>
                                              <p:pRg st="0" end="0"/>
                                            </p:txEl>
                                          </p:spTgt>
                                        </p:tgtEl>
                                        <p:attrNameLst>
                                          <p:attrName>style.visibility</p:attrName>
                                        </p:attrNameLst>
                                      </p:cBhvr>
                                      <p:to>
                                        <p:strVal val="visible"/>
                                      </p:to>
                                    </p:set>
                                  </p:childTnLst>
                                </p:cTn>
                              </p:par>
                            </p:childTnLst>
                          </p:cTn>
                        </p:par>
                        <p:par>
                          <p:cTn id="10" fill="hold">
                            <p:stCondLst>
                              <p:cond delay="4501"/>
                            </p:stCondLst>
                            <p:childTnLst>
                              <p:par>
                                <p:cTn id="11" presetID="1" presetClass="entr" presetSubtype="0" fill="hold" nodeType="afterEffect">
                                  <p:stCondLst>
                                    <p:cond delay="6500"/>
                                  </p:stCondLst>
                                  <p:childTnLst>
                                    <p:set>
                                      <p:cBhvr>
                                        <p:cTn id="12" dur="1" fill="hold">
                                          <p:stCondLst>
                                            <p:cond delay="0"/>
                                          </p:stCondLst>
                                        </p:cTn>
                                        <p:tgtEl>
                                          <p:spTgt spid="20">
                                            <p:txEl>
                                              <p:pRg st="1" end="1"/>
                                            </p:txEl>
                                          </p:spTgt>
                                        </p:tgtEl>
                                        <p:attrNameLst>
                                          <p:attrName>style.visibility</p:attrName>
                                        </p:attrNameLst>
                                      </p:cBhvr>
                                      <p:to>
                                        <p:strVal val="visible"/>
                                      </p:to>
                                    </p:set>
                                  </p:childTnLst>
                                </p:cTn>
                              </p:par>
                            </p:childTnLst>
                          </p:cTn>
                        </p:par>
                        <p:par>
                          <p:cTn id="13" fill="hold">
                            <p:stCondLst>
                              <p:cond delay="11001"/>
                            </p:stCondLst>
                            <p:childTnLst>
                              <p:par>
                                <p:cTn id="14" presetID="1" presetClass="entr" presetSubtype="0" fill="hold" nodeType="afterEffect">
                                  <p:stCondLst>
                                    <p:cond delay="6000"/>
                                  </p:stCondLst>
                                  <p:childTnLst>
                                    <p:set>
                                      <p:cBhvr>
                                        <p:cTn id="15" dur="1" fill="hold">
                                          <p:stCondLst>
                                            <p:cond delay="0"/>
                                          </p:stCondLst>
                                        </p:cTn>
                                        <p:tgtEl>
                                          <p:spTgt spid="20">
                                            <p:txEl>
                                              <p:pRg st="2" end="2"/>
                                            </p:txEl>
                                          </p:spTgt>
                                        </p:tgtEl>
                                        <p:attrNameLst>
                                          <p:attrName>style.visibility</p:attrName>
                                        </p:attrNameLst>
                                      </p:cBhvr>
                                      <p:to>
                                        <p:strVal val="visible"/>
                                      </p:to>
                                    </p:set>
                                  </p:childTnLst>
                                </p:cTn>
                              </p:par>
                            </p:childTnLst>
                          </p:cTn>
                        </p:par>
                        <p:par>
                          <p:cTn id="16" fill="hold">
                            <p:stCondLst>
                              <p:cond delay="17001"/>
                            </p:stCondLst>
                            <p:childTnLst>
                              <p:par>
                                <p:cTn id="17" presetID="1" presetClass="entr" presetSubtype="0" fill="hold" nodeType="afterEffect">
                                  <p:stCondLst>
                                    <p:cond delay="500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par>
                          <p:cTn id="19" fill="hold">
                            <p:stCondLst>
                              <p:cond delay="22001"/>
                            </p:stCondLst>
                            <p:childTnLst>
                              <p:par>
                                <p:cTn id="20" presetID="1" presetClass="entr" presetSubtype="0" fill="hold" nodeType="afterEffect">
                                  <p:stCondLst>
                                    <p:cond delay="6000"/>
                                  </p:stCondLst>
                                  <p:childTnLst>
                                    <p:set>
                                      <p:cBhvr>
                                        <p:cTn id="21" dur="1" fill="hold">
                                          <p:stCondLst>
                                            <p:cond delay="0"/>
                                          </p:stCondLst>
                                        </p:cTn>
                                        <p:tgtEl>
                                          <p:spTgt spid="20">
                                            <p:txEl>
                                              <p:pRg st="4" end="4"/>
                                            </p:txEl>
                                          </p:spTgt>
                                        </p:tgtEl>
                                        <p:attrNameLst>
                                          <p:attrName>style.visibility</p:attrName>
                                        </p:attrNameLst>
                                      </p:cBhvr>
                                      <p:to>
                                        <p:strVal val="visible"/>
                                      </p:to>
                                    </p:set>
                                  </p:childTnLst>
                                </p:cTn>
                              </p:par>
                            </p:childTnLst>
                          </p:cTn>
                        </p:par>
                        <p:par>
                          <p:cTn id="22" fill="hold">
                            <p:stCondLst>
                              <p:cond delay="28001"/>
                            </p:stCondLst>
                            <p:childTnLst>
                              <p:par>
                                <p:cTn id="23" presetID="1" presetClass="entr" presetSubtype="0" fill="hold" nodeType="afterEffect">
                                  <p:stCondLst>
                                    <p:cond delay="5000"/>
                                  </p:stCondLst>
                                  <p:childTnLst>
                                    <p:set>
                                      <p:cBhvr>
                                        <p:cTn id="24"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FA036-F71A-4879-9F6F-10DD3190E1C7}"/>
              </a:ext>
            </a:extLst>
          </p:cNvPr>
          <p:cNvSpPr/>
          <p:nvPr/>
        </p:nvSpPr>
        <p:spPr>
          <a:xfrm>
            <a:off x="191808" y="988503"/>
            <a:ext cx="3216410" cy="44517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mn-ea"/>
                <a:cs typeface="+mn-cs"/>
              </a:rPr>
              <a:t>Expenses</a:t>
            </a:r>
          </a:p>
          <a:p>
            <a:pPr marL="285750" marR="0" lvl="0" indent="-285750" algn="l" defTabSz="4572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By Function (standard functions)</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0" i="1" u="none" strike="noStrike" kern="1200" cap="none" spc="0" normalizeH="0" baseline="0" noProof="0" dirty="0">
              <a:ln>
                <a:noFill/>
              </a:ln>
              <a:solidFill>
                <a:srgbClr val="3ABCD6">
                  <a:lumMod val="50000"/>
                </a:srgbClr>
              </a:solidFill>
              <a:effectLst/>
              <a:uLnTx/>
              <a:uFillTx/>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Not all expenses </a:t>
            </a:r>
            <a:r>
              <a:rPr lang="en-US" sz="1400" dirty="0">
                <a:solidFill>
                  <a:srgbClr val="000000"/>
                </a:solidFill>
              </a:rPr>
              <a:t>are based on </a:t>
            </a:r>
            <a:r>
              <a:rPr kumimoji="0" lang="en-US" sz="1400" b="0" i="0" u="none" strike="noStrike" kern="1200" cap="none" spc="0" normalizeH="0" baseline="0" noProof="0" dirty="0">
                <a:ln>
                  <a:noFill/>
                </a:ln>
                <a:solidFill>
                  <a:srgbClr val="000000"/>
                </a:solidFill>
                <a:effectLst/>
                <a:uLnTx/>
                <a:uFillTx/>
                <a:ea typeface="+mn-ea"/>
                <a:cs typeface="+mn-cs"/>
              </a:rPr>
              <a:t>cash </a:t>
            </a:r>
            <a:r>
              <a:rPr lang="en-US" sz="1400" dirty="0">
                <a:solidFill>
                  <a:srgbClr val="000000"/>
                </a:solidFill>
              </a:rPr>
              <a:t>transaction.  For example, a</a:t>
            </a:r>
            <a:r>
              <a:rPr kumimoji="0" lang="en-US" sz="1400" b="0" i="0" u="none" strike="noStrike" kern="1200" cap="none" spc="0" normalizeH="0" baseline="0" noProof="0" dirty="0" err="1">
                <a:ln>
                  <a:noFill/>
                </a:ln>
                <a:solidFill>
                  <a:srgbClr val="000000"/>
                </a:solidFill>
                <a:effectLst/>
                <a:uLnTx/>
                <a:uFillTx/>
                <a:ea typeface="+mn-ea"/>
                <a:cs typeface="+mn-cs"/>
              </a:rPr>
              <a:t>mortization</a:t>
            </a:r>
            <a:r>
              <a:rPr kumimoji="0" lang="en-US" sz="1400" b="0" i="0" u="none" strike="noStrike" kern="1200" cap="none" spc="0" normalizeH="0" baseline="0" noProof="0" dirty="0">
                <a:ln>
                  <a:noFill/>
                </a:ln>
                <a:solidFill>
                  <a:srgbClr val="000000"/>
                </a:solidFill>
                <a:effectLst/>
                <a:uLnTx/>
                <a:uFillTx/>
                <a:ea typeface="+mn-ea"/>
                <a:cs typeface="+mn-cs"/>
              </a:rPr>
              <a:t> expense is the cost of the use of that asset for stated timeframe (period).  </a:t>
            </a:r>
            <a:endParaRPr kumimoji="0" lang="en-US" sz="1400" b="1" i="1" u="none" strike="noStrike" kern="1200" cap="none" spc="0" normalizeH="0" baseline="0" noProof="0" dirty="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5">
                  <a:extLst>
                    <a:ext uri="{96DAC541-7B7A-43D3-8B79-37D633B846F1}">
                      <asvg:svgBlip xmlns:asvg="http://schemas.microsoft.com/office/drawing/2016/SVG/main" r:embed="rId6"/>
                    </a:ext>
                  </a:extLst>
                </a:blip>
              </a:buBlip>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 name="Slide Number Placeholder 1">
            <a:extLst>
              <a:ext uri="{FF2B5EF4-FFF2-40B4-BE49-F238E27FC236}">
                <a16:creationId xmlns:a16="http://schemas.microsoft.com/office/drawing/2014/main" id="{ED5FC237-C528-4ABB-A28C-8647D8C7E3A7}"/>
              </a:ext>
            </a:extLst>
          </p:cNvPr>
          <p:cNvSpPr txBox="1">
            <a:spLocks/>
          </p:cNvSpPr>
          <p:nvPr/>
        </p:nvSpPr>
        <p:spPr>
          <a:xfrm>
            <a:off x="10923327" y="461984"/>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FFFFFF"/>
                </a:solidFill>
                <a:latin typeface="Century Gothic" panose="020B0502020202020204"/>
              </a:rPr>
              <a:t>26</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4" name="Rectangle: Rounded Corners 3">
            <a:extLst>
              <a:ext uri="{FF2B5EF4-FFF2-40B4-BE49-F238E27FC236}">
                <a16:creationId xmlns:a16="http://schemas.microsoft.com/office/drawing/2014/main" id="{D887FDC3-ED6A-45C2-B3CC-D724C9BCE160}"/>
              </a:ext>
            </a:extLst>
          </p:cNvPr>
          <p:cNvSpPr/>
          <p:nvPr/>
        </p:nvSpPr>
        <p:spPr>
          <a:xfrm>
            <a:off x="3557605" y="3425366"/>
            <a:ext cx="3084022" cy="21774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cxnSp>
        <p:nvCxnSpPr>
          <p:cNvPr id="8" name="Straight Arrow Connector 7">
            <a:extLst>
              <a:ext uri="{FF2B5EF4-FFF2-40B4-BE49-F238E27FC236}">
                <a16:creationId xmlns:a16="http://schemas.microsoft.com/office/drawing/2014/main" id="{412C2758-EE5B-4802-89D8-340981E9CCCA}"/>
              </a:ext>
            </a:extLst>
          </p:cNvPr>
          <p:cNvCxnSpPr>
            <a:cxnSpLocks/>
          </p:cNvCxnSpPr>
          <p:nvPr/>
        </p:nvCxnSpPr>
        <p:spPr>
          <a:xfrm>
            <a:off x="1512916" y="1862051"/>
            <a:ext cx="2265592" cy="15669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C6F87916-66B6-42A4-8C30-B1243571913F}"/>
              </a:ext>
            </a:extLst>
          </p:cNvPr>
          <p:cNvPicPr>
            <a:picLocks noChangeAspect="1"/>
          </p:cNvPicPr>
          <p:nvPr/>
        </p:nvPicPr>
        <p:blipFill>
          <a:blip r:embed="rId7"/>
          <a:stretch>
            <a:fillRect/>
          </a:stretch>
        </p:blipFill>
        <p:spPr>
          <a:xfrm>
            <a:off x="3673147" y="167303"/>
            <a:ext cx="6962679" cy="6516129"/>
          </a:xfrm>
          <a:prstGeom prst="rect">
            <a:avLst/>
          </a:prstGeom>
        </p:spPr>
      </p:pic>
      <p:pic>
        <p:nvPicPr>
          <p:cNvPr id="2" name="Audio 1">
            <a:hlinkClick r:id="" action="ppaction://media"/>
            <a:extLst>
              <a:ext uri="{FF2B5EF4-FFF2-40B4-BE49-F238E27FC236}">
                <a16:creationId xmlns:a16="http://schemas.microsoft.com/office/drawing/2014/main" id="{9448EED9-F686-40C1-8340-77DBEEE394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3876678E-00B9-4B16-9259-950BA75B959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E4A25BDC-EA31-47A4-9712-412F789BE78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461915278"/>
      </p:ext>
    </p:extLst>
  </p:cSld>
  <p:clrMapOvr>
    <a:masterClrMapping/>
  </p:clrMapOvr>
  <p:transition spd="med" advTm="262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FA036-F71A-4879-9F6F-10DD3190E1C7}"/>
              </a:ext>
            </a:extLst>
          </p:cNvPr>
          <p:cNvSpPr/>
          <p:nvPr/>
        </p:nvSpPr>
        <p:spPr>
          <a:xfrm>
            <a:off x="191808" y="988503"/>
            <a:ext cx="2318636" cy="41094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mn-ea"/>
                <a:cs typeface="+mn-cs"/>
              </a:rPr>
              <a:t>Annual Surplus</a:t>
            </a: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Revenue - expenses </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0" i="1" u="none" strike="noStrike" kern="1200" cap="none" spc="0" normalizeH="0" baseline="0" noProof="0" dirty="0">
              <a:ln>
                <a:noFill/>
              </a:ln>
              <a:solidFill>
                <a:srgbClr val="3ABCD6">
                  <a:lumMod val="50000"/>
                </a:srgbClr>
              </a:solidFill>
              <a:effectLst/>
              <a:uLnTx/>
              <a:uFillTx/>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Note</a:t>
            </a:r>
            <a:r>
              <a:rPr kumimoji="0" lang="en-US" sz="1400" b="0" i="0" u="none" strike="noStrike" kern="1200" cap="none" spc="0" normalizeH="0" baseline="0" noProof="0" dirty="0">
                <a:ln>
                  <a:noFill/>
                </a:ln>
                <a:solidFill>
                  <a:srgbClr val="000000"/>
                </a:solidFill>
                <a:effectLst/>
                <a:uLnTx/>
                <a:uFillTx/>
                <a:ea typeface="+mn-ea"/>
                <a:cs typeface="+mn-cs"/>
              </a:rPr>
              <a:t>:  This amount is added to the accumulated surplus.</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1400" b="1" i="1" u="none" strike="noStrike" kern="1200" cap="none" spc="0" normalizeH="0" baseline="0" noProof="0" dirty="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5">
                  <a:extLst>
                    <a:ext uri="{96DAC541-7B7A-43D3-8B79-37D633B846F1}">
                      <asvg:svgBlip xmlns:asvg="http://schemas.microsoft.com/office/drawing/2016/SVG/main" r:embed="rId6"/>
                    </a:ext>
                  </a:extLst>
                </a:blip>
              </a:buBlip>
              <a:tabLst/>
              <a:defRPr/>
            </a:pPr>
            <a:endParaRPr kumimoji="0" lang="en-US" sz="1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 name="Slide Number Placeholder 1">
            <a:extLst>
              <a:ext uri="{FF2B5EF4-FFF2-40B4-BE49-F238E27FC236}">
                <a16:creationId xmlns:a16="http://schemas.microsoft.com/office/drawing/2014/main" id="{ED5FC237-C528-4ABB-A28C-8647D8C7E3A7}"/>
              </a:ext>
            </a:extLst>
          </p:cNvPr>
          <p:cNvSpPr txBox="1">
            <a:spLocks/>
          </p:cNvSpPr>
          <p:nvPr/>
        </p:nvSpPr>
        <p:spPr>
          <a:xfrm>
            <a:off x="10923327" y="461984"/>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FFFFFF"/>
                </a:solidFill>
                <a:latin typeface="Century Gothic" panose="020B0502020202020204"/>
              </a:rPr>
              <a:t>27</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4" name="Rectangle: Rounded Corners 3">
            <a:extLst>
              <a:ext uri="{FF2B5EF4-FFF2-40B4-BE49-F238E27FC236}">
                <a16:creationId xmlns:a16="http://schemas.microsoft.com/office/drawing/2014/main" id="{D887FDC3-ED6A-45C2-B3CC-D724C9BCE160}"/>
              </a:ext>
            </a:extLst>
          </p:cNvPr>
          <p:cNvSpPr/>
          <p:nvPr/>
        </p:nvSpPr>
        <p:spPr>
          <a:xfrm>
            <a:off x="3990108" y="5232862"/>
            <a:ext cx="3374967" cy="931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cxnSp>
        <p:nvCxnSpPr>
          <p:cNvPr id="8" name="Straight Arrow Connector 7">
            <a:extLst>
              <a:ext uri="{FF2B5EF4-FFF2-40B4-BE49-F238E27FC236}">
                <a16:creationId xmlns:a16="http://schemas.microsoft.com/office/drawing/2014/main" id="{412C2758-EE5B-4802-89D8-340981E9CCCA}"/>
              </a:ext>
            </a:extLst>
          </p:cNvPr>
          <p:cNvCxnSpPr>
            <a:cxnSpLocks/>
          </p:cNvCxnSpPr>
          <p:nvPr/>
        </p:nvCxnSpPr>
        <p:spPr>
          <a:xfrm>
            <a:off x="1953491" y="1895302"/>
            <a:ext cx="2036617" cy="33375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4BE954A8-C23C-468D-983D-D895C70ABF11}"/>
              </a:ext>
            </a:extLst>
          </p:cNvPr>
          <p:cNvPicPr>
            <a:picLocks noChangeAspect="1"/>
          </p:cNvPicPr>
          <p:nvPr/>
        </p:nvPicPr>
        <p:blipFill>
          <a:blip r:embed="rId7"/>
          <a:stretch>
            <a:fillRect/>
          </a:stretch>
        </p:blipFill>
        <p:spPr>
          <a:xfrm>
            <a:off x="4123319" y="141316"/>
            <a:ext cx="5785856" cy="6122323"/>
          </a:xfrm>
          <a:prstGeom prst="rect">
            <a:avLst/>
          </a:prstGeom>
        </p:spPr>
      </p:pic>
      <p:pic>
        <p:nvPicPr>
          <p:cNvPr id="9" name="Audio 8">
            <a:hlinkClick r:id="" action="ppaction://media"/>
            <a:extLst>
              <a:ext uri="{FF2B5EF4-FFF2-40B4-BE49-F238E27FC236}">
                <a16:creationId xmlns:a16="http://schemas.microsoft.com/office/drawing/2014/main" id="{381968BE-0D20-427C-AB1B-5DDB118F2D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89E633E2-16B5-4BB5-A2D8-C5B09A792E83}"/>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D04A2121-21D7-4C79-BEF6-6A2A78A1126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823950979"/>
      </p:ext>
    </p:extLst>
  </p:cSld>
  <p:clrMapOvr>
    <a:masterClrMapping/>
  </p:clrMapOvr>
  <p:transition spd="med" advTm="235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494728" y="1558408"/>
            <a:ext cx="3863221" cy="720000"/>
          </a:xfrm>
        </p:spPr>
        <p:txBody>
          <a:bodyPr/>
          <a:lstStyle/>
          <a:p>
            <a:r>
              <a:rPr lang="en-US" dirty="0"/>
              <a:t>Key  Questions</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7940167" y="2896081"/>
            <a:ext cx="4077551" cy="2995728"/>
          </a:xfrm>
        </p:spPr>
        <p:txBody>
          <a:bodyPr>
            <a:normAutofit fontScale="77500" lnSpcReduction="20000"/>
          </a:bodyPr>
          <a:lstStyle/>
          <a:p>
            <a:pPr marL="0" indent="0">
              <a:spcBef>
                <a:spcPts val="600"/>
              </a:spcBef>
              <a:spcAft>
                <a:spcPts val="600"/>
              </a:spcAft>
              <a:buClr>
                <a:schemeClr val="accent1">
                  <a:lumMod val="50000"/>
                </a:schemeClr>
              </a:buClr>
              <a:buNone/>
            </a:pPr>
            <a:endParaRPr lang="en-US" dirty="0">
              <a:solidFill>
                <a:schemeClr val="bg1"/>
              </a:solidFill>
              <a:latin typeface="Century Gothic" panose="020B0502020202020204" pitchFamily="34" charset="0"/>
              <a:cs typeface="Calibri Light"/>
            </a:endParaRPr>
          </a:p>
          <a:p>
            <a:pPr>
              <a:spcBef>
                <a:spcPts val="600"/>
              </a:spcBef>
              <a:spcAft>
                <a:spcPts val="600"/>
              </a:spcAft>
              <a:buClr>
                <a:schemeClr val="accent1">
                  <a:lumMod val="50000"/>
                </a:schemeClr>
              </a:buClr>
              <a:buFontTx/>
              <a:buChar char="›"/>
            </a:pPr>
            <a:r>
              <a:rPr lang="en-US" dirty="0">
                <a:solidFill>
                  <a:schemeClr val="bg1"/>
                </a:solidFill>
                <a:ea typeface="Roboto Condensed" panose="02000000000000000000" pitchFamily="2" charset="0"/>
              </a:rPr>
              <a:t>How did actual results for expenses compared to budget and prior years? </a:t>
            </a:r>
          </a:p>
          <a:p>
            <a:pPr>
              <a:spcBef>
                <a:spcPts val="600"/>
              </a:spcBef>
              <a:spcAft>
                <a:spcPts val="600"/>
              </a:spcAft>
              <a:buClr>
                <a:schemeClr val="accent1">
                  <a:lumMod val="50000"/>
                </a:schemeClr>
              </a:buClr>
              <a:buFontTx/>
              <a:buChar char="›"/>
            </a:pPr>
            <a:r>
              <a:rPr lang="en-US" dirty="0">
                <a:solidFill>
                  <a:schemeClr val="bg1"/>
                </a:solidFill>
                <a:latin typeface="Century Gothic" panose="020B0502020202020204" pitchFamily="34" charset="0"/>
                <a:ea typeface="Roboto Condensed" panose="02000000000000000000" pitchFamily="2" charset="0"/>
                <a:cs typeface="Calibri Light"/>
              </a:rPr>
              <a:t>How e</a:t>
            </a:r>
            <a:r>
              <a:rPr lang="en-US" dirty="0">
                <a:solidFill>
                  <a:schemeClr val="bg1"/>
                </a:solidFill>
                <a:latin typeface="Century Gothic" panose="020B0502020202020204" pitchFamily="34" charset="0"/>
                <a:cs typeface="Calibri Light"/>
              </a:rPr>
              <a:t>ffectiveness was the expenditure management</a:t>
            </a:r>
            <a:endParaRPr lang="en-US" dirty="0">
              <a:solidFill>
                <a:schemeClr val="bg1"/>
              </a:solidFill>
              <a:ea typeface="Roboto Condensed" panose="02000000000000000000" pitchFamily="2" charset="0"/>
            </a:endParaRPr>
          </a:p>
          <a:p>
            <a:pPr>
              <a:spcBef>
                <a:spcPts val="600"/>
              </a:spcBef>
              <a:spcAft>
                <a:spcPts val="600"/>
              </a:spcAft>
              <a:buClr>
                <a:schemeClr val="accent1">
                  <a:lumMod val="50000"/>
                </a:schemeClr>
              </a:buClr>
              <a:buFontTx/>
              <a:buChar char="›"/>
            </a:pPr>
            <a:r>
              <a:rPr lang="en-US" dirty="0">
                <a:solidFill>
                  <a:schemeClr val="bg1"/>
                </a:solidFill>
                <a:ea typeface="Roboto Condensed Light" panose="02000000000000000000" pitchFamily="2" charset="0"/>
                <a:cs typeface="Calibri Light"/>
              </a:rPr>
              <a:t>How successful was the organization in maintaining a balance budget?</a:t>
            </a:r>
            <a:endParaRPr lang="en-US" sz="1600" spc="30" dirty="0">
              <a:solidFill>
                <a:schemeClr val="bg1"/>
              </a:solidFill>
              <a:ea typeface="Roboto Condensed Light" panose="02000000000000000000" pitchFamily="2" charset="0"/>
              <a:cs typeface="Segoe UI" panose="020B0502040204020203" pitchFamily="34" charset="0"/>
            </a:endParaRPr>
          </a:p>
          <a:p>
            <a:pPr>
              <a:spcBef>
                <a:spcPts val="600"/>
              </a:spcBef>
              <a:spcAft>
                <a:spcPts val="600"/>
              </a:spcAft>
              <a:buClr>
                <a:schemeClr val="accent1">
                  <a:lumMod val="50000"/>
                </a:schemeClr>
              </a:buClr>
              <a:buFontTx/>
              <a:buChar char="›"/>
            </a:pPr>
            <a:r>
              <a:rPr lang="en-US" dirty="0">
                <a:solidFill>
                  <a:schemeClr val="bg1"/>
                </a:solidFill>
                <a:ea typeface="Roboto Condensed" panose="02000000000000000000" pitchFamily="2" charset="0"/>
              </a:rPr>
              <a:t>Was the annual deficit or surplus impacted by an unusual or non-recurring event?</a:t>
            </a:r>
          </a:p>
          <a:p>
            <a:pPr>
              <a:spcBef>
                <a:spcPts val="600"/>
              </a:spcBef>
              <a:spcAft>
                <a:spcPts val="600"/>
              </a:spcAft>
              <a:buClr>
                <a:schemeClr val="accent1">
                  <a:lumMod val="50000"/>
                </a:schemeClr>
              </a:buClr>
              <a:buFontTx/>
              <a:buChar char="›"/>
            </a:pPr>
            <a:r>
              <a:rPr lang="en-US" dirty="0">
                <a:solidFill>
                  <a:schemeClr val="bg1"/>
                </a:solidFill>
              </a:rPr>
              <a:t>Is the accumulated surplus or deficit of the entity increasing or decreasing?</a:t>
            </a:r>
            <a:endParaRPr lang="en-US" spc="20" dirty="0">
              <a:solidFill>
                <a:schemeClr val="bg1"/>
              </a:solidFill>
              <a:ea typeface="Roboto" panose="02000000000000000000" pitchFamily="2" charset="0"/>
            </a:endParaRPr>
          </a:p>
          <a:p>
            <a:pPr>
              <a:spcBef>
                <a:spcPts val="600"/>
              </a:spcBef>
              <a:spcAft>
                <a:spcPts val="600"/>
              </a:spcAft>
              <a:buClr>
                <a:schemeClr val="accent1">
                  <a:lumMod val="50000"/>
                </a:schemeClr>
              </a:buClr>
              <a:buFontTx/>
              <a:buChar char="›"/>
            </a:pPr>
            <a:endParaRPr lang="en-US" dirty="0">
              <a:solidFill>
                <a:schemeClr val="bg1"/>
              </a:solidFill>
              <a:latin typeface="Century Gothic" panose="020B0502020202020204" pitchFamily="34" charset="0"/>
              <a:cs typeface="Calibri Light"/>
            </a:endParaRPr>
          </a:p>
          <a:p>
            <a:pPr marL="0" indent="0">
              <a:spcBef>
                <a:spcPts val="600"/>
              </a:spcBef>
              <a:spcAft>
                <a:spcPts val="600"/>
              </a:spcAft>
              <a:buClr>
                <a:schemeClr val="accent1">
                  <a:lumMod val="50000"/>
                </a:schemeClr>
              </a:buClr>
              <a:buNone/>
            </a:pPr>
            <a:endParaRPr lang="en-US" dirty="0">
              <a:solidFill>
                <a:schemeClr val="bg1"/>
              </a:solidFill>
              <a:ea typeface="Roboto Condensed" panose="02000000000000000000" pitchFamily="2" charset="0"/>
            </a:endParaRPr>
          </a:p>
          <a:p>
            <a:pPr>
              <a:spcBef>
                <a:spcPts val="600"/>
              </a:spcBef>
              <a:spcAft>
                <a:spcPts val="600"/>
              </a:spcAft>
              <a:buClr>
                <a:schemeClr val="accent1">
                  <a:lumMod val="50000"/>
                </a:schemeClr>
              </a:buClr>
              <a:buFont typeface="Calibri" panose="020F0502020204030204" pitchFamily="34" charset="0"/>
              <a:buChar char="›"/>
            </a:pPr>
            <a:endParaRPr lang="en-US" dirty="0">
              <a:solidFill>
                <a:schemeClr val="bg1"/>
              </a:solidFill>
              <a:latin typeface="Century Gothic" panose="020B0502020202020204" pitchFamily="34" charset="0"/>
              <a:cs typeface="Calibri Light"/>
            </a:endParaRP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nvPicPr>
        <p:blipFill>
          <a:blip r:embed="rId6"/>
          <a:stretch>
            <a:fillRect/>
          </a:stretch>
        </p:blipFill>
        <p:spPr>
          <a:xfrm>
            <a:off x="1040813" y="375731"/>
            <a:ext cx="4488874" cy="5516078"/>
          </a:xfrm>
          <a:prstGeom prst="rect">
            <a:avLst/>
          </a:prstGeom>
        </p:spPr>
      </p:pic>
      <p:sp>
        <p:nvSpPr>
          <p:cNvPr id="15" name="Oval 14">
            <a:extLst>
              <a:ext uri="{FF2B5EF4-FFF2-40B4-BE49-F238E27FC236}">
                <a16:creationId xmlns:a16="http://schemas.microsoft.com/office/drawing/2014/main" id="{C7A519BD-F7CA-4042-9E2D-1D4FB26A2A84}"/>
              </a:ext>
            </a:extLst>
          </p:cNvPr>
          <p:cNvSpPr/>
          <p:nvPr/>
        </p:nvSpPr>
        <p:spPr>
          <a:xfrm>
            <a:off x="3192450" y="1504058"/>
            <a:ext cx="1287729" cy="72991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nvSpPr>
        <p:spPr>
          <a:xfrm>
            <a:off x="7772400" y="3133771"/>
            <a:ext cx="128566" cy="1445822"/>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13FB92A0-367F-4DFC-9329-BD33E8BD3FA9}"/>
              </a:ext>
            </a:extLst>
          </p:cNvPr>
          <p:cNvCxnSpPr>
            <a:cxnSpLocks/>
          </p:cNvCxnSpPr>
          <p:nvPr/>
        </p:nvCxnSpPr>
        <p:spPr>
          <a:xfrm flipH="1">
            <a:off x="5070202" y="3461084"/>
            <a:ext cx="2604553"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4F50B03-7109-4EB1-BC69-9D94BF2B08AC}"/>
              </a:ext>
            </a:extLst>
          </p:cNvPr>
          <p:cNvSpPr/>
          <p:nvPr/>
        </p:nvSpPr>
        <p:spPr>
          <a:xfrm>
            <a:off x="2548584" y="2968860"/>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cxnSp>
        <p:nvCxnSpPr>
          <p:cNvPr id="17" name="Straight Arrow Connector 16">
            <a:extLst>
              <a:ext uri="{FF2B5EF4-FFF2-40B4-BE49-F238E27FC236}">
                <a16:creationId xmlns:a16="http://schemas.microsoft.com/office/drawing/2014/main" id="{76BFAF48-D2C4-477F-8F84-6F114E044904}"/>
              </a:ext>
            </a:extLst>
          </p:cNvPr>
          <p:cNvCxnSpPr>
            <a:cxnSpLocks/>
          </p:cNvCxnSpPr>
          <p:nvPr/>
        </p:nvCxnSpPr>
        <p:spPr>
          <a:xfrm flipH="1" flipV="1">
            <a:off x="4480180" y="2049379"/>
            <a:ext cx="3083673" cy="116706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4" name="Audio 13">
            <a:hlinkClick r:id="" action="ppaction://media"/>
            <a:extLst>
              <a:ext uri="{FF2B5EF4-FFF2-40B4-BE49-F238E27FC236}">
                <a16:creationId xmlns:a16="http://schemas.microsoft.com/office/drawing/2014/main" id="{593EF513-171C-46C2-A83D-37F3700BA7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5C38F873-560A-4D6E-8E3D-C622C65C2857}"/>
              </a:ext>
            </a:extLst>
          </p:cNvPr>
          <p:cNvSpPr/>
          <p:nvPr/>
        </p:nvSpPr>
        <p:spPr>
          <a:xfrm>
            <a:off x="144156"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6" name="Action Button: Go Forward or Next 15">
            <a:hlinkClick r:id="" action="ppaction://hlinkshowjump?jump=nextslide" highlightClick="1"/>
            <a:extLst>
              <a:ext uri="{FF2B5EF4-FFF2-40B4-BE49-F238E27FC236}">
                <a16:creationId xmlns:a16="http://schemas.microsoft.com/office/drawing/2014/main" id="{BCBEF707-66B2-4E96-A6FA-BC87FB1BF094}"/>
              </a:ext>
            </a:extLst>
          </p:cNvPr>
          <p:cNvSpPr/>
          <p:nvPr/>
        </p:nvSpPr>
        <p:spPr>
          <a:xfrm>
            <a:off x="5599185"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638591944"/>
      </p:ext>
    </p:extLst>
  </p:cSld>
  <p:clrMapOvr>
    <a:masterClrMapping/>
  </p:clrMapOvr>
  <mc:AlternateContent xmlns:mc="http://schemas.openxmlformats.org/markup-compatibility/2006" xmlns:p14="http://schemas.microsoft.com/office/powerpoint/2010/main">
    <mc:Choice Requires="p14">
      <p:transition spd="slow" p14:dur="2000" advTm="63652"/>
    </mc:Choice>
    <mc:Fallback xmlns="">
      <p:transition spd="slow" advTm="63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1" presetClass="entr" presetSubtype="0" fill="hold" nodeType="afterEffect">
                                  <p:stCondLst>
                                    <p:cond delay="3999"/>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8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12000"/>
                            </p:stCondLst>
                            <p:childTnLst>
                              <p:par>
                                <p:cTn id="14" presetID="1" presetClass="entr" presetSubtype="0" fill="hold" nodeType="afterEffect">
                                  <p:stCondLst>
                                    <p:cond delay="185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par>
                                <p:cTn id="16" presetID="1" presetClass="entr" presetSubtype="0" fill="hold" nodeType="withEffect">
                                  <p:stCondLst>
                                    <p:cond delay="3600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childTnLst>
                          </p:cTn>
                        </p:par>
                        <p:par>
                          <p:cTn id="18" fill="hold">
                            <p:stCondLst>
                              <p:cond delay="48000"/>
                            </p:stCondLst>
                            <p:childTnLst>
                              <p:par>
                                <p:cTn id="19" presetID="1" presetClass="entr" presetSubtype="0" fill="hold" nodeType="afterEffect">
                                  <p:stCondLst>
                                    <p:cond delay="600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Statement of Cash Flow</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fontScale="85000" lnSpcReduction="20000"/>
          </a:bodyPr>
          <a:lstStyle/>
          <a:p>
            <a:r>
              <a:rPr lang="en-US" sz="2800" dirty="0"/>
              <a:t>Details the sources of cash and how you use the cash….the flow</a:t>
            </a:r>
          </a:p>
          <a:p>
            <a:r>
              <a:rPr lang="en-US" sz="2800" spc="20" dirty="0">
                <a:solidFill>
                  <a:srgbClr val="000000"/>
                </a:solidFill>
                <a:latin typeface="Calibri" panose="020F0502020204030204" pitchFamily="34" charset="0"/>
              </a:rPr>
              <a:t>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09" y="1750047"/>
            <a:ext cx="4688378"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2400" dirty="0">
                <a:ea typeface="Roboto" panose="02000000000000000000" pitchFamily="2" charset="0"/>
              </a:rPr>
              <a:t>Operating </a:t>
            </a:r>
          </a:p>
          <a:p>
            <a:pPr marL="1371600" lvl="2" indent="-457200">
              <a:spcBef>
                <a:spcPts val="600"/>
              </a:spcBef>
              <a:spcAft>
                <a:spcPts val="600"/>
              </a:spcAft>
              <a:buFont typeface="Arial Black" panose="020B0A04020102020204" pitchFamily="34" charset="0"/>
              <a:buChar char="›"/>
            </a:pPr>
            <a:r>
              <a:rPr lang="en-US" sz="2400" dirty="0"/>
              <a:t>Capital</a:t>
            </a:r>
          </a:p>
          <a:p>
            <a:pPr marL="1371600" lvl="2" indent="-457200">
              <a:spcBef>
                <a:spcPts val="600"/>
              </a:spcBef>
              <a:spcAft>
                <a:spcPts val="600"/>
              </a:spcAft>
              <a:buFont typeface="Arial Black" panose="020B0A04020102020204" pitchFamily="34" charset="0"/>
              <a:buChar char="›"/>
            </a:pPr>
            <a:r>
              <a:rPr lang="en-US" sz="2400" dirty="0"/>
              <a:t>Investing </a:t>
            </a:r>
          </a:p>
          <a:p>
            <a:pPr marL="1371600" lvl="2" indent="-457200">
              <a:spcBef>
                <a:spcPts val="600"/>
              </a:spcBef>
              <a:spcAft>
                <a:spcPts val="600"/>
              </a:spcAft>
              <a:buFont typeface="Arial Black" panose="020B0A04020102020204" pitchFamily="34" charset="0"/>
              <a:buChar char="›"/>
            </a:pPr>
            <a:r>
              <a:rPr lang="en-US" sz="2400" dirty="0"/>
              <a:t>Financing</a:t>
            </a:r>
          </a:p>
          <a:p>
            <a:pPr marL="914400" lvl="2" indent="0">
              <a:spcBef>
                <a:spcPts val="600"/>
              </a:spcBef>
              <a:spcAft>
                <a:spcPts val="600"/>
              </a:spcAft>
              <a:buNone/>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29</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846936" y="1304911"/>
            <a:ext cx="3323285" cy="2296390"/>
          </a:xfrm>
          <a:ln>
            <a:solidFill>
              <a:schemeClr val="accent1"/>
            </a:solidFill>
          </a:ln>
        </p:spPr>
      </p:pic>
      <p:pic>
        <p:nvPicPr>
          <p:cNvPr id="5" name="Audio 4">
            <a:hlinkClick r:id="" action="ppaction://media"/>
            <a:extLst>
              <a:ext uri="{FF2B5EF4-FFF2-40B4-BE49-F238E27FC236}">
                <a16:creationId xmlns:a16="http://schemas.microsoft.com/office/drawing/2014/main" id="{99C0F93F-7757-4706-AAE0-0039C434F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6D0C65C-A208-4E22-8283-FD98A178D17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5F0F0E84-4A16-4EE9-A79D-E1E0A7B045B3}"/>
              </a:ext>
            </a:extLst>
          </p:cNvPr>
          <p:cNvSpPr/>
          <p:nvPr/>
        </p:nvSpPr>
        <p:spPr>
          <a:xfrm>
            <a:off x="5541524"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632314521"/>
      </p:ext>
    </p:extLst>
  </p:cSld>
  <p:clrMapOvr>
    <a:masterClrMapping/>
  </p:clrMapOvr>
  <mc:AlternateContent xmlns:mc="http://schemas.openxmlformats.org/markup-compatibility/2006" xmlns:p14="http://schemas.microsoft.com/office/powerpoint/2010/main">
    <mc:Choice Requires="p14">
      <p:transition spd="slow" p14:dur="2000" advTm="10596"/>
    </mc:Choice>
    <mc:Fallback xmlns="">
      <p:transition spd="slow" advTm="1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398713" y="779464"/>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latin typeface="Trebuchet MS" panose="020B0603020202020204" pitchFamily="34" charset="0"/>
              </a:rPr>
              <a:t>What Is Your Role Regarding the Financial Reporting Function?</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357539" y="1859797"/>
            <a:ext cx="8530099" cy="4497176"/>
          </a:xfrm>
          <a:prstGeom prst="rect">
            <a:avLst/>
          </a:prstGeom>
          <a:noFill/>
          <a:ln w="9525">
            <a:noFill/>
            <a:miter lim="800000"/>
            <a:headEnd/>
            <a:tailEnd/>
          </a:ln>
        </p:spPr>
        <p:txBody>
          <a:bodyPr lIns="0" tIns="0" rIns="0" bIns="0" anchor="ctr"/>
          <a:lstStyle/>
          <a:p>
            <a:pPr lvl="2">
              <a:spcBef>
                <a:spcPts val="600"/>
              </a:spcBef>
              <a:spcAft>
                <a:spcPts val="600"/>
              </a:spcAft>
            </a:pPr>
            <a:endParaRPr lang="en-US" sz="2400" dirty="0">
              <a:latin typeface="Lato" panose="020F0502020204030203"/>
            </a:endParaRPr>
          </a:p>
          <a:p>
            <a:pPr marL="1371600" lvl="2" indent="-457200">
              <a:spcBef>
                <a:spcPts val="600"/>
              </a:spcBef>
              <a:spcAft>
                <a:spcPts val="600"/>
              </a:spcAft>
              <a:buFont typeface="+mj-lt"/>
              <a:buAutoNum type="arabicPeriod"/>
            </a:pPr>
            <a:r>
              <a:rPr lang="en-US" sz="2400" dirty="0">
                <a:latin typeface="Roboto Condensed" panose="02000000000000000000" pitchFamily="2" charset="0"/>
                <a:ea typeface="Roboto Condensed" panose="02000000000000000000" pitchFamily="2" charset="0"/>
              </a:rPr>
              <a:t>Review the audited financial statements;</a:t>
            </a:r>
          </a:p>
          <a:p>
            <a:pPr marL="1371600" lvl="2" indent="-457200">
              <a:spcBef>
                <a:spcPts val="600"/>
              </a:spcBef>
              <a:spcAft>
                <a:spcPts val="600"/>
              </a:spcAft>
              <a:buFont typeface="+mj-lt"/>
              <a:buAutoNum type="arabicPeriod"/>
            </a:pPr>
            <a:r>
              <a:rPr lang="en-US" sz="2400" dirty="0">
                <a:latin typeface="Roboto Condensed" panose="02000000000000000000" pitchFamily="2" charset="0"/>
                <a:ea typeface="Roboto Condensed" panose="02000000000000000000" pitchFamily="2" charset="0"/>
              </a:rPr>
              <a:t>Review any changes in accounting principles and practices with management;</a:t>
            </a:r>
          </a:p>
          <a:p>
            <a:pPr marL="1371600" lvl="2" indent="-457200">
              <a:spcBef>
                <a:spcPts val="600"/>
              </a:spcBef>
              <a:spcAft>
                <a:spcPts val="600"/>
              </a:spcAft>
              <a:buFont typeface="+mj-lt"/>
              <a:buAutoNum type="arabicPeriod"/>
            </a:pPr>
            <a:r>
              <a:rPr lang="en-US" sz="2400" dirty="0">
                <a:latin typeface="Roboto Condensed" panose="02000000000000000000" pitchFamily="2" charset="0"/>
                <a:ea typeface="Roboto Condensed" panose="02000000000000000000" pitchFamily="2" charset="0"/>
              </a:rPr>
              <a:t>Review any significant variances in comparison to prior year and/or budget; and</a:t>
            </a:r>
          </a:p>
          <a:p>
            <a:pPr marL="1371600" lvl="2" indent="-457200">
              <a:spcBef>
                <a:spcPts val="600"/>
              </a:spcBef>
              <a:spcAft>
                <a:spcPts val="600"/>
              </a:spcAft>
              <a:buFont typeface="+mj-lt"/>
              <a:buAutoNum type="arabicPeriod"/>
            </a:pPr>
            <a:r>
              <a:rPr lang="en-US" sz="2400" dirty="0">
                <a:latin typeface="Roboto Condensed" panose="02000000000000000000" pitchFamily="2" charset="0"/>
                <a:ea typeface="Roboto Condensed" panose="02000000000000000000" pitchFamily="2" charset="0"/>
              </a:rPr>
              <a:t>Review and discuss the Financial Condition Indicators (FCIs).</a:t>
            </a:r>
          </a:p>
          <a:p>
            <a:pPr marL="1257300" lvl="2" indent="-342900">
              <a:spcBef>
                <a:spcPts val="600"/>
              </a:spcBef>
              <a:spcAft>
                <a:spcPts val="600"/>
              </a:spcAft>
              <a:buFont typeface="Wingdings" panose="05000000000000000000" pitchFamily="2" charset="2"/>
              <a:buChar char="ü"/>
            </a:pPr>
            <a:endParaRPr lang="en-US" dirty="0">
              <a:solidFill>
                <a:srgbClr val="171717"/>
              </a:solidFill>
              <a:latin typeface="Lato"/>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3</a:t>
            </a:r>
          </a:p>
        </p:txBody>
      </p:sp>
      <p:pic>
        <p:nvPicPr>
          <p:cNvPr id="5" name="Audio 4">
            <a:hlinkClick r:id="" action="ppaction://media"/>
            <a:extLst>
              <a:ext uri="{FF2B5EF4-FFF2-40B4-BE49-F238E27FC236}">
                <a16:creationId xmlns:a16="http://schemas.microsoft.com/office/drawing/2014/main" id="{7295EE31-4E14-4D2D-AB34-2C77893EAF1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67026F9-9AC7-4F16-AE38-5FD8071E66F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5060D5D0-41F2-4AE1-98F6-D70C548E4544}"/>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25434"/>
    </mc:Choice>
    <mc:Fallback xmlns="">
      <p:transition spd="slow" advTm="2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375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3751"/>
                            </p:stCondLst>
                            <p:childTnLst>
                              <p:par>
                                <p:cTn id="11" presetID="1" presetClass="entr" presetSubtype="0" fill="hold" nodeType="afterEffect">
                                  <p:stCondLst>
                                    <p:cond delay="225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6001"/>
                            </p:stCondLst>
                            <p:childTnLst>
                              <p:par>
                                <p:cTn id="14" presetID="1" presetClass="entr" presetSubtype="0" fill="hold" nodeType="afterEffect">
                                  <p:stCondLst>
                                    <p:cond delay="5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1001"/>
                            </p:stCondLst>
                            <p:childTnLst>
                              <p:par>
                                <p:cTn id="17" presetID="1" presetClass="entr" presetSubtype="0" fill="hold" nodeType="afterEffect">
                                  <p:stCondLst>
                                    <p:cond delay="6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64">
            <a:hlinkClick r:id="rId5" action="ppaction://hlinksldjump"/>
          </p:cNvPr>
          <p:cNvSpPr/>
          <p:nvPr/>
        </p:nvSpPr>
        <p:spPr>
          <a:xfrm>
            <a:off x="-1" y="16625"/>
            <a:ext cx="5777346" cy="6858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ea typeface="+mn-ea"/>
                <a:cs typeface="+mn-cs"/>
              </a:rPr>
              <a:t>Operating Transactions</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Includes:</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ea typeface="+mn-ea"/>
                <a:cs typeface="+mn-cs"/>
              </a:rPr>
              <a:t>Annual surplus; and </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ea typeface="+mn-ea"/>
                <a:cs typeface="+mn-cs"/>
              </a:rPr>
              <a:t>Changes in inventory</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ea typeface="+mn-ea"/>
                <a:cs typeface="+mn-cs"/>
              </a:rPr>
              <a:t>Capital Transactions</a:t>
            </a:r>
            <a:endParaRPr kumimoji="0" lang="en-US" sz="1800" b="0" i="0" u="none" strike="noStrike" kern="1200" cap="none" spc="0" normalizeH="0" baseline="0" noProof="0" dirty="0">
              <a:ln>
                <a:noFill/>
              </a:ln>
              <a:solidFill>
                <a:srgbClr val="FFFFFF"/>
              </a:solidFill>
              <a:effectLst/>
              <a:uLnTx/>
              <a:uFillTx/>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Includes:</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FFFF"/>
                </a:solidFill>
              </a:rPr>
              <a:t>E</a:t>
            </a:r>
            <a:r>
              <a:rPr kumimoji="0" lang="en-US" sz="1600" b="0" i="0" u="none" strike="noStrike" kern="1200" cap="none" spc="0" normalizeH="0" baseline="0" noProof="0" dirty="0" err="1">
                <a:ln>
                  <a:noFill/>
                </a:ln>
                <a:solidFill>
                  <a:srgbClr val="FFFFFF"/>
                </a:solidFill>
                <a:effectLst/>
                <a:uLnTx/>
                <a:uFillTx/>
                <a:ea typeface="+mn-ea"/>
                <a:cs typeface="+mn-cs"/>
              </a:rPr>
              <a:t>xpended</a:t>
            </a:r>
            <a:r>
              <a:rPr kumimoji="0" lang="en-US" sz="1600" b="0" i="0" u="none" strike="noStrike" kern="1200" cap="none" spc="0" normalizeH="0" baseline="0" noProof="0" dirty="0">
                <a:ln>
                  <a:noFill/>
                </a:ln>
                <a:solidFill>
                  <a:srgbClr val="FFFFFF"/>
                </a:solidFill>
                <a:effectLst/>
                <a:uLnTx/>
                <a:uFillTx/>
                <a:ea typeface="+mn-ea"/>
                <a:cs typeface="+mn-cs"/>
              </a:rPr>
              <a:t> on capital assets; and </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FFFF"/>
                </a:solidFill>
              </a:rPr>
              <a:t>R</a:t>
            </a:r>
            <a:r>
              <a:rPr kumimoji="0" lang="en-US" sz="1600" b="0" i="0" u="none" strike="noStrike" kern="1200" cap="none" spc="0" normalizeH="0" baseline="0" noProof="0" dirty="0" err="1">
                <a:ln>
                  <a:noFill/>
                </a:ln>
                <a:solidFill>
                  <a:srgbClr val="FFFFFF"/>
                </a:solidFill>
                <a:effectLst/>
                <a:uLnTx/>
                <a:uFillTx/>
                <a:ea typeface="+mn-ea"/>
                <a:cs typeface="+mn-cs"/>
              </a:rPr>
              <a:t>eceived</a:t>
            </a:r>
            <a:r>
              <a:rPr kumimoji="0" lang="en-US" sz="1600" b="0" i="0" u="none" strike="noStrike" kern="1200" cap="none" spc="0" normalizeH="0" baseline="0" noProof="0" dirty="0">
                <a:ln>
                  <a:noFill/>
                </a:ln>
                <a:solidFill>
                  <a:srgbClr val="FFFFFF"/>
                </a:solidFill>
                <a:effectLst/>
                <a:uLnTx/>
                <a:uFillTx/>
                <a:ea typeface="+mn-ea"/>
                <a:cs typeface="+mn-cs"/>
              </a:rPr>
              <a:t> selling an asset.</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ea typeface="+mn-ea"/>
                <a:cs typeface="+mn-cs"/>
              </a:rPr>
              <a:t>Financing Transactions</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Includes:</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ea typeface="+mn-ea"/>
                <a:cs typeface="+mn-cs"/>
              </a:rPr>
              <a:t>Funds received from long-term debt financing; and</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ea typeface="+mn-ea"/>
                <a:cs typeface="+mn-cs"/>
              </a:rPr>
              <a:t>Long-term debt principal repaid.</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ea typeface="+mn-ea"/>
                <a:cs typeface="+mn-cs"/>
              </a:rPr>
              <a:t>Investing Transactions </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Includes:</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ea typeface="+mn-ea"/>
                <a:cs typeface="+mn-cs"/>
              </a:rPr>
              <a:t>Increases or decreases in temporary or long-term investments. An example </a:t>
            </a:r>
            <a:r>
              <a:rPr lang="en-US" sz="1600" dirty="0">
                <a:solidFill>
                  <a:srgbClr val="FFFFFF"/>
                </a:solidFill>
              </a:rPr>
              <a:t>is</a:t>
            </a:r>
            <a:r>
              <a:rPr kumimoji="0" lang="en-US" sz="1600" b="0" i="0" u="none" strike="noStrike" kern="1200" cap="none" spc="0" normalizeH="0" baseline="0" noProof="0" dirty="0">
                <a:ln>
                  <a:noFill/>
                </a:ln>
                <a:solidFill>
                  <a:srgbClr val="FFFFFF"/>
                </a:solidFill>
                <a:effectLst/>
                <a:uLnTx/>
                <a:uFillTx/>
                <a:ea typeface="+mn-ea"/>
                <a:cs typeface="+mn-cs"/>
              </a:rPr>
              <a:t> interest earned on a bond.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10" name="Slide Number Placeholder 1">
            <a:extLst>
              <a:ext uri="{FF2B5EF4-FFF2-40B4-BE49-F238E27FC236}">
                <a16:creationId xmlns:a16="http://schemas.microsoft.com/office/drawing/2014/main" id="{C375A801-0BA7-49FD-9CEB-E507B04550B1}"/>
              </a:ext>
            </a:extLst>
          </p:cNvPr>
          <p:cNvSpPr txBox="1">
            <a:spLocks/>
          </p:cNvSpPr>
          <p:nvPr/>
        </p:nvSpPr>
        <p:spPr>
          <a:xfrm>
            <a:off x="10873451" y="295729"/>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30</a:t>
            </a:r>
          </a:p>
        </p:txBody>
      </p:sp>
      <p:pic>
        <p:nvPicPr>
          <p:cNvPr id="4" name="Picture 3">
            <a:extLst>
              <a:ext uri="{FF2B5EF4-FFF2-40B4-BE49-F238E27FC236}">
                <a16:creationId xmlns:a16="http://schemas.microsoft.com/office/drawing/2014/main" id="{B458334E-FCFB-415C-97F6-C7DEC295851A}"/>
              </a:ext>
            </a:extLst>
          </p:cNvPr>
          <p:cNvPicPr>
            <a:picLocks noChangeAspect="1"/>
          </p:cNvPicPr>
          <p:nvPr/>
        </p:nvPicPr>
        <p:blipFill>
          <a:blip r:embed="rId6"/>
          <a:stretch>
            <a:fillRect/>
          </a:stretch>
        </p:blipFill>
        <p:spPr>
          <a:xfrm>
            <a:off x="6259492" y="141315"/>
            <a:ext cx="4512782" cy="6176357"/>
          </a:xfrm>
          <a:prstGeom prst="rect">
            <a:avLst/>
          </a:prstGeom>
        </p:spPr>
      </p:pic>
      <p:pic>
        <p:nvPicPr>
          <p:cNvPr id="5" name="Audio 4">
            <a:hlinkClick r:id="" action="ppaction://media"/>
            <a:extLst>
              <a:ext uri="{FF2B5EF4-FFF2-40B4-BE49-F238E27FC236}">
                <a16:creationId xmlns:a16="http://schemas.microsoft.com/office/drawing/2014/main" id="{CE8FB82A-A219-4052-9CD3-06CF95CBD3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D650ACAE-FA1A-4EDA-BE0E-CA551117BF88}"/>
              </a:ext>
            </a:extLst>
          </p:cNvPr>
          <p:cNvSpPr/>
          <p:nvPr/>
        </p:nvSpPr>
        <p:spPr>
          <a:xfrm>
            <a:off x="10161662" y="527525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1F88E55B-2993-4D8C-B350-8088CB81685D}"/>
              </a:ext>
            </a:extLst>
          </p:cNvPr>
          <p:cNvSpPr/>
          <p:nvPr/>
        </p:nvSpPr>
        <p:spPr>
          <a:xfrm>
            <a:off x="11093812" y="5275256"/>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326144126"/>
      </p:ext>
    </p:extLst>
  </p:cSld>
  <p:clrMapOvr>
    <a:masterClrMapping/>
  </p:clrMapOvr>
  <mc:AlternateContent xmlns:mc="http://schemas.openxmlformats.org/markup-compatibility/2006" xmlns:p14="http://schemas.microsoft.com/office/powerpoint/2010/main">
    <mc:Choice Requires="p14">
      <p:transition p14:dur="10" advClick="0" advTm="39370"/>
    </mc:Choice>
    <mc:Fallback xmlns="">
      <p:transition advClick="0" advTm="3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Key Questions – Cash Flow</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2280128" y="1875111"/>
            <a:ext cx="6430735" cy="4136093"/>
          </a:xfrm>
          <a:prstGeom prst="rect">
            <a:avLst/>
          </a:prstGeom>
          <a:noFill/>
          <a:ln w="9525">
            <a:noFill/>
            <a:miter lim="800000"/>
            <a:headEnd/>
            <a:tailEnd/>
          </a:ln>
        </p:spPr>
        <p:txBody>
          <a:bodyPr lIns="0" tIns="0" rIns="0" bIns="0" anchor="ctr"/>
          <a:lstStyle/>
          <a:p>
            <a:pPr lvl="2">
              <a:spcBef>
                <a:spcPts val="600"/>
              </a:spcBef>
              <a:spcAft>
                <a:spcPts val="600"/>
              </a:spcAft>
            </a:pPr>
            <a:endParaRPr lang="en-US" sz="1600" b="1"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Is the direct or indirect method to prepare the Statement of Cash Flow used?</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Was there sufficient cash flow from operations to cover all of the cash requirements?</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Is there excess cash that could be used to pay down the debt or transfer to reserves?</a:t>
            </a:r>
          </a:p>
          <a:p>
            <a:pPr marL="1257300" lvl="2" indent="-342900">
              <a:spcBef>
                <a:spcPts val="600"/>
              </a:spcBef>
              <a:spcAft>
                <a:spcPts val="600"/>
              </a:spcAft>
              <a:buFont typeface="Century Gothic" panose="020B0502020202020204" pitchFamily="34" charset="0"/>
              <a:buChar char="›"/>
            </a:pPr>
            <a:endParaRPr lang="en-US" sz="1600" dirty="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en-US" sz="1600" dirty="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31</a:t>
            </a:r>
          </a:p>
        </p:txBody>
      </p:sp>
      <p:pic>
        <p:nvPicPr>
          <p:cNvPr id="5" name="Audio 4">
            <a:hlinkClick r:id="" action="ppaction://media"/>
            <a:extLst>
              <a:ext uri="{FF2B5EF4-FFF2-40B4-BE49-F238E27FC236}">
                <a16:creationId xmlns:a16="http://schemas.microsoft.com/office/drawing/2014/main" id="{DCAA2393-5106-423A-8677-CE5E75CE04A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6A2D62FD-CCAB-4349-8695-CB5FB05A5EF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C6458D72-4A1B-48E7-B41A-0817C048A654}"/>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676939533"/>
      </p:ext>
    </p:extLst>
  </p:cSld>
  <p:clrMapOvr>
    <a:masterClrMapping/>
  </p:clrMapOvr>
  <mc:AlternateContent xmlns:mc="http://schemas.openxmlformats.org/markup-compatibility/2006" xmlns:p14="http://schemas.microsoft.com/office/powerpoint/2010/main">
    <mc:Choice Requires="p14">
      <p:transition spd="slow" p14:dur="2000" advTm="26247"/>
    </mc:Choice>
    <mc:Fallback xmlns="">
      <p:transition spd="slow" advTm="2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4999"/>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7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2000"/>
                            </p:stCondLst>
                            <p:childTnLst>
                              <p:par>
                                <p:cTn id="14" presetID="1" presetClass="entr" presetSubtype="0" fill="hold" nodeType="afterEffect">
                                  <p:stCondLst>
                                    <p:cond delay="6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sz="3200" dirty="0"/>
              <a:t>Statement of Change in Net Debt</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r>
              <a:rPr lang="en-US" sz="2800" spc="20" dirty="0">
                <a:solidFill>
                  <a:srgbClr val="000000"/>
                </a:solidFill>
                <a:latin typeface="Calibri" panose="020F0502020204030204" pitchFamily="34" charset="0"/>
              </a:rPr>
              <a:t>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1" y="2307000"/>
            <a:ext cx="4688378"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2400" dirty="0"/>
              <a:t>Reconciles the change in net debt for the current and prior year</a:t>
            </a:r>
          </a:p>
          <a:p>
            <a:pPr marL="1371600" lvl="2" indent="-457200">
              <a:spcBef>
                <a:spcPts val="600"/>
              </a:spcBef>
              <a:spcAft>
                <a:spcPts val="600"/>
              </a:spcAft>
              <a:buFont typeface="Arial Black" panose="020B0A04020102020204" pitchFamily="34" charset="0"/>
              <a:buChar char="›"/>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32</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p:blipFill>
        <p:spPr>
          <a:xfrm>
            <a:off x="4111915" y="1559702"/>
            <a:ext cx="3475177" cy="2482909"/>
          </a:xfrm>
        </p:spPr>
      </p:pic>
      <p:pic>
        <p:nvPicPr>
          <p:cNvPr id="2" name="Audio 1">
            <a:hlinkClick r:id="" action="ppaction://media"/>
            <a:extLst>
              <a:ext uri="{FF2B5EF4-FFF2-40B4-BE49-F238E27FC236}">
                <a16:creationId xmlns:a16="http://schemas.microsoft.com/office/drawing/2014/main" id="{E5982D19-7C03-4994-A100-B36FFA7397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4E09D01-CDA2-4BEC-8076-AEC307FFC85D}"/>
              </a:ext>
            </a:extLst>
          </p:cNvPr>
          <p:cNvSpPr/>
          <p:nvPr/>
        </p:nvSpPr>
        <p:spPr>
          <a:xfrm>
            <a:off x="18535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97A96F27-0E5D-4B51-A9AA-6CC0B519CEB7}"/>
              </a:ext>
            </a:extLst>
          </p:cNvPr>
          <p:cNvSpPr/>
          <p:nvPr/>
        </p:nvSpPr>
        <p:spPr>
          <a:xfrm>
            <a:off x="559918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920722904"/>
      </p:ext>
    </p:extLst>
  </p:cSld>
  <p:clrMapOvr>
    <a:masterClrMapping/>
  </p:clrMapOvr>
  <mc:AlternateContent xmlns:mc="http://schemas.openxmlformats.org/markup-compatibility/2006" xmlns:p14="http://schemas.microsoft.com/office/powerpoint/2010/main">
    <mc:Choice Requires="p14">
      <p:transition spd="slow" p14:dur="2000" advTm="7106"/>
    </mc:Choice>
    <mc:Fallback xmlns="">
      <p:transition spd="slow" advTm="7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hlinkClick r:id="rId5" action="ppaction://hlinksldjump"/>
          </p:cNvPr>
          <p:cNvSpPr/>
          <p:nvPr/>
        </p:nvSpPr>
        <p:spPr>
          <a:xfrm>
            <a:off x="0" y="0"/>
            <a:ext cx="237744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20" name="Slide Number Placeholder 1">
            <a:extLst>
              <a:ext uri="{FF2B5EF4-FFF2-40B4-BE49-F238E27FC236}">
                <a16:creationId xmlns:a16="http://schemas.microsoft.com/office/drawing/2014/main" id="{28C552D9-226C-4E70-8524-AE19A21B7355}"/>
              </a:ext>
            </a:extLst>
          </p:cNvPr>
          <p:cNvSpPr txBox="1">
            <a:spLocks/>
          </p:cNvSpPr>
          <p:nvPr/>
        </p:nvSpPr>
        <p:spPr>
          <a:xfrm>
            <a:off x="10893485" y="425911"/>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33</a:t>
            </a:r>
          </a:p>
        </p:txBody>
      </p:sp>
      <p:pic>
        <p:nvPicPr>
          <p:cNvPr id="14" name="Picture 13">
            <a:extLst>
              <a:ext uri="{FF2B5EF4-FFF2-40B4-BE49-F238E27FC236}">
                <a16:creationId xmlns:a16="http://schemas.microsoft.com/office/drawing/2014/main" id="{D2D7D23A-21E7-4A69-B987-F6ADE6DE1951}"/>
              </a:ext>
            </a:extLst>
          </p:cNvPr>
          <p:cNvPicPr>
            <a:picLocks noChangeAspect="1"/>
          </p:cNvPicPr>
          <p:nvPr/>
        </p:nvPicPr>
        <p:blipFill>
          <a:blip r:embed="rId6"/>
          <a:stretch>
            <a:fillRect/>
          </a:stretch>
        </p:blipFill>
        <p:spPr>
          <a:xfrm>
            <a:off x="3840804" y="463574"/>
            <a:ext cx="5983725" cy="5039451"/>
          </a:xfrm>
          <a:prstGeom prst="rect">
            <a:avLst/>
          </a:prstGeom>
        </p:spPr>
      </p:pic>
      <p:pic>
        <p:nvPicPr>
          <p:cNvPr id="4" name="Audio 3">
            <a:hlinkClick r:id="" action="ppaction://media"/>
            <a:extLst>
              <a:ext uri="{FF2B5EF4-FFF2-40B4-BE49-F238E27FC236}">
                <a16:creationId xmlns:a16="http://schemas.microsoft.com/office/drawing/2014/main" id="{636881AA-D5F3-4E11-8F7E-5E5E352929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4445048-6345-4E66-9267-7DD805D10C45}"/>
              </a:ext>
            </a:extLst>
          </p:cNvPr>
          <p:cNvSpPr/>
          <p:nvPr/>
        </p:nvSpPr>
        <p:spPr>
          <a:xfrm>
            <a:off x="259080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542BE97D-C5D3-44ED-AE8C-376A621F96D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09823587"/>
      </p:ext>
    </p:extLst>
  </p:cSld>
  <p:clrMapOvr>
    <a:masterClrMapping/>
  </p:clrMapOvr>
  <p:transition spd="med" advTm="329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Key Questions – Statement of Change in Net Debt</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2280128" y="1875111"/>
            <a:ext cx="6430735" cy="4136093"/>
          </a:xfrm>
          <a:prstGeom prst="rect">
            <a:avLst/>
          </a:prstGeom>
          <a:noFill/>
          <a:ln w="9525">
            <a:noFill/>
            <a:miter lim="800000"/>
            <a:headEnd/>
            <a:tailEnd/>
          </a:ln>
        </p:spPr>
        <p:txBody>
          <a:bodyPr lIns="0" tIns="0" rIns="0" bIns="0" anchor="ctr"/>
          <a:lstStyle/>
          <a:p>
            <a:pPr lvl="2">
              <a:spcBef>
                <a:spcPts val="600"/>
              </a:spcBef>
              <a:spcAft>
                <a:spcPts val="600"/>
              </a:spcAft>
            </a:pPr>
            <a:endParaRPr lang="en-US" sz="1600" b="1"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How did actual spending on capital assets compare to capital plan?</a:t>
            </a:r>
          </a:p>
          <a:p>
            <a:pPr marL="1257300" lvl="2" indent="-342900">
              <a:spcBef>
                <a:spcPts val="600"/>
              </a:spcBef>
              <a:spcAft>
                <a:spcPts val="600"/>
              </a:spcAft>
              <a:buFont typeface="Century Gothic" panose="020B0502020202020204" pitchFamily="34" charset="0"/>
              <a:buChar char="›"/>
            </a:pPr>
            <a:r>
              <a:rPr lang="en-US" sz="1600" dirty="0"/>
              <a:t>What investment has the entity made in tangible capital assets for providing future services?</a:t>
            </a:r>
            <a:endParaRPr lang="en-US" sz="1600"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How were current expenditures financed?</a:t>
            </a:r>
          </a:p>
          <a:p>
            <a:pPr marL="1257300" lvl="2" indent="-342900">
              <a:spcBef>
                <a:spcPts val="600"/>
              </a:spcBef>
              <a:spcAft>
                <a:spcPts val="600"/>
              </a:spcAft>
              <a:buFont typeface="Century Gothic" panose="020B0502020202020204" pitchFamily="34" charset="0"/>
              <a:buChar char="›"/>
            </a:pPr>
            <a:r>
              <a:rPr lang="en-US" sz="1600" dirty="0"/>
              <a:t>Is the net debt or net financial asset position increasing or decreasing?</a:t>
            </a:r>
          </a:p>
          <a:p>
            <a:pPr lvl="2">
              <a:spcBef>
                <a:spcPts val="600"/>
              </a:spcBef>
              <a:spcAft>
                <a:spcPts val="600"/>
              </a:spcAft>
            </a:pPr>
            <a:endParaRPr lang="en-US" sz="1600" dirty="0">
              <a:solidFill>
                <a:srgbClr val="171717"/>
              </a:solidFill>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endParaRPr lang="en-US" sz="1600" dirty="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en-US" sz="1600" dirty="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34</a:t>
            </a:r>
          </a:p>
        </p:txBody>
      </p:sp>
      <p:pic>
        <p:nvPicPr>
          <p:cNvPr id="5" name="Audio 4">
            <a:hlinkClick r:id="" action="ppaction://media"/>
            <a:extLst>
              <a:ext uri="{FF2B5EF4-FFF2-40B4-BE49-F238E27FC236}">
                <a16:creationId xmlns:a16="http://schemas.microsoft.com/office/drawing/2014/main" id="{618AA572-294A-47DB-B777-37DD4AB555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D1039DC0-05BB-4D77-A9A3-6A2C008EBF6E}"/>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F11DA102-4864-400C-B785-FECEB7513C45}"/>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523345196"/>
      </p:ext>
    </p:extLst>
  </p:cSld>
  <p:clrMapOvr>
    <a:masterClrMapping/>
  </p:clrMapOvr>
  <mc:AlternateContent xmlns:mc="http://schemas.openxmlformats.org/markup-compatibility/2006" xmlns:p14="http://schemas.microsoft.com/office/powerpoint/2010/main">
    <mc:Choice Requires="p14">
      <p:transition spd="slow" p14:dur="2000" advTm="28194"/>
    </mc:Choice>
    <mc:Fallback xmlns="">
      <p:transition spd="slow" advTm="28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nodeType="afterEffect">
                                  <p:stCondLst>
                                    <p:cond delay="5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0001"/>
                            </p:stCondLst>
                            <p:childTnLst>
                              <p:par>
                                <p:cTn id="14" presetID="1" presetClass="entr" presetSubtype="0" fill="hold" nodeType="afterEffect">
                                  <p:stCondLst>
                                    <p:cond delay="7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7001"/>
                            </p:stCondLst>
                            <p:childTnLst>
                              <p:par>
                                <p:cTn id="17" presetID="1" presetClass="entr" presetSubtype="0" fill="hold" nodeType="afterEffect">
                                  <p:stCondLst>
                                    <p:cond delay="4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771237" y="2893254"/>
            <a:ext cx="3863221" cy="720000"/>
          </a:xfrm>
        </p:spPr>
        <p:txBody>
          <a:bodyPr/>
          <a:lstStyle/>
          <a:p>
            <a:r>
              <a:rPr lang="en-US" sz="3200" dirty="0"/>
              <a:t>Statement of  Remeasurement Gains and Losses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r>
              <a:rPr lang="en-US" sz="2800" spc="20" dirty="0">
                <a:solidFill>
                  <a:srgbClr val="000000"/>
                </a:solidFill>
                <a:latin typeface="Calibri" panose="020F0502020204030204" pitchFamily="34" charset="0"/>
              </a:rPr>
              <a:t>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88901" y="2307000"/>
            <a:ext cx="4688378"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1600" dirty="0"/>
              <a:t>Opening position</a:t>
            </a:r>
          </a:p>
          <a:p>
            <a:pPr marL="1371600" lvl="2" indent="-457200">
              <a:spcBef>
                <a:spcPts val="600"/>
              </a:spcBef>
              <a:spcAft>
                <a:spcPts val="600"/>
              </a:spcAft>
              <a:buFont typeface="Arial Black" panose="020B0A04020102020204" pitchFamily="34" charset="0"/>
              <a:buChar char="›"/>
            </a:pPr>
            <a:r>
              <a:rPr lang="en-US" sz="1600" dirty="0"/>
              <a:t>Current changes in remeasurement gain or losses by type</a:t>
            </a:r>
          </a:p>
          <a:p>
            <a:pPr marL="1371600" lvl="2" indent="-457200">
              <a:spcBef>
                <a:spcPts val="600"/>
              </a:spcBef>
              <a:spcAft>
                <a:spcPts val="600"/>
              </a:spcAft>
              <a:buFont typeface="Arial Black" panose="020B0A04020102020204" pitchFamily="34" charset="0"/>
              <a:buChar char="›"/>
            </a:pPr>
            <a:r>
              <a:rPr lang="en-US" sz="1600" dirty="0"/>
              <a:t>Gain or losses realized in the year and transferred to the statement of operations</a:t>
            </a:r>
          </a:p>
          <a:p>
            <a:pPr marL="1371600" lvl="2" indent="-457200">
              <a:spcBef>
                <a:spcPts val="600"/>
              </a:spcBef>
              <a:spcAft>
                <a:spcPts val="600"/>
              </a:spcAft>
              <a:buFont typeface="Arial Black" panose="020B0A04020102020204" pitchFamily="34" charset="0"/>
              <a:buChar char="›"/>
            </a:pPr>
            <a:r>
              <a:rPr lang="en-US" sz="1600" dirty="0"/>
              <a:t>Ending balance</a:t>
            </a:r>
          </a:p>
          <a:p>
            <a:pPr marL="1371600" lvl="2" indent="-457200">
              <a:spcBef>
                <a:spcPts val="600"/>
              </a:spcBef>
              <a:spcAft>
                <a:spcPts val="600"/>
              </a:spcAft>
              <a:buFont typeface="Arial Black" panose="020B0A04020102020204" pitchFamily="34" charset="0"/>
              <a:buChar char="›"/>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35</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6"/>
          <a:srcRect/>
          <a:stretch>
            <a:fillRect/>
          </a:stretch>
        </p:blipFill>
        <p:spPr>
          <a:xfrm>
            <a:off x="4111915" y="1316864"/>
            <a:ext cx="3475177" cy="2296390"/>
          </a:xfrm>
        </p:spPr>
      </p:pic>
      <p:sp>
        <p:nvSpPr>
          <p:cNvPr id="7" name="Subtitle 3">
            <a:extLst>
              <a:ext uri="{FF2B5EF4-FFF2-40B4-BE49-F238E27FC236}">
                <a16:creationId xmlns:a16="http://schemas.microsoft.com/office/drawing/2014/main" id="{FE9239C9-DE6D-4578-995D-C16CA419DFD8}"/>
              </a:ext>
            </a:extLst>
          </p:cNvPr>
          <p:cNvSpPr txBox="1">
            <a:spLocks/>
          </p:cNvSpPr>
          <p:nvPr/>
        </p:nvSpPr>
        <p:spPr bwMode="gray">
          <a:xfrm>
            <a:off x="7787641" y="3860515"/>
            <a:ext cx="4087450" cy="1415429"/>
          </a:xfrm>
          <a:prstGeom prst="rect">
            <a:avLst/>
          </a:prstGeom>
        </p:spPr>
        <p:txBody>
          <a:bodyPr vert="horz" lIns="91440" tIns="45720" rIns="91440" bIns="45720" rtlCol="0">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2400" b="0" i="0" kern="1200">
                <a:solidFill>
                  <a:schemeClr val="bg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000" b="0" i="0" kern="1200">
                <a:solidFill>
                  <a:schemeClr val="tx1">
                    <a:lumMod val="75000"/>
                    <a:lumOff val="2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lumMod val="75000"/>
                    <a:lumOff val="2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9pPr>
          </a:lstStyle>
          <a:p>
            <a:r>
              <a:rPr lang="en-US" sz="1600" dirty="0"/>
              <a:t>Gains and losses until the asset or liability is disposed or settled</a:t>
            </a:r>
            <a:r>
              <a:rPr lang="en-US" sz="2800" dirty="0"/>
              <a:t>.</a:t>
            </a:r>
          </a:p>
          <a:p>
            <a:r>
              <a:rPr lang="en-US" sz="2800" spc="20" dirty="0">
                <a:solidFill>
                  <a:srgbClr val="000000"/>
                </a:solidFill>
                <a:latin typeface="Calibri" panose="020F0502020204030204" pitchFamily="34" charset="0"/>
              </a:rPr>
              <a:t>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pic>
        <p:nvPicPr>
          <p:cNvPr id="2" name="Audio 1">
            <a:hlinkClick r:id="" action="ppaction://media"/>
            <a:extLst>
              <a:ext uri="{FF2B5EF4-FFF2-40B4-BE49-F238E27FC236}">
                <a16:creationId xmlns:a16="http://schemas.microsoft.com/office/drawing/2014/main" id="{7AFCB89C-FF22-41B7-836C-F35A04AD4DD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F6EF4581-9B99-402F-9C23-8A052EF890BB}"/>
              </a:ext>
            </a:extLst>
          </p:cNvPr>
          <p:cNvSpPr/>
          <p:nvPr/>
        </p:nvSpPr>
        <p:spPr>
          <a:xfrm>
            <a:off x="119446"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8A4721C7-BF40-49A7-82D6-2132F78B1341}"/>
              </a:ext>
            </a:extLst>
          </p:cNvPr>
          <p:cNvSpPr/>
          <p:nvPr/>
        </p:nvSpPr>
        <p:spPr>
          <a:xfrm>
            <a:off x="559095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378555738"/>
      </p:ext>
    </p:extLst>
  </p:cSld>
  <p:clrMapOvr>
    <a:masterClrMapping/>
  </p:clrMapOvr>
  <mc:AlternateContent xmlns:mc="http://schemas.openxmlformats.org/markup-compatibility/2006" xmlns:p14="http://schemas.microsoft.com/office/powerpoint/2010/main">
    <mc:Choice Requires="p14">
      <p:transition spd="slow" p14:dur="2000" advTm="36837"/>
    </mc:Choice>
    <mc:Fallback xmlns="">
      <p:transition spd="slow" advTm="3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15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15501"/>
                            </p:stCondLst>
                            <p:childTnLst>
                              <p:par>
                                <p:cTn id="11" presetID="1" presetClass="entr" presetSubtype="0" fill="hold" nodeType="afterEffect">
                                  <p:stCondLst>
                                    <p:cond delay="25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18001"/>
                            </p:stCondLst>
                            <p:childTnLst>
                              <p:par>
                                <p:cTn id="14" presetID="1" presetClass="entr" presetSubtype="0" fill="hold" nodeType="afterEffect">
                                  <p:stCondLst>
                                    <p:cond delay="5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23001"/>
                            </p:stCondLst>
                            <p:childTnLst>
                              <p:par>
                                <p:cTn id="17" presetID="1" presetClass="entr" presetSubtype="0" fill="hold" nodeType="afterEffect">
                                  <p:stCondLst>
                                    <p:cond delay="5999"/>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Key Questions – Remeasurement Gains and Losses</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2280128" y="1875111"/>
            <a:ext cx="6430735" cy="4136093"/>
          </a:xfrm>
          <a:prstGeom prst="rect">
            <a:avLst/>
          </a:prstGeom>
          <a:noFill/>
          <a:ln w="9525">
            <a:noFill/>
            <a:miter lim="800000"/>
            <a:headEnd/>
            <a:tailEnd/>
          </a:ln>
        </p:spPr>
        <p:txBody>
          <a:bodyPr lIns="0" tIns="0" rIns="0" bIns="0" anchor="ctr"/>
          <a:lstStyle/>
          <a:p>
            <a:pPr lvl="2">
              <a:spcBef>
                <a:spcPts val="600"/>
              </a:spcBef>
              <a:spcAft>
                <a:spcPts val="600"/>
              </a:spcAft>
            </a:pPr>
            <a:endParaRPr lang="en-US" sz="1600" b="1"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Why do the financial statements not include a Statement of Remeasurement Gains and Losses?</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What is the potential exposure to future fair value or foreign currency exchange?</a:t>
            </a:r>
          </a:p>
          <a:p>
            <a:pPr marL="1257300" lvl="2" indent="-342900">
              <a:spcBef>
                <a:spcPts val="600"/>
              </a:spcBef>
              <a:spcAft>
                <a:spcPts val="600"/>
              </a:spcAft>
              <a:buFont typeface="Century Gothic" panose="020B0502020202020204" pitchFamily="34" charset="0"/>
              <a:buChar char="›"/>
            </a:pPr>
            <a:endParaRPr lang="en-US" sz="1600" dirty="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en-US" sz="1600" dirty="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36</a:t>
            </a:r>
          </a:p>
        </p:txBody>
      </p:sp>
      <p:pic>
        <p:nvPicPr>
          <p:cNvPr id="12" name="Audio 11">
            <a:hlinkClick r:id="" action="ppaction://media"/>
            <a:extLst>
              <a:ext uri="{FF2B5EF4-FFF2-40B4-BE49-F238E27FC236}">
                <a16:creationId xmlns:a16="http://schemas.microsoft.com/office/drawing/2014/main" id="{4AB4C33B-D76F-4B55-BA29-33571A3F7A8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A0496BC-00BC-4B43-B631-1A85A029289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DAFFD890-F5F4-416C-9DF9-3301CECE8B2A}"/>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767676964"/>
      </p:ext>
    </p:extLst>
  </p:cSld>
  <p:clrMapOvr>
    <a:masterClrMapping/>
  </p:clrMapOvr>
  <mc:AlternateContent xmlns:mc="http://schemas.openxmlformats.org/markup-compatibility/2006" xmlns:p14="http://schemas.microsoft.com/office/powerpoint/2010/main">
    <mc:Choice Requires="p14">
      <p:transition spd="slow" p14:dur="2000" advTm="25701"/>
    </mc:Choice>
    <mc:Fallback xmlns="">
      <p:transition spd="slow" advTm="2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1" presetClass="entr" presetSubtype="0" fill="hold" nodeType="afterEffect">
                                  <p:stCondLst>
                                    <p:cond delay="8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8001"/>
                            </p:stCondLst>
                            <p:childTnLst>
                              <p:par>
                                <p:cTn id="11" presetID="1" presetClass="entr" presetSubtype="0" fill="hold" nodeType="afterEffect">
                                  <p:stCondLst>
                                    <p:cond delay="8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Notes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2203401"/>
          </a:xfrm>
        </p:spPr>
        <p:txBody>
          <a:bodyPr>
            <a:normAutofit fontScale="47500" lnSpcReduction="20000"/>
          </a:bodyPr>
          <a:lstStyle/>
          <a:p>
            <a:pPr marL="457200" indent="-457200" algn="l">
              <a:buFontTx/>
              <a:buChar char="›"/>
            </a:pPr>
            <a:r>
              <a:rPr lang="en-US" sz="3400" dirty="0"/>
              <a:t>Provide a variety of information on the organization’s current and future obligations and performance.</a:t>
            </a:r>
          </a:p>
          <a:p>
            <a:pPr marL="457200" indent="-457200" algn="l">
              <a:buFontTx/>
              <a:buChar char="›"/>
            </a:pPr>
            <a:r>
              <a:rPr lang="en-US" sz="3400" dirty="0"/>
              <a:t>Integral part of the financial statements</a:t>
            </a:r>
          </a:p>
          <a:p>
            <a:pPr marL="457200" indent="-457200" algn="l">
              <a:buFontTx/>
              <a:buChar char="›"/>
            </a:pPr>
            <a:r>
              <a:rPr lang="en-US" sz="3400" dirty="0"/>
              <a:t>Requirement</a:t>
            </a:r>
          </a:p>
          <a:p>
            <a:pPr marL="457200" indent="-457200" algn="l">
              <a:buFontTx/>
              <a:buChar char="›"/>
            </a:pPr>
            <a:r>
              <a:rPr lang="en-US" sz="3500" spc="20" dirty="0">
                <a:solidFill>
                  <a:srgbClr val="000000"/>
                </a:solidFill>
              </a:rPr>
              <a:t>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09" y="1750047"/>
            <a:ext cx="4688378" cy="4035611"/>
          </a:xfrm>
        </p:spPr>
        <p:txBody>
          <a:bodyPr>
            <a:normAutofit/>
          </a:bodyPr>
          <a:lstStyle/>
          <a:p>
            <a:pPr marL="262890" lvl="1" indent="0">
              <a:lnSpc>
                <a:spcPct val="150000"/>
              </a:lnSpc>
              <a:spcBef>
                <a:spcPts val="600"/>
              </a:spcBef>
              <a:spcAft>
                <a:spcPts val="600"/>
              </a:spcAft>
              <a:buNone/>
            </a:pPr>
            <a:r>
              <a:rPr lang="en-US" sz="4500" spc="20" dirty="0">
                <a:solidFill>
                  <a:srgbClr val="000000"/>
                </a:solidFill>
                <a:latin typeface="Calibri" panose="020F0502020204030204" pitchFamily="34" charset="0"/>
              </a:rPr>
              <a:t>Notes provide:</a:t>
            </a:r>
            <a:endParaRPr lang="en-US" sz="2400" dirty="0">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r>
              <a:rPr lang="en-US" sz="1700" dirty="0"/>
              <a:t>financial statement’s bases;</a:t>
            </a:r>
          </a:p>
          <a:p>
            <a:pPr marL="1371600" lvl="2" indent="-457200">
              <a:spcBef>
                <a:spcPts val="600"/>
              </a:spcBef>
              <a:spcAft>
                <a:spcPts val="600"/>
              </a:spcAft>
              <a:buFont typeface="Arial Black" panose="020B0A04020102020204" pitchFamily="34" charset="0"/>
              <a:buChar char="›"/>
            </a:pPr>
            <a:r>
              <a:rPr lang="en-US" sz="1700" dirty="0"/>
              <a:t>more detail regarding items in the financial statements;</a:t>
            </a:r>
          </a:p>
          <a:p>
            <a:pPr marL="1371600" lvl="2" indent="-457200">
              <a:spcBef>
                <a:spcPts val="600"/>
              </a:spcBef>
              <a:spcAft>
                <a:spcPts val="600"/>
              </a:spcAft>
              <a:buFont typeface="Arial Black" panose="020B0A04020102020204" pitchFamily="34" charset="0"/>
              <a:buChar char="›"/>
            </a:pPr>
            <a:r>
              <a:rPr lang="en-US" sz="1700" dirty="0"/>
              <a:t>Information on what is not recognized; and</a:t>
            </a:r>
          </a:p>
          <a:p>
            <a:pPr marL="1371600" lvl="2" indent="-457200">
              <a:spcBef>
                <a:spcPts val="600"/>
              </a:spcBef>
              <a:spcAft>
                <a:spcPts val="600"/>
              </a:spcAft>
              <a:buFont typeface="Arial Black" panose="020B0A04020102020204" pitchFamily="34" charset="0"/>
              <a:buChar char="›"/>
            </a:pPr>
            <a:r>
              <a:rPr lang="en-US" sz="1700" dirty="0"/>
              <a:t>details regarding future obligations.</a:t>
            </a:r>
          </a:p>
          <a:p>
            <a:pPr marL="914400" lvl="2" indent="0">
              <a:spcBef>
                <a:spcPts val="600"/>
              </a:spcBef>
              <a:spcAft>
                <a:spcPts val="600"/>
              </a:spcAft>
              <a:buNone/>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37</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846936" y="1304911"/>
            <a:ext cx="3323285" cy="2296390"/>
          </a:xfrm>
          <a:ln>
            <a:solidFill>
              <a:schemeClr val="accent1"/>
            </a:solidFill>
          </a:ln>
        </p:spPr>
      </p:pic>
      <p:pic>
        <p:nvPicPr>
          <p:cNvPr id="7" name="Audio 6">
            <a:hlinkClick r:id="" action="ppaction://media"/>
            <a:extLst>
              <a:ext uri="{FF2B5EF4-FFF2-40B4-BE49-F238E27FC236}">
                <a16:creationId xmlns:a16="http://schemas.microsoft.com/office/drawing/2014/main" id="{00A1ED7F-34AC-48D0-BD10-8C77F71579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B81A70BD-598C-4334-BA50-1C993973B77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2B36252A-12DC-4696-AE36-9F27701B6657}"/>
              </a:ext>
            </a:extLst>
          </p:cNvPr>
          <p:cNvSpPr/>
          <p:nvPr/>
        </p:nvSpPr>
        <p:spPr>
          <a:xfrm>
            <a:off x="547562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088877947"/>
      </p:ext>
    </p:extLst>
  </p:cSld>
  <p:clrMapOvr>
    <a:masterClrMapping/>
  </p:clrMapOvr>
  <mc:AlternateContent xmlns:mc="http://schemas.openxmlformats.org/markup-compatibility/2006" xmlns:p14="http://schemas.microsoft.com/office/powerpoint/2010/main">
    <mc:Choice Requires="p14">
      <p:transition spd="slow" p14:dur="2000" advTm="34563"/>
    </mc:Choice>
    <mc:Fallback xmlns="">
      <p:transition spd="slow" advTm="3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Notes and Schedules</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076971" y="2125578"/>
            <a:ext cx="5460188" cy="4495225"/>
          </a:xfrm>
          <a:prstGeom prst="rect">
            <a:avLst/>
          </a:prstGeom>
          <a:noFill/>
          <a:ln w="9525">
            <a:noFill/>
            <a:miter lim="800000"/>
            <a:headEnd/>
            <a:tailEnd/>
          </a:ln>
        </p:spPr>
        <p:txBody>
          <a:bodyPr lIns="0" tIns="0" rIns="0" bIns="0" anchor="ctr"/>
          <a:lstStyle/>
          <a:p>
            <a:pPr lvl="2">
              <a:spcBef>
                <a:spcPts val="600"/>
              </a:spcBef>
              <a:spcAft>
                <a:spcPts val="600"/>
              </a:spcAft>
            </a:pPr>
            <a:endParaRPr lang="en-US" sz="1600" b="1"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Reporting Entity</a:t>
            </a: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Significant Accounting Policies</a:t>
            </a: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Receivables</a:t>
            </a: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Payables</a:t>
            </a: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Deferred revenue</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Pension plans and other employee  benefit obligations</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Commitments (contractual obligations)</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Contingencies</a:t>
            </a:r>
          </a:p>
          <a:p>
            <a:pPr marL="1257300" lvl="2" indent="-342900">
              <a:spcBef>
                <a:spcPts val="600"/>
              </a:spcBef>
              <a:spcAft>
                <a:spcPts val="600"/>
              </a:spcAft>
              <a:buFont typeface="Century Gothic" panose="020B0502020202020204" pitchFamily="34" charset="0"/>
              <a:buChar char="›"/>
            </a:pPr>
            <a:endParaRPr lang="en-US" sz="1600" dirty="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en-US" sz="1600" dirty="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38</a:t>
            </a:r>
          </a:p>
        </p:txBody>
      </p:sp>
      <p:sp>
        <p:nvSpPr>
          <p:cNvPr id="5" name="Rectangle 4">
            <a:extLst>
              <a:ext uri="{FF2B5EF4-FFF2-40B4-BE49-F238E27FC236}">
                <a16:creationId xmlns:a16="http://schemas.microsoft.com/office/drawing/2014/main" id="{DD01A952-5700-48DA-ABF2-EECD8948877A}"/>
              </a:ext>
            </a:extLst>
          </p:cNvPr>
          <p:cNvSpPr>
            <a:spLocks noChangeArrowheads="1"/>
          </p:cNvSpPr>
          <p:nvPr/>
        </p:nvSpPr>
        <p:spPr bwMode="gray">
          <a:xfrm>
            <a:off x="6675665" y="2125579"/>
            <a:ext cx="5460188" cy="4495225"/>
          </a:xfrm>
          <a:prstGeom prst="rect">
            <a:avLst/>
          </a:prstGeom>
          <a:noFill/>
          <a:ln w="9525">
            <a:noFill/>
            <a:miter lim="800000"/>
            <a:headEnd/>
            <a:tailEnd/>
          </a:ln>
        </p:spPr>
        <p:txBody>
          <a:bodyPr lIns="0" tIns="0" rIns="0" bIns="0" anchor="ctr"/>
          <a:lstStyle/>
          <a:p>
            <a:pPr lvl="2">
              <a:spcBef>
                <a:spcPts val="600"/>
              </a:spcBef>
              <a:spcAft>
                <a:spcPts val="600"/>
              </a:spcAft>
            </a:pPr>
            <a:endParaRPr lang="en-US" sz="1600" b="1"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Debt Repayment</a:t>
            </a: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Accumulated surplus(debt)</a:t>
            </a:r>
          </a:p>
          <a:p>
            <a:pPr marL="1257300" lvl="2" indent="-342900">
              <a:spcBef>
                <a:spcPts val="600"/>
              </a:spcBef>
              <a:spcAft>
                <a:spcPts val="600"/>
              </a:spcAft>
              <a:buFont typeface="Century Gothic" panose="020B0502020202020204" pitchFamily="34" charset="0"/>
              <a:buChar char="›"/>
            </a:pPr>
            <a:r>
              <a:rPr lang="en-US" sz="1600" dirty="0">
                <a:ea typeface="Roboto Condensed" panose="02000000000000000000" pitchFamily="2" charset="0"/>
              </a:rPr>
              <a:t>Segment disclosure by objects</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Estimates and measurement uncertainty</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Subsequent events</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Remuneration and expense schedule</a:t>
            </a:r>
          </a:p>
          <a:p>
            <a:pPr marL="1257300" lvl="2" indent="-342900">
              <a:spcBef>
                <a:spcPts val="600"/>
              </a:spcBef>
              <a:spcAft>
                <a:spcPts val="600"/>
              </a:spcAft>
              <a:buFont typeface="Century Gothic" panose="020B0502020202020204" pitchFamily="34" charset="0"/>
              <a:buChar char="›"/>
            </a:pPr>
            <a:r>
              <a:rPr lang="en-US" sz="1600" dirty="0">
                <a:solidFill>
                  <a:srgbClr val="171717"/>
                </a:solidFill>
                <a:ea typeface="Roboto Condensed" panose="02000000000000000000" pitchFamily="2" charset="0"/>
              </a:rPr>
              <a:t>Amortization Schedule</a:t>
            </a:r>
          </a:p>
          <a:p>
            <a:pPr marL="1257300" lvl="2" indent="-342900">
              <a:spcBef>
                <a:spcPts val="600"/>
              </a:spcBef>
              <a:spcAft>
                <a:spcPts val="600"/>
              </a:spcAft>
              <a:buFont typeface="Century Gothic" panose="020B0502020202020204" pitchFamily="34" charset="0"/>
              <a:buChar char="›"/>
            </a:pPr>
            <a:endParaRPr lang="en-US" sz="1600" dirty="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en-US" sz="1600" dirty="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pic>
        <p:nvPicPr>
          <p:cNvPr id="8" name="Audio 7">
            <a:hlinkClick r:id="" action="ppaction://media"/>
            <a:extLst>
              <a:ext uri="{FF2B5EF4-FFF2-40B4-BE49-F238E27FC236}">
                <a16:creationId xmlns:a16="http://schemas.microsoft.com/office/drawing/2014/main" id="{3446638C-FDA4-4726-8460-961D70F19F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D927A1E-1DDF-4779-91FC-B9C224D427F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5F24D929-CF08-4D78-8D36-CABC1B6A0F9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075655123"/>
      </p:ext>
    </p:extLst>
  </p:cSld>
  <p:clrMapOvr>
    <a:masterClrMapping/>
  </p:clrMapOvr>
  <mc:AlternateContent xmlns:mc="http://schemas.openxmlformats.org/markup-compatibility/2006" xmlns:p14="http://schemas.microsoft.com/office/powerpoint/2010/main">
    <mc:Choice Requires="p14">
      <p:transition spd="slow" p14:dur="2000" advTm="75313"/>
    </mc:Choice>
    <mc:Fallback xmlns="">
      <p:transition spd="slow" advTm="7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Key Questions – Notes</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2280128" y="1875111"/>
            <a:ext cx="8251514" cy="4136093"/>
          </a:xfrm>
          <a:prstGeom prst="rect">
            <a:avLst/>
          </a:prstGeom>
          <a:noFill/>
          <a:ln w="9525">
            <a:noFill/>
            <a:miter lim="800000"/>
            <a:headEnd/>
            <a:tailEnd/>
          </a:ln>
        </p:spPr>
        <p:txBody>
          <a:bodyPr lIns="0" tIns="0" rIns="0" bIns="0" anchor="ctr"/>
          <a:lstStyle/>
          <a:p>
            <a:pPr lvl="2">
              <a:spcBef>
                <a:spcPts val="600"/>
              </a:spcBef>
              <a:spcAft>
                <a:spcPts val="600"/>
              </a:spcAft>
            </a:pPr>
            <a:endParaRPr lang="en-US" sz="1600" b="1"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en-US" sz="1600" b="1" dirty="0">
                <a:ea typeface="Roboto Condensed" panose="02000000000000000000" pitchFamily="2" charset="0"/>
              </a:rPr>
              <a:t>Have the accounting policies changed?</a:t>
            </a:r>
          </a:p>
          <a:p>
            <a:pPr marL="1257300" lvl="2" indent="-342900">
              <a:spcBef>
                <a:spcPts val="600"/>
              </a:spcBef>
              <a:spcAft>
                <a:spcPts val="600"/>
              </a:spcAft>
              <a:buFont typeface="Century Gothic" panose="020B0502020202020204" pitchFamily="34" charset="0"/>
              <a:buChar char="›"/>
            </a:pPr>
            <a:r>
              <a:rPr lang="en-US" sz="1600" b="1" spc="20" dirty="0">
                <a:solidFill>
                  <a:srgbClr val="000000"/>
                </a:solidFill>
                <a:ea typeface="Roboto" panose="02000000000000000000" pitchFamily="2" charset="0"/>
              </a:rPr>
              <a:t>Is the unrestricted portion of the accumulated surplus in a deficit position?</a:t>
            </a:r>
            <a:endParaRPr lang="en-US" sz="1600" b="1"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en-US" sz="1600" b="1" dirty="0">
                <a:ea typeface="Roboto Condensed" panose="02000000000000000000" pitchFamily="2" charset="0"/>
              </a:rPr>
              <a:t>What is the potential exposure to contingent liabilities?</a:t>
            </a:r>
          </a:p>
          <a:p>
            <a:pPr marL="1257300" lvl="2" indent="-342900">
              <a:spcBef>
                <a:spcPts val="600"/>
              </a:spcBef>
              <a:spcAft>
                <a:spcPts val="600"/>
              </a:spcAft>
              <a:buFont typeface="Century Gothic" panose="020B0502020202020204" pitchFamily="34" charset="0"/>
              <a:buChar char="›"/>
            </a:pPr>
            <a:r>
              <a:rPr lang="en-US" sz="1600" b="1" dirty="0">
                <a:ea typeface="Roboto Condensed" panose="02000000000000000000" pitchFamily="2" charset="0"/>
              </a:rPr>
              <a:t>What is the potential exposure due to guarantees?</a:t>
            </a:r>
          </a:p>
          <a:p>
            <a:pPr marL="1257300" lvl="2" indent="-342900">
              <a:spcBef>
                <a:spcPts val="600"/>
              </a:spcBef>
              <a:spcAft>
                <a:spcPts val="600"/>
              </a:spcAft>
              <a:buFont typeface="Century Gothic" panose="020B0502020202020204" pitchFamily="34" charset="0"/>
              <a:buChar char="›"/>
            </a:pPr>
            <a:r>
              <a:rPr lang="en-US" sz="1600" b="1" dirty="0">
                <a:solidFill>
                  <a:srgbClr val="171717"/>
                </a:solidFill>
                <a:ea typeface="Roboto Condensed" panose="02000000000000000000" pitchFamily="2" charset="0"/>
              </a:rPr>
              <a:t>What is the condition of the employee pension plan?  (especially if there is a defined benefit plan)?</a:t>
            </a:r>
          </a:p>
          <a:p>
            <a:pPr marL="1257300" lvl="2" indent="-342900">
              <a:spcBef>
                <a:spcPts val="600"/>
              </a:spcBef>
              <a:spcAft>
                <a:spcPts val="600"/>
              </a:spcAft>
              <a:buFont typeface="Century Gothic" panose="020B0502020202020204" pitchFamily="34" charset="0"/>
              <a:buChar char="›"/>
            </a:pPr>
            <a:r>
              <a:rPr lang="en-US" sz="1600" b="1" dirty="0">
                <a:solidFill>
                  <a:srgbClr val="171717"/>
                </a:solidFill>
                <a:ea typeface="Roboto Condensed" panose="02000000000000000000" pitchFamily="2" charset="0"/>
              </a:rPr>
              <a:t>What amount of funds are required to be set aside to cover the future debt interest and repayments obligations?</a:t>
            </a:r>
          </a:p>
          <a:p>
            <a:pPr marL="1257300" lvl="2" indent="-342900">
              <a:spcBef>
                <a:spcPts val="600"/>
              </a:spcBef>
              <a:spcAft>
                <a:spcPts val="600"/>
              </a:spcAft>
              <a:buFont typeface="Century Gothic" panose="020B0502020202020204" pitchFamily="34" charset="0"/>
              <a:buChar char="›"/>
            </a:pPr>
            <a:r>
              <a:rPr lang="en-US" sz="1600" b="1" dirty="0">
                <a:solidFill>
                  <a:srgbClr val="171717"/>
                </a:solidFill>
                <a:ea typeface="Roboto Condensed" panose="02000000000000000000" pitchFamily="2" charset="0"/>
              </a:rPr>
              <a:t>What reserves have been set aside for future obligations or infrastructure needs?</a:t>
            </a:r>
          </a:p>
          <a:p>
            <a:pPr marL="1257300" lvl="2" indent="-342900">
              <a:spcBef>
                <a:spcPts val="600"/>
              </a:spcBef>
              <a:spcAft>
                <a:spcPts val="600"/>
              </a:spcAft>
              <a:buFont typeface="Century Gothic" panose="020B0502020202020204" pitchFamily="34" charset="0"/>
              <a:buChar char="›"/>
            </a:pPr>
            <a:r>
              <a:rPr lang="en-US" sz="1600" b="1" dirty="0">
                <a:solidFill>
                  <a:srgbClr val="171717"/>
                </a:solidFill>
                <a:ea typeface="Roboto Condensed" panose="02000000000000000000" pitchFamily="2" charset="0"/>
              </a:rPr>
              <a:t>Do the expenses of reportable person appear reasonable?</a:t>
            </a:r>
          </a:p>
          <a:p>
            <a:pPr marL="171450" indent="-171450" defTabSz="801688">
              <a:buFont typeface="Wingdings" panose="05000000000000000000" pitchFamily="2" charset="2"/>
              <a:buChar char="§"/>
            </a:pPr>
            <a:endParaRPr lang="en-US" sz="1200" b="1"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39</a:t>
            </a:r>
          </a:p>
        </p:txBody>
      </p:sp>
      <p:pic>
        <p:nvPicPr>
          <p:cNvPr id="6" name="Audio 5">
            <a:hlinkClick r:id="" action="ppaction://media"/>
            <a:extLst>
              <a:ext uri="{FF2B5EF4-FFF2-40B4-BE49-F238E27FC236}">
                <a16:creationId xmlns:a16="http://schemas.microsoft.com/office/drawing/2014/main" id="{5EB0B004-203B-46A0-A754-DB20F084E7A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21F1FA2D-B133-4BA5-84D2-09ED63FDA8A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02296AE-3F4F-488B-B604-7DE0D060297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712076607"/>
      </p:ext>
    </p:extLst>
  </p:cSld>
  <p:clrMapOvr>
    <a:masterClrMapping/>
  </p:clrMapOvr>
  <mc:AlternateContent xmlns:mc="http://schemas.openxmlformats.org/markup-compatibility/2006" xmlns:p14="http://schemas.microsoft.com/office/powerpoint/2010/main">
    <mc:Choice Requires="p14">
      <p:transition spd="slow" p14:dur="2000" advTm="58195"/>
    </mc:Choice>
    <mc:Fallback xmlns="">
      <p:transition spd="slow" advTm="5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nodeType="after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8001"/>
                            </p:stCondLst>
                            <p:childTnLst>
                              <p:par>
                                <p:cTn id="14" presetID="1" presetClass="entr" presetSubtype="0" fill="hold" nodeType="afterEffect">
                                  <p:stCondLst>
                                    <p:cond delay="7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5001"/>
                            </p:stCondLst>
                            <p:childTnLst>
                              <p:par>
                                <p:cTn id="17" presetID="1" presetClass="entr" presetSubtype="0" fill="hold" nodeType="afterEffect">
                                  <p:stCondLst>
                                    <p:cond delay="6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1001"/>
                            </p:stCondLst>
                            <p:childTnLst>
                              <p:par>
                                <p:cTn id="20" presetID="1" presetClass="entr" presetSubtype="0" fill="hold" nodeType="afterEffect">
                                  <p:stCondLst>
                                    <p:cond delay="5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26001"/>
                            </p:stCondLst>
                            <p:childTnLst>
                              <p:par>
                                <p:cTn id="23" presetID="1" presetClass="entr" presetSubtype="0" fill="hold" nodeType="afterEffect">
                                  <p:stCondLst>
                                    <p:cond delay="85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4501"/>
                            </p:stCondLst>
                            <p:childTnLst>
                              <p:par>
                                <p:cTn id="26" presetID="1" presetClass="entr" presetSubtype="0" fill="hold" nodeType="afterEffect">
                                  <p:stCondLst>
                                    <p:cond delay="105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45001"/>
                            </p:stCondLst>
                            <p:childTnLst>
                              <p:par>
                                <p:cTn id="29" presetID="1" presetClass="entr" presetSubtype="0" fill="hold" nodeType="afterEffect">
                                  <p:stCondLst>
                                    <p:cond delay="800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Financial Statements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r>
              <a:rPr lang="en-US" sz="2800" spc="20" dirty="0">
                <a:solidFill>
                  <a:srgbClr val="000000"/>
                </a:solidFill>
                <a:latin typeface="Calibri" panose="020F0502020204030204" pitchFamily="34" charset="0"/>
              </a:rPr>
              <a:t> </a:t>
            </a:r>
            <a:r>
              <a:rPr lang="en-US" spc="20" dirty="0">
                <a:solidFill>
                  <a:srgbClr val="000000"/>
                </a:solidFill>
              </a:rPr>
              <a:t>Role in reviewing financial statements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104408" y="1819763"/>
            <a:ext cx="5586415" cy="4035611"/>
          </a:xfrm>
        </p:spPr>
        <p:txBody>
          <a:bodyPr>
            <a:normAutofit fontScale="47500" lnSpcReduction="20000"/>
          </a:bodyPr>
          <a:lstStyle/>
          <a:p>
            <a:pPr marL="720090" lvl="1" indent="-457200">
              <a:lnSpc>
                <a:spcPct val="150000"/>
              </a:lnSpc>
              <a:spcBef>
                <a:spcPts val="600"/>
              </a:spcBef>
              <a:spcAft>
                <a:spcPts val="600"/>
              </a:spcAft>
              <a:buFont typeface="Calibri" panose="020F0502020204030204" pitchFamily="34" charset="0"/>
              <a:buChar char="›"/>
            </a:pPr>
            <a:r>
              <a:rPr lang="en-US" sz="3800" spc="20" dirty="0">
                <a:solidFill>
                  <a:srgbClr val="000000"/>
                </a:solidFill>
              </a:rPr>
              <a:t>Building knowledge of financial statements; </a:t>
            </a:r>
          </a:p>
          <a:p>
            <a:pPr marL="720090" lvl="1" indent="-457200">
              <a:lnSpc>
                <a:spcPct val="150000"/>
              </a:lnSpc>
              <a:spcBef>
                <a:spcPts val="600"/>
              </a:spcBef>
              <a:spcAft>
                <a:spcPts val="600"/>
              </a:spcAft>
              <a:buFont typeface="Calibri" panose="020F0502020204030204" pitchFamily="34" charset="0"/>
              <a:buChar char="›"/>
            </a:pPr>
            <a:r>
              <a:rPr lang="en-US" sz="3800" dirty="0"/>
              <a:t>Know the importance of analyses and key questions;</a:t>
            </a:r>
          </a:p>
          <a:p>
            <a:pPr marL="720090" lvl="1" indent="-457200">
              <a:lnSpc>
                <a:spcPct val="150000"/>
              </a:lnSpc>
              <a:spcBef>
                <a:spcPts val="600"/>
              </a:spcBef>
              <a:spcAft>
                <a:spcPts val="600"/>
              </a:spcAft>
              <a:buFont typeface="Calibri" panose="020F0502020204030204" pitchFamily="34" charset="0"/>
              <a:buChar char="›"/>
            </a:pPr>
            <a:r>
              <a:rPr lang="en-US" sz="3800" dirty="0"/>
              <a:t>Gain awareness of potential red flags; </a:t>
            </a:r>
          </a:p>
          <a:p>
            <a:pPr marL="720090" lvl="1" indent="-457200">
              <a:lnSpc>
                <a:spcPct val="150000"/>
              </a:lnSpc>
              <a:spcBef>
                <a:spcPts val="600"/>
              </a:spcBef>
              <a:spcAft>
                <a:spcPts val="600"/>
              </a:spcAft>
              <a:buFont typeface="Calibri" panose="020F0502020204030204" pitchFamily="34" charset="0"/>
              <a:buChar char="›"/>
            </a:pPr>
            <a:r>
              <a:rPr lang="en-US" sz="3800" dirty="0"/>
              <a:t>Understand the link between financial analyses and financial condition indicators; and</a:t>
            </a:r>
          </a:p>
          <a:p>
            <a:pPr marL="720090" lvl="1" indent="-457200">
              <a:lnSpc>
                <a:spcPct val="150000"/>
              </a:lnSpc>
              <a:spcBef>
                <a:spcPts val="600"/>
              </a:spcBef>
              <a:spcAft>
                <a:spcPts val="600"/>
              </a:spcAft>
              <a:buFont typeface="Calibri" panose="020F0502020204030204" pitchFamily="34" charset="0"/>
              <a:buChar char="›"/>
            </a:pPr>
            <a:r>
              <a:rPr lang="en-US" sz="3800" dirty="0"/>
              <a:t>Understand Committee’s role</a:t>
            </a: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4</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5071686" y="515389"/>
            <a:ext cx="3475177" cy="2608749"/>
          </a:xfrm>
        </p:spPr>
      </p:pic>
      <p:pic>
        <p:nvPicPr>
          <p:cNvPr id="5" name="Audio 4">
            <a:hlinkClick r:id="" action="ppaction://media"/>
            <a:extLst>
              <a:ext uri="{FF2B5EF4-FFF2-40B4-BE49-F238E27FC236}">
                <a16:creationId xmlns:a16="http://schemas.microsoft.com/office/drawing/2014/main" id="{A6B6AABE-09EE-4A1D-9536-466DFE7E0D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67D8FEE6-9D26-4D2E-A296-6AC851E4C55E}"/>
              </a:ext>
            </a:extLst>
          </p:cNvPr>
          <p:cNvSpPr/>
          <p:nvPr/>
        </p:nvSpPr>
        <p:spPr>
          <a:xfrm>
            <a:off x="424659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F7E03030-DCE9-4BBC-9163-E59C9F647EFB}"/>
              </a:ext>
            </a:extLst>
          </p:cNvPr>
          <p:cNvSpPr/>
          <p:nvPr/>
        </p:nvSpPr>
        <p:spPr>
          <a:xfrm>
            <a:off x="563214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561873142"/>
      </p:ext>
    </p:extLst>
  </p:cSld>
  <p:clrMapOvr>
    <a:masterClrMapping/>
  </p:clrMapOvr>
  <mc:AlternateContent xmlns:mc="http://schemas.openxmlformats.org/markup-compatibility/2006" xmlns:p14="http://schemas.microsoft.com/office/powerpoint/2010/main">
    <mc:Choice Requires="p14">
      <p:transition spd="slow" p14:dur="2000" advTm="26006"/>
    </mc:Choice>
    <mc:Fallback xmlns="">
      <p:transition spd="slow" advTm="2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40</a:t>
            </a:r>
          </a:p>
        </p:txBody>
      </p:sp>
      <p:sp>
        <p:nvSpPr>
          <p:cNvPr id="6" name="Rectangle 5"/>
          <p:cNvSpPr/>
          <p:nvPr/>
        </p:nvSpPr>
        <p:spPr>
          <a:xfrm>
            <a:off x="3982149" y="390326"/>
            <a:ext cx="6733360" cy="578492"/>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20" normalizeH="0" baseline="0" noProof="0" dirty="0">
                <a:ln>
                  <a:noFill/>
                </a:ln>
                <a:solidFill>
                  <a:srgbClr val="000000"/>
                </a:solidFill>
                <a:effectLst/>
                <a:uLnTx/>
                <a:uFillTx/>
                <a:latin typeface="Trebuchet MS" panose="020B0603020202020204" pitchFamily="34" charset="0"/>
                <a:ea typeface="Roboto" panose="02000000000000000000" pitchFamily="2" charset="0"/>
                <a:cs typeface="+mn-cs"/>
              </a:rPr>
              <a:t>Potential Warning Signs:</a:t>
            </a:r>
          </a:p>
        </p:txBody>
      </p:sp>
      <p:sp>
        <p:nvSpPr>
          <p:cNvPr id="7" name="Rectangle 6"/>
          <p:cNvSpPr/>
          <p:nvPr/>
        </p:nvSpPr>
        <p:spPr>
          <a:xfrm>
            <a:off x="3729593" y="1179491"/>
            <a:ext cx="8057854" cy="4231158"/>
          </a:xfrm>
          <a:prstGeom prst="rect">
            <a:avLst/>
          </a:prstGeom>
        </p:spPr>
        <p:txBody>
          <a:bodyPr wrap="square">
            <a:spAutoFit/>
          </a:bodyPr>
          <a:lstStyle/>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Not meeting reporting deadlines;</a:t>
            </a: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Cash position has decreased significantly from previous years;</a:t>
            </a: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Amount of cash and cash equivalents is less than the amount of restricted surplus;</a:t>
            </a: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Net financial assets reported has significantly decreased or the net debt has significantly increased;</a:t>
            </a: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Unrestricted portion of the accumulated surplus is in a deficit position; </a:t>
            </a: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lang="en-US" sz="1600" spc="20" dirty="0">
                <a:solidFill>
                  <a:srgbClr val="000000"/>
                </a:solidFill>
                <a:ea typeface="Roboto" panose="02000000000000000000" pitchFamily="2" charset="0"/>
              </a:rPr>
              <a:t>L</a:t>
            </a:r>
            <a:r>
              <a:rPr kumimoji="0" lang="en-US" sz="1600" b="0" i="0" u="none" strike="noStrike" kern="1200" cap="none" spc="20" normalizeH="0" baseline="0" noProof="0" dirty="0" err="1">
                <a:ln>
                  <a:noFill/>
                </a:ln>
                <a:solidFill>
                  <a:srgbClr val="000000"/>
                </a:solidFill>
                <a:effectLst/>
                <a:uLnTx/>
                <a:uFillTx/>
                <a:ea typeface="Roboto" panose="02000000000000000000" pitchFamily="2" charset="0"/>
                <a:cs typeface="+mn-cs"/>
              </a:rPr>
              <a:t>ess</a:t>
            </a: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 than seven Financial </a:t>
            </a:r>
            <a:r>
              <a:rPr lang="en-US" sz="1600" spc="20" dirty="0">
                <a:solidFill>
                  <a:srgbClr val="000000"/>
                </a:solidFill>
                <a:ea typeface="Roboto" panose="02000000000000000000" pitchFamily="2" charset="0"/>
              </a:rPr>
              <a:t>C</a:t>
            </a:r>
            <a:r>
              <a:rPr kumimoji="0" lang="en-US" sz="1600" b="0" i="0" u="none" strike="noStrike" kern="1200" cap="none" spc="20" normalizeH="0" baseline="0" noProof="0" dirty="0" err="1">
                <a:ln>
                  <a:noFill/>
                </a:ln>
                <a:solidFill>
                  <a:srgbClr val="000000"/>
                </a:solidFill>
                <a:effectLst/>
                <a:uLnTx/>
                <a:uFillTx/>
                <a:ea typeface="Roboto" panose="02000000000000000000" pitchFamily="2" charset="0"/>
                <a:cs typeface="+mn-cs"/>
              </a:rPr>
              <a:t>ondition</a:t>
            </a: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 </a:t>
            </a:r>
            <a:r>
              <a:rPr lang="en-US" sz="1600" spc="20" dirty="0">
                <a:solidFill>
                  <a:srgbClr val="000000"/>
                </a:solidFill>
                <a:ea typeface="Roboto" panose="02000000000000000000" pitchFamily="2" charset="0"/>
              </a:rPr>
              <a:t>I</a:t>
            </a:r>
            <a:r>
              <a:rPr kumimoji="0" lang="en-US" sz="1600" b="0" i="0" u="none" strike="noStrike" kern="1200" cap="none" spc="20" normalizeH="0" baseline="0" noProof="0" dirty="0" err="1">
                <a:ln>
                  <a:noFill/>
                </a:ln>
                <a:solidFill>
                  <a:srgbClr val="000000"/>
                </a:solidFill>
                <a:effectLst/>
                <a:uLnTx/>
                <a:uFillTx/>
                <a:ea typeface="Roboto" panose="02000000000000000000" pitchFamily="2" charset="0"/>
                <a:cs typeface="+mn-cs"/>
              </a:rPr>
              <a:t>ndicators</a:t>
            </a: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 deemed low risk;</a:t>
            </a: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Reserves are low; and</a:t>
            </a: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en-US" sz="1600" b="0" i="0" u="none" strike="noStrike" kern="1200" cap="none" spc="20" normalizeH="0" baseline="0" noProof="0" dirty="0">
                <a:ln>
                  <a:noFill/>
                </a:ln>
                <a:solidFill>
                  <a:srgbClr val="000000"/>
                </a:solidFill>
                <a:effectLst/>
                <a:uLnTx/>
                <a:uFillTx/>
                <a:ea typeface="Roboto" panose="02000000000000000000" pitchFamily="2" charset="0"/>
                <a:cs typeface="+mn-cs"/>
              </a:rPr>
              <a:t>Debt service ratio and expense to revenue ratio is above 100%.</a:t>
            </a:r>
          </a:p>
          <a:p>
            <a:pPr marL="91440" marR="0" lvl="0" indent="0" algn="l" defTabSz="457200" rtl="0" eaLnBrk="1" fontAlgn="auto" latinLnBrk="0" hangingPunct="1">
              <a:lnSpc>
                <a:spcPct val="150000"/>
              </a:lnSpc>
              <a:spcBef>
                <a:spcPts val="600"/>
              </a:spcBef>
              <a:spcAft>
                <a:spcPts val="600"/>
              </a:spcAft>
              <a:buClrTx/>
              <a:buSzTx/>
              <a:buFontTx/>
              <a:buNone/>
              <a:tabLst/>
              <a:defRPr/>
            </a:pPr>
            <a:endParaRPr kumimoji="0" lang="en-US" sz="1800" b="0" i="0" u="none" strike="noStrike" kern="1200" cap="none" spc="2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6"/>
          <a:stretch>
            <a:fillRect/>
          </a:stretch>
        </p:blipFill>
        <p:spPr>
          <a:xfrm>
            <a:off x="139531" y="570"/>
            <a:ext cx="2842580" cy="2347718"/>
          </a:xfrm>
          <a:prstGeom prst="rect">
            <a:avLst/>
          </a:prstGeom>
        </p:spPr>
      </p:pic>
      <p:sp>
        <p:nvSpPr>
          <p:cNvPr id="5" name="TextBox 4"/>
          <p:cNvSpPr txBox="1"/>
          <p:nvPr/>
        </p:nvSpPr>
        <p:spPr>
          <a:xfrm>
            <a:off x="751987" y="679572"/>
            <a:ext cx="223012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What are some potential warning signs?</a:t>
            </a:r>
          </a:p>
        </p:txBody>
      </p:sp>
      <p:pic>
        <p:nvPicPr>
          <p:cNvPr id="9" name="Picture 8">
            <a:extLst>
              <a:ext uri="{FF2B5EF4-FFF2-40B4-BE49-F238E27FC236}">
                <a16:creationId xmlns:a16="http://schemas.microsoft.com/office/drawing/2014/main" id="{640F987B-2412-4262-841F-AD697722CF25}"/>
              </a:ext>
            </a:extLst>
          </p:cNvPr>
          <p:cNvPicPr>
            <a:picLocks noChangeAspect="1"/>
          </p:cNvPicPr>
          <p:nvPr/>
        </p:nvPicPr>
        <p:blipFill>
          <a:blip r:embed="rId7"/>
          <a:stretch>
            <a:fillRect/>
          </a:stretch>
        </p:blipFill>
        <p:spPr>
          <a:xfrm>
            <a:off x="671019" y="2452160"/>
            <a:ext cx="2857500" cy="2143125"/>
          </a:xfrm>
          <a:prstGeom prst="rect">
            <a:avLst/>
          </a:prstGeom>
        </p:spPr>
      </p:pic>
      <p:pic>
        <p:nvPicPr>
          <p:cNvPr id="3" name="Audio 2">
            <a:hlinkClick r:id="" action="ppaction://media"/>
            <a:extLst>
              <a:ext uri="{FF2B5EF4-FFF2-40B4-BE49-F238E27FC236}">
                <a16:creationId xmlns:a16="http://schemas.microsoft.com/office/drawing/2014/main" id="{D08A54EE-C7DB-4F47-B0B5-5315E926593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3D2D3919-5492-4D44-B089-3195EAD4F9C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43F90CDB-C309-4C29-86FF-284A8CF21FB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4017724984"/>
      </p:ext>
    </p:extLst>
  </p:cSld>
  <p:clrMapOvr>
    <a:masterClrMapping/>
  </p:clrMapOvr>
  <mc:AlternateContent xmlns:mc="http://schemas.openxmlformats.org/markup-compatibility/2006" xmlns:p14="http://schemas.microsoft.com/office/powerpoint/2010/main">
    <mc:Choice Requires="p14">
      <p:transition spd="slow" p14:dur="2000" advTm="58861"/>
    </mc:Choice>
    <mc:Fallback xmlns="">
      <p:transition spd="slow" advTm="58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
                            </p:stCondLst>
                            <p:childTnLst>
                              <p:par>
                                <p:cTn id="14" presetID="1" presetClass="entr" presetSubtype="0" fill="hold" nodeType="afterEffect">
                                  <p:stCondLst>
                                    <p:cond delay="600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par>
                          <p:cTn id="16" fill="hold">
                            <p:stCondLst>
                              <p:cond delay="6001"/>
                            </p:stCondLst>
                            <p:childTnLst>
                              <p:par>
                                <p:cTn id="17" presetID="1" presetClass="entr" presetSubtype="0" fill="hold" nodeType="afterEffect">
                                  <p:stCondLst>
                                    <p:cond delay="300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par>
                          <p:cTn id="19" fill="hold">
                            <p:stCondLst>
                              <p:cond delay="9001"/>
                            </p:stCondLst>
                            <p:childTnLst>
                              <p:par>
                                <p:cTn id="20" presetID="1" presetClass="entr" presetSubtype="0" fill="hold" nodeType="afterEffect">
                                  <p:stCondLst>
                                    <p:cond delay="550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childTnLst>
                          </p:cTn>
                        </p:par>
                        <p:par>
                          <p:cTn id="22" fill="hold">
                            <p:stCondLst>
                              <p:cond delay="14501"/>
                            </p:stCondLst>
                            <p:childTnLst>
                              <p:par>
                                <p:cTn id="23" presetID="1" presetClass="entr" presetSubtype="0" fill="hold" nodeType="afterEffect">
                                  <p:stCondLst>
                                    <p:cond delay="700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par>
                          <p:cTn id="25" fill="hold">
                            <p:stCondLst>
                              <p:cond delay="21501"/>
                            </p:stCondLst>
                            <p:childTnLst>
                              <p:par>
                                <p:cTn id="26" presetID="1" presetClass="entr" presetSubtype="0" fill="hold" nodeType="afterEffect">
                                  <p:stCondLst>
                                    <p:cond delay="9500"/>
                                  </p:stCondLst>
                                  <p:childTnLst>
                                    <p:set>
                                      <p:cBhvr>
                                        <p:cTn id="27" dur="1" fill="hold">
                                          <p:stCondLst>
                                            <p:cond delay="0"/>
                                          </p:stCondLst>
                                        </p:cTn>
                                        <p:tgtEl>
                                          <p:spTgt spid="7">
                                            <p:txEl>
                                              <p:pRg st="4" end="4"/>
                                            </p:txEl>
                                          </p:spTgt>
                                        </p:tgtEl>
                                        <p:attrNameLst>
                                          <p:attrName>style.visibility</p:attrName>
                                        </p:attrNameLst>
                                      </p:cBhvr>
                                      <p:to>
                                        <p:strVal val="visible"/>
                                      </p:to>
                                    </p:set>
                                  </p:childTnLst>
                                </p:cTn>
                              </p:par>
                            </p:childTnLst>
                          </p:cTn>
                        </p:par>
                        <p:par>
                          <p:cTn id="28" fill="hold">
                            <p:stCondLst>
                              <p:cond delay="31001"/>
                            </p:stCondLst>
                            <p:childTnLst>
                              <p:par>
                                <p:cTn id="29" presetID="1" presetClass="entr" presetSubtype="0" fill="hold" nodeType="afterEffect">
                                  <p:stCondLst>
                                    <p:cond delay="900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par>
                          <p:cTn id="31" fill="hold">
                            <p:stCondLst>
                              <p:cond delay="40001"/>
                            </p:stCondLst>
                            <p:childTnLst>
                              <p:par>
                                <p:cTn id="32" presetID="1" presetClass="entr" presetSubtype="0" fill="hold" nodeType="afterEffect">
                                  <p:stCondLst>
                                    <p:cond delay="6000"/>
                                  </p:stCondLst>
                                  <p:childTnLst>
                                    <p:set>
                                      <p:cBhvr>
                                        <p:cTn id="33" dur="1" fill="hold">
                                          <p:stCondLst>
                                            <p:cond delay="0"/>
                                          </p:stCondLst>
                                        </p:cTn>
                                        <p:tgtEl>
                                          <p:spTgt spid="7">
                                            <p:txEl>
                                              <p:pRg st="6" end="6"/>
                                            </p:txEl>
                                          </p:spTgt>
                                        </p:tgtEl>
                                        <p:attrNameLst>
                                          <p:attrName>style.visibility</p:attrName>
                                        </p:attrNameLst>
                                      </p:cBhvr>
                                      <p:to>
                                        <p:strVal val="visible"/>
                                      </p:to>
                                    </p:set>
                                  </p:childTnLst>
                                </p:cTn>
                              </p:par>
                            </p:childTnLst>
                          </p:cTn>
                        </p:par>
                        <p:par>
                          <p:cTn id="34" fill="hold">
                            <p:stCondLst>
                              <p:cond delay="46001"/>
                            </p:stCondLst>
                            <p:childTnLst>
                              <p:par>
                                <p:cTn id="35" presetID="1" presetClass="entr" presetSubtype="0" fill="hold" nodeType="afterEffect">
                                  <p:stCondLst>
                                    <p:cond delay="400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a:extLst>
              <a:ext uri="{FF2B5EF4-FFF2-40B4-BE49-F238E27FC236}">
                <a16:creationId xmlns:a16="http://schemas.microsoft.com/office/drawing/2014/main" id="{082983F5-C51C-4856-A15D-5FCEAF4EE6E3}"/>
              </a:ext>
            </a:extLst>
          </p:cNvPr>
          <p:cNvPicPr>
            <a:picLocks noGrp="1" noChangeAspect="1"/>
          </p:cNvPicPr>
          <p:nvPr>
            <p:ph type="pic" sz="quarter" idx="10"/>
          </p:nvPr>
        </p:nvPicPr>
        <p:blipFill>
          <a:blip r:embed="rId5"/>
          <a:srcRect/>
          <a:stretch/>
        </p:blipFill>
        <p:spPr>
          <a:xfrm>
            <a:off x="832563" y="0"/>
            <a:ext cx="8115462"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nvPr>
        </p:nvSpPr>
        <p:spPr>
          <a:xfrm>
            <a:off x="6235700" y="2204792"/>
            <a:ext cx="5956300" cy="1944000"/>
          </a:xfrm>
        </p:spPr>
        <p:txBody>
          <a:bodyPr/>
          <a:lstStyle/>
          <a:p>
            <a:r>
              <a:rPr lang="en-US" sz="4800" dirty="0"/>
              <a:t>Overall Goal</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6" name="Slide Number Placeholder 5">
            <a:extLst>
              <a:ext uri="{FF2B5EF4-FFF2-40B4-BE49-F238E27FC236}">
                <a16:creationId xmlns:a16="http://schemas.microsoft.com/office/drawing/2014/main" id="{D12C8B25-BF79-43D9-83BB-79F3D234E31E}"/>
              </a:ext>
            </a:extLst>
          </p:cNvPr>
          <p:cNvSpPr>
            <a:spLocks noGrp="1"/>
          </p:cNvSpPr>
          <p:nvPr>
            <p:ph type="sldNum" sz="quarter" idx="12"/>
          </p:nvPr>
        </p:nvSpPr>
        <p:spPr>
          <a:xfrm>
            <a:off x="10715509" y="295729"/>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41</a:t>
            </a:r>
          </a:p>
        </p:txBody>
      </p:sp>
      <p:sp>
        <p:nvSpPr>
          <p:cNvPr id="10" name="Text Placeholder 9">
            <a:extLst>
              <a:ext uri="{FF2B5EF4-FFF2-40B4-BE49-F238E27FC236}">
                <a16:creationId xmlns:a16="http://schemas.microsoft.com/office/drawing/2014/main" id="{84FE210F-2090-4DFC-A146-0ADAA644FD36}"/>
              </a:ext>
            </a:extLst>
          </p:cNvPr>
          <p:cNvSpPr>
            <a:spLocks noGrp="1"/>
          </p:cNvSpPr>
          <p:nvPr>
            <p:ph type="body" sz="quarter" idx="13"/>
          </p:nvPr>
        </p:nvSpPr>
        <p:spPr/>
        <p:txBody>
          <a:bodyPr/>
          <a:lstStyle/>
          <a:p>
            <a:r>
              <a:rPr lang="en-US" spc="30" dirty="0">
                <a:latin typeface="Roboto Condensed Light" panose="02000000000000000000" pitchFamily="2" charset="0"/>
                <a:ea typeface="Roboto Condensed Light" panose="02000000000000000000" pitchFamily="2" charset="0"/>
                <a:cs typeface="Segoe UI" panose="020B0502040204020203" pitchFamily="34" charset="0"/>
              </a:rPr>
              <a:t>Is the municipality </a:t>
            </a:r>
            <a:r>
              <a:rPr lang="en-US" spc="30" noProof="1">
                <a:latin typeface="Roboto Condensed Light" panose="02000000000000000000" pitchFamily="2" charset="0"/>
                <a:ea typeface="Roboto Condensed Light" panose="02000000000000000000" pitchFamily="2" charset="0"/>
                <a:cs typeface="Segoe UI" panose="020B0502040204020203" pitchFamily="34" charset="0"/>
              </a:rPr>
              <a:t>able to meet current and future needs in a balance and independent manner.</a:t>
            </a:r>
          </a:p>
          <a:p>
            <a:endParaRPr lang="en-US" dirty="0"/>
          </a:p>
        </p:txBody>
      </p:sp>
      <p:pic>
        <p:nvPicPr>
          <p:cNvPr id="2" name="Audio 1">
            <a:hlinkClick r:id="" action="ppaction://media"/>
            <a:extLst>
              <a:ext uri="{FF2B5EF4-FFF2-40B4-BE49-F238E27FC236}">
                <a16:creationId xmlns:a16="http://schemas.microsoft.com/office/drawing/2014/main" id="{C4AF4057-4A16-4120-B20E-93652CC7C5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6E29C938-1AFD-4E85-9DF4-E52E4DD5F07C}"/>
              </a:ext>
            </a:extLst>
          </p:cNvPr>
          <p:cNvSpPr/>
          <p:nvPr/>
        </p:nvSpPr>
        <p:spPr>
          <a:xfrm>
            <a:off x="8991568" y="529119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85EF9788-853B-4C04-8584-832D1621E35C}"/>
              </a:ext>
            </a:extLst>
          </p:cNvPr>
          <p:cNvSpPr/>
          <p:nvPr/>
        </p:nvSpPr>
        <p:spPr>
          <a:xfrm>
            <a:off x="11184432" y="529119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14879"/>
    </mc:Choice>
    <mc:Fallback xmlns="">
      <p:transition spd="slow" advTm="14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42</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0" name="Oval 19"/>
          <p:cNvSpPr/>
          <p:nvPr/>
        </p:nvSpPr>
        <p:spPr>
          <a:xfrm>
            <a:off x="587547" y="772756"/>
            <a:ext cx="3798916" cy="19538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1" name="Rectangle 5"/>
          <p:cNvSpPr txBox="1">
            <a:spLocks noChangeArrowheads="1"/>
          </p:cNvSpPr>
          <p:nvPr/>
        </p:nvSpPr>
        <p:spPr bwMode="gray">
          <a:xfrm>
            <a:off x="2056217" y="567044"/>
            <a:ext cx="1233112" cy="992744"/>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2000" b="1" i="0" u="none" strike="noStrike" kern="1200" cap="none" spc="0" normalizeH="0" baseline="0" noProof="1">
                <a:ln>
                  <a:noFill/>
                </a:ln>
                <a:solidFill>
                  <a:srgbClr val="1CADE4">
                    <a:lumMod val="10000"/>
                  </a:srgbClr>
                </a:solidFill>
                <a:effectLst/>
                <a:uLnTx/>
                <a:uFillTx/>
                <a:latin typeface="Calibri" panose="020F0502020204030204" pitchFamily="34" charset="0"/>
                <a:ea typeface="+mn-ea"/>
                <a:cs typeface="+mn-cs"/>
              </a:rPr>
              <a:t>The Roof  </a:t>
            </a:r>
            <a:endParaRPr kumimoji="0" lang="en-US" sz="2000" b="1" i="0" u="none" strike="noStrike" kern="1200" cap="none" spc="0" normalizeH="0" baseline="0" noProof="0" dirty="0">
              <a:ln>
                <a:noFill/>
              </a:ln>
              <a:solidFill>
                <a:srgbClr val="1CADE4">
                  <a:lumMod val="10000"/>
                </a:srgbClr>
              </a:solidFill>
              <a:effectLst/>
              <a:uLnTx/>
              <a:uFillTx/>
              <a:latin typeface="Century Gothic" panose="020B0502020202020204"/>
              <a:ea typeface="+mn-ea"/>
              <a:cs typeface="+mn-cs"/>
            </a:endParaRPr>
          </a:p>
        </p:txBody>
      </p:sp>
      <p:cxnSp>
        <p:nvCxnSpPr>
          <p:cNvPr id="23" name="Straight Arrow Connector 22"/>
          <p:cNvCxnSpPr/>
          <p:nvPr/>
        </p:nvCxnSpPr>
        <p:spPr>
          <a:xfrm flipV="1">
            <a:off x="3493654" y="814648"/>
            <a:ext cx="1252913" cy="30116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4950892" y="953254"/>
            <a:ext cx="5963457" cy="449353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 normalizeH="0" baseline="0" noProof="0" dirty="0">
                <a:ln>
                  <a:noFill/>
                </a:ln>
                <a:solidFill>
                  <a:srgbClr val="000000"/>
                </a:solidFill>
                <a:effectLst/>
                <a:uLnTx/>
                <a:uFillTx/>
                <a:latin typeface="Helvetica" panose="020B0604020202020204" pitchFamily="34" charset="0"/>
                <a:ea typeface="Roboto" panose="02000000000000000000" pitchFamily="2" charset="0"/>
                <a:cs typeface="Helvetica" panose="020B0604020202020204" pitchFamily="34" charset="0"/>
              </a:rPr>
              <a:t>THE KPIs (ROOF) INDICATORS: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30" normalizeH="0" baseline="0" noProof="0" dirty="0">
              <a:ln>
                <a:noFill/>
              </a:ln>
              <a:solidFill>
                <a:srgbClr val="000000"/>
              </a:solidFill>
              <a:effectLst/>
              <a:uLnTx/>
              <a:uFillTx/>
              <a:latin typeface="Calibri" panose="020F0502020204030204" pitchFamily="34" charset="0"/>
              <a:ea typeface="Roboto" panose="02000000000000000000" pitchFamily="2" charset="0"/>
              <a:cs typeface="Segoe UI" panose="020B0502040204020203" pitchFamily="34" charset="0"/>
            </a:endParaRPr>
          </a:p>
          <a:p>
            <a:pPr marL="342900" indent="-342900">
              <a:buClr>
                <a:srgbClr val="00B0F0"/>
              </a:buClr>
              <a:buFont typeface="Roboto Condensed Light" panose="02000000000000000000" pitchFamily="2" charset="0"/>
              <a:buChar char="›"/>
              <a:defRPr/>
            </a:pPr>
            <a:r>
              <a:rPr kumimoji="0" lang="en-US" sz="2000" b="1" i="0" u="none" strike="noStrike" kern="1200" cap="none" spc="30" normalizeH="0" baseline="0" noProof="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Liquidity -</a:t>
            </a:r>
            <a:r>
              <a:rPr lang="en-US" sz="2000" dirty="0">
                <a:latin typeface="Roboto Condensed Light" panose="02000000000000000000" pitchFamily="2" charset="0"/>
                <a:ea typeface="Roboto Condensed Light" panose="02000000000000000000" pitchFamily="2" charset="0"/>
                <a:cs typeface="Calibri Light"/>
              </a:rPr>
              <a:t>Cash position (Ability to meet current needs)</a:t>
            </a:r>
          </a:p>
          <a:p>
            <a:pPr marR="0" lvl="0" algn="l" defTabSz="457200" rtl="0" eaLnBrk="1" fontAlgn="auto" latinLnBrk="0" hangingPunct="1">
              <a:lnSpc>
                <a:spcPct val="100000"/>
              </a:lnSpc>
              <a:spcBef>
                <a:spcPts val="0"/>
              </a:spcBef>
              <a:spcAft>
                <a:spcPts val="0"/>
              </a:spcAft>
              <a:buClr>
                <a:srgbClr val="00B0F0"/>
              </a:buClr>
              <a:buSzTx/>
              <a:tabLst/>
              <a:defRPr/>
            </a:pPr>
            <a:endParaRPr kumimoji="0" lang="en-US" sz="2000" b="1" i="0" u="none" strike="noStrike" kern="1200" cap="none" spc="30" normalizeH="0" baseline="0" noProof="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endParaRPr>
          </a:p>
          <a:p>
            <a:pPr marL="342900" indent="-342900">
              <a:buClr>
                <a:srgbClr val="00B0F0"/>
              </a:buClr>
              <a:buFont typeface="Roboto Condensed Light" panose="02000000000000000000" pitchFamily="2" charset="0"/>
              <a:buChar char="›"/>
              <a:defRPr/>
            </a:pPr>
            <a:r>
              <a:rPr kumimoji="0" lang="en-US" sz="2000" b="1" i="0" u="none" strike="noStrike" kern="1200" cap="none" spc="30" normalizeH="0" baseline="0" noProof="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Combined Reserve -</a:t>
            </a:r>
            <a:r>
              <a:rPr lang="en-US" sz="2000" dirty="0">
                <a:latin typeface="Roboto Condensed Light" panose="02000000000000000000" pitchFamily="2" charset="0"/>
                <a:ea typeface="Roboto Condensed Light" panose="02000000000000000000" pitchFamily="2" charset="0"/>
                <a:cs typeface="Calibri Light"/>
              </a:rPr>
              <a:t>Ability to have funds for future capital projects/assets (Ability to meet future needs)</a:t>
            </a:r>
          </a:p>
          <a:p>
            <a:pPr marL="342900" marR="0" lvl="0" indent="-342900" algn="l" defTabSz="457200" rtl="0" eaLnBrk="1" fontAlgn="auto" latinLnBrk="0" hangingPunct="1">
              <a:lnSpc>
                <a:spcPct val="100000"/>
              </a:lnSpc>
              <a:spcBef>
                <a:spcPts val="0"/>
              </a:spcBef>
              <a:spcAft>
                <a:spcPts val="0"/>
              </a:spcAft>
              <a:buClr>
                <a:srgbClr val="00B0F0"/>
              </a:buClr>
              <a:buSzTx/>
              <a:buFont typeface="Roboto Condensed Light" panose="02000000000000000000" pitchFamily="2" charset="0"/>
              <a:buChar char="›"/>
              <a:tabLst/>
              <a:defRPr/>
            </a:pPr>
            <a:endParaRPr kumimoji="0" lang="en-US" sz="2000" b="1" i="0" u="none" strike="noStrike" kern="1200" cap="none" spc="30" normalizeH="0" baseline="0" noProof="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endParaRPr>
          </a:p>
          <a:p>
            <a:pPr marL="342900" indent="-342900">
              <a:buClr>
                <a:srgbClr val="00B0F0"/>
              </a:buClr>
              <a:buFont typeface="Roboto Condensed Light" panose="02000000000000000000" pitchFamily="2" charset="0"/>
              <a:buChar char="›"/>
              <a:defRPr/>
            </a:pPr>
            <a:r>
              <a:rPr lang="en-US" sz="2000" b="1" spc="30" dirty="0">
                <a:latin typeface="Roboto Condensed Light" panose="02000000000000000000" pitchFamily="2" charset="0"/>
                <a:ea typeface="Roboto Condensed Light" panose="02000000000000000000" pitchFamily="2" charset="0"/>
                <a:cs typeface="Segoe UI" panose="020B0502040204020203" pitchFamily="34" charset="0"/>
              </a:rPr>
              <a:t>Number of Deficits </a:t>
            </a:r>
            <a:r>
              <a:rPr lang="en-US" sz="2000" dirty="0">
                <a:latin typeface="Roboto Condensed Light" panose="02000000000000000000" pitchFamily="2" charset="0"/>
                <a:ea typeface="Roboto Condensed Light" panose="02000000000000000000" pitchFamily="2" charset="0"/>
                <a:cs typeface="Calibri Light"/>
              </a:rPr>
              <a:t>Success in maintaining balance budget </a:t>
            </a:r>
            <a:r>
              <a:rPr lang="en-US" sz="2000" spc="30" dirty="0">
                <a:latin typeface="Roboto Condensed Light" panose="02000000000000000000" pitchFamily="2" charset="0"/>
                <a:ea typeface="Roboto Condensed Light" panose="02000000000000000000" pitchFamily="2" charset="0"/>
                <a:cs typeface="Segoe UI" panose="020B0502040204020203" pitchFamily="34" charset="0"/>
              </a:rPr>
              <a:t>(In a balance manner)</a:t>
            </a:r>
          </a:p>
          <a:p>
            <a:pPr marL="342900" marR="0" lvl="0" indent="-342900" algn="l" defTabSz="457200" rtl="0" eaLnBrk="1" fontAlgn="auto" latinLnBrk="0" hangingPunct="1">
              <a:lnSpc>
                <a:spcPct val="100000"/>
              </a:lnSpc>
              <a:spcBef>
                <a:spcPts val="0"/>
              </a:spcBef>
              <a:spcAft>
                <a:spcPts val="0"/>
              </a:spcAft>
              <a:buClr>
                <a:srgbClr val="00B0F0"/>
              </a:buClr>
              <a:buSzTx/>
              <a:buFont typeface="Roboto Condensed Light" panose="02000000000000000000" pitchFamily="2" charset="0"/>
              <a:buChar char="›"/>
              <a:tabLst/>
              <a:defRPr/>
            </a:pPr>
            <a:endParaRPr kumimoji="0" lang="en-US" sz="2000" b="1" i="0" u="none" strike="noStrike" kern="1200" cap="none" spc="30" normalizeH="0" baseline="0" noProof="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endParaRPr>
          </a:p>
          <a:p>
            <a:pPr marL="342900" indent="-342900">
              <a:buClr>
                <a:srgbClr val="00B0F0"/>
              </a:buClr>
              <a:buFont typeface="Roboto Condensed Light" panose="02000000000000000000" pitchFamily="2" charset="0"/>
              <a:buChar char="›"/>
              <a:defRPr/>
            </a:pPr>
            <a:r>
              <a:rPr lang="en-US" sz="2000" b="1" spc="30" dirty="0">
                <a:latin typeface="Roboto Condensed Light" panose="02000000000000000000" pitchFamily="2" charset="0"/>
                <a:ea typeface="Roboto Condensed Light" panose="02000000000000000000" pitchFamily="2" charset="0"/>
                <a:cs typeface="Segoe UI" panose="020B0502040204020203" pitchFamily="34" charset="0"/>
              </a:rPr>
              <a:t>Reliance on Government Transfers - </a:t>
            </a:r>
            <a:r>
              <a:rPr lang="en-US" sz="2000" dirty="0">
                <a:latin typeface="Roboto Condensed Light" panose="02000000000000000000" pitchFamily="2" charset="0"/>
                <a:ea typeface="Roboto Condensed Light" panose="02000000000000000000" pitchFamily="2" charset="0"/>
                <a:cs typeface="Calibri Light"/>
              </a:rPr>
              <a:t>Any dependence (</a:t>
            </a:r>
            <a:r>
              <a:rPr lang="en-US" sz="2000" spc="30" dirty="0">
                <a:latin typeface="Roboto Condensed Light" panose="02000000000000000000" pitchFamily="2" charset="0"/>
                <a:ea typeface="Roboto Condensed Light" panose="02000000000000000000" pitchFamily="2" charset="0"/>
                <a:cs typeface="Segoe UI" panose="020B0502040204020203" pitchFamily="34" charset="0"/>
              </a:rPr>
              <a:t>Independent manner)</a:t>
            </a:r>
          </a:p>
          <a:p>
            <a:pPr marL="171450"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0" b="0" i="0" u="none" strike="noStrike" kern="1200" cap="none" spc="3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30" normalizeH="0" baseline="0" noProof="0" dirty="0">
              <a:ln>
                <a:noFill/>
              </a:ln>
              <a:solidFill>
                <a:srgbClr val="000000"/>
              </a:solidFill>
              <a:effectLst/>
              <a:uLnTx/>
              <a:uFillTx/>
              <a:latin typeface="Segoe UI" panose="020B0502040204020203" pitchFamily="34" charset="0"/>
              <a:ea typeface="Roboto" panose="02000000000000000000" pitchFamily="2"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0" normalizeH="0" baseline="0" noProof="0" dirty="0">
              <a:ln>
                <a:noFill/>
              </a:ln>
              <a:solidFill>
                <a:srgbClr val="000000"/>
              </a:solidFill>
              <a:effectLst/>
              <a:uLnTx/>
              <a:uFillTx/>
              <a:latin typeface="Calibri Light" panose="020F0302020204030204" pitchFamily="34" charset="0"/>
              <a:ea typeface="Roboto" panose="02000000000000000000" pitchFamily="2" charset="0"/>
              <a:cs typeface="+mn-cs"/>
            </a:endParaRPr>
          </a:p>
        </p:txBody>
      </p:sp>
      <p:pic>
        <p:nvPicPr>
          <p:cNvPr id="22" name="Picture 21"/>
          <p:cNvPicPr>
            <a:picLocks noChangeAspect="1"/>
          </p:cNvPicPr>
          <p:nvPr/>
        </p:nvPicPr>
        <p:blipFill>
          <a:blip r:embed="rId5"/>
          <a:stretch>
            <a:fillRect/>
          </a:stretch>
        </p:blipFill>
        <p:spPr>
          <a:xfrm>
            <a:off x="178896" y="0"/>
            <a:ext cx="4613564" cy="5529354"/>
          </a:xfrm>
          <a:prstGeom prst="rect">
            <a:avLst/>
          </a:prstGeom>
        </p:spPr>
      </p:pic>
      <p:pic>
        <p:nvPicPr>
          <p:cNvPr id="5" name="Audio 4">
            <a:hlinkClick r:id="" action="ppaction://media"/>
            <a:extLst>
              <a:ext uri="{FF2B5EF4-FFF2-40B4-BE49-F238E27FC236}">
                <a16:creationId xmlns:a16="http://schemas.microsoft.com/office/drawing/2014/main" id="{AFDA9C60-538C-4C45-9D09-292FCE8EDC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BE06C16E-F2C8-49BF-BCD2-F7AE621472D3}"/>
              </a:ext>
            </a:extLst>
          </p:cNvPr>
          <p:cNvSpPr/>
          <p:nvPr/>
        </p:nvSpPr>
        <p:spPr>
          <a:xfrm>
            <a:off x="4617297" y="546419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2AA89CA1-3B20-46F9-9E8D-8B8DE022D1C2}"/>
              </a:ext>
            </a:extLst>
          </p:cNvPr>
          <p:cNvSpPr/>
          <p:nvPr/>
        </p:nvSpPr>
        <p:spPr>
          <a:xfrm>
            <a:off x="8927252" y="546419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959379601"/>
      </p:ext>
    </p:extLst>
  </p:cSld>
  <p:clrMapOvr>
    <a:masterClrMapping/>
  </p:clrMapOvr>
  <mc:AlternateContent xmlns:mc="http://schemas.openxmlformats.org/markup-compatibility/2006" xmlns:p14="http://schemas.microsoft.com/office/powerpoint/2010/main">
    <mc:Choice Requires="p14">
      <p:transition spd="slow" p14:dur="2000" advTm="39347"/>
    </mc:Choice>
    <mc:Fallback xmlns="">
      <p:transition spd="slow" advTm="3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79170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Text Placeholder 2"/>
          <p:cNvSpPr txBox="1">
            <a:spLocks/>
          </p:cNvSpPr>
          <p:nvPr/>
        </p:nvSpPr>
        <p:spPr>
          <a:xfrm>
            <a:off x="1272713" y="32990"/>
            <a:ext cx="5739063" cy="699715"/>
          </a:xfrm>
          <a:prstGeom prst="rect">
            <a:avLst/>
          </a:prstGeom>
        </p:spPr>
        <p:txBody>
          <a:bodyPr anchor="ct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baseline="0">
                <a:solidFill>
                  <a:schemeClr val="bg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r>
              <a:rPr lang="en-US" dirty="0"/>
              <a:t> </a:t>
            </a:r>
          </a:p>
        </p:txBody>
      </p:sp>
      <p:sp>
        <p:nvSpPr>
          <p:cNvPr id="17" name="Slide Number Placeholder 2"/>
          <p:cNvSpPr>
            <a:spLocks noGrp="1"/>
          </p:cNvSpPr>
          <p:nvPr>
            <p:ph type="sldNum" sz="quarter" idx="10"/>
          </p:nvPr>
        </p:nvSpPr>
        <p:spPr>
          <a:xfrm>
            <a:off x="10715509" y="295729"/>
            <a:ext cx="838199" cy="767687"/>
          </a:xfrm>
        </p:spPr>
        <p:txBody>
          <a:bodyPr/>
          <a:lstStyle/>
          <a:p>
            <a:r>
              <a:rPr lang="en-US" dirty="0"/>
              <a:t>43</a:t>
            </a:r>
          </a:p>
        </p:txBody>
      </p:sp>
      <p:sp>
        <p:nvSpPr>
          <p:cNvPr id="9" name="Text Placeholder 2"/>
          <p:cNvSpPr txBox="1">
            <a:spLocks/>
          </p:cNvSpPr>
          <p:nvPr/>
        </p:nvSpPr>
        <p:spPr>
          <a:xfrm>
            <a:off x="240146" y="305653"/>
            <a:ext cx="5826240" cy="699715"/>
          </a:xfrm>
          <a:prstGeom prst="rect">
            <a:avLst/>
          </a:prstGeom>
        </p:spPr>
        <p:txBody>
          <a:bodyPr anchor="ct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baseline="0">
                <a:solidFill>
                  <a:schemeClr val="bg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r>
              <a:rPr lang="en-US" sz="3200" dirty="0"/>
              <a:t>What </a:t>
            </a:r>
          </a:p>
        </p:txBody>
      </p:sp>
      <p:sp>
        <p:nvSpPr>
          <p:cNvPr id="11" name="Rectangle 10"/>
          <p:cNvSpPr/>
          <p:nvPr/>
        </p:nvSpPr>
        <p:spPr>
          <a:xfrm>
            <a:off x="6482117" y="393717"/>
            <a:ext cx="3905146" cy="954107"/>
          </a:xfrm>
          <a:prstGeom prst="rect">
            <a:avLst/>
          </a:prstGeom>
        </p:spPr>
        <p:txBody>
          <a:bodyPr wrap="square">
            <a:spAutoFit/>
          </a:bodyPr>
          <a:lstStyle/>
          <a:p>
            <a:r>
              <a:rPr lang="en-US" sz="2800" b="1" dirty="0">
                <a:solidFill>
                  <a:srgbClr val="171717"/>
                </a:solidFill>
              </a:rPr>
              <a:t>What I do with this</a:t>
            </a:r>
          </a:p>
          <a:p>
            <a:r>
              <a:rPr lang="en-US" sz="2800" b="1" dirty="0">
                <a:solidFill>
                  <a:srgbClr val="171717"/>
                </a:solidFill>
              </a:rPr>
              <a:t> information?</a:t>
            </a:r>
          </a:p>
        </p:txBody>
      </p:sp>
      <p:pic>
        <p:nvPicPr>
          <p:cNvPr id="10" name="Picture 9"/>
          <p:cNvPicPr>
            <a:picLocks noChangeAspect="1"/>
          </p:cNvPicPr>
          <p:nvPr/>
        </p:nvPicPr>
        <p:blipFill>
          <a:blip r:embed="rId5"/>
          <a:stretch>
            <a:fillRect/>
          </a:stretch>
        </p:blipFill>
        <p:spPr>
          <a:xfrm>
            <a:off x="3227457" y="767134"/>
            <a:ext cx="4488874" cy="5516078"/>
          </a:xfrm>
          <a:prstGeom prst="rect">
            <a:avLst/>
          </a:prstGeom>
        </p:spPr>
      </p:pic>
      <p:sp>
        <p:nvSpPr>
          <p:cNvPr id="2" name="TextBox 1"/>
          <p:cNvSpPr txBox="1"/>
          <p:nvPr/>
        </p:nvSpPr>
        <p:spPr>
          <a:xfrm>
            <a:off x="5123080" y="1409380"/>
            <a:ext cx="697627" cy="369332"/>
          </a:xfrm>
          <a:prstGeom prst="rect">
            <a:avLst/>
          </a:prstGeom>
          <a:noFill/>
        </p:spPr>
        <p:txBody>
          <a:bodyPr wrap="none" rtlCol="0">
            <a:spAutoFit/>
          </a:bodyPr>
          <a:lstStyle/>
          <a:p>
            <a:r>
              <a:rPr lang="en-US" dirty="0">
                <a:solidFill>
                  <a:schemeClr val="accent1">
                    <a:lumMod val="75000"/>
                  </a:schemeClr>
                </a:solidFill>
              </a:rPr>
              <a:t>Roof</a:t>
            </a:r>
          </a:p>
        </p:txBody>
      </p:sp>
      <p:sp>
        <p:nvSpPr>
          <p:cNvPr id="3" name="TextBox 2"/>
          <p:cNvSpPr txBox="1"/>
          <p:nvPr/>
        </p:nvSpPr>
        <p:spPr>
          <a:xfrm>
            <a:off x="4922087" y="4734682"/>
            <a:ext cx="1743056" cy="369332"/>
          </a:xfrm>
          <a:prstGeom prst="rect">
            <a:avLst/>
          </a:prstGeom>
          <a:noFill/>
        </p:spPr>
        <p:txBody>
          <a:bodyPr wrap="square" rtlCol="0">
            <a:spAutoFit/>
          </a:bodyPr>
          <a:lstStyle/>
          <a:p>
            <a:r>
              <a:rPr lang="en-US" dirty="0">
                <a:solidFill>
                  <a:schemeClr val="tx1">
                    <a:lumMod val="50000"/>
                    <a:lumOff val="50000"/>
                  </a:schemeClr>
                </a:solidFill>
              </a:rPr>
              <a:t>Structure</a:t>
            </a:r>
          </a:p>
        </p:txBody>
      </p:sp>
      <p:sp>
        <p:nvSpPr>
          <p:cNvPr id="4" name="TextBox 3"/>
          <p:cNvSpPr txBox="1"/>
          <p:nvPr/>
        </p:nvSpPr>
        <p:spPr>
          <a:xfrm>
            <a:off x="5016096" y="5906200"/>
            <a:ext cx="715260" cy="369332"/>
          </a:xfrm>
          <a:prstGeom prst="rect">
            <a:avLst/>
          </a:prstGeom>
          <a:noFill/>
        </p:spPr>
        <p:txBody>
          <a:bodyPr wrap="none" rtlCol="0">
            <a:spAutoFit/>
          </a:bodyPr>
          <a:lstStyle/>
          <a:p>
            <a:r>
              <a:rPr lang="en-US" dirty="0"/>
              <a:t>Base</a:t>
            </a:r>
          </a:p>
        </p:txBody>
      </p:sp>
      <p:pic>
        <p:nvPicPr>
          <p:cNvPr id="5" name="Audio 4">
            <a:hlinkClick r:id="" action="ppaction://media"/>
            <a:extLst>
              <a:ext uri="{FF2B5EF4-FFF2-40B4-BE49-F238E27FC236}">
                <a16:creationId xmlns:a16="http://schemas.microsoft.com/office/drawing/2014/main" id="{7416B457-56F9-484A-97E0-7837186E8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A47F16E9-1F7A-4EF0-ADB6-C398B7035993}"/>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4" name="Action Button: Go Forward or Next 13">
            <a:hlinkClick r:id="" action="ppaction://hlinkshowjump?jump=nextslide" highlightClick="1"/>
            <a:extLst>
              <a:ext uri="{FF2B5EF4-FFF2-40B4-BE49-F238E27FC236}">
                <a16:creationId xmlns:a16="http://schemas.microsoft.com/office/drawing/2014/main" id="{B34F47FD-DF21-4CF3-AA4B-4F328618F9BD}"/>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31790971"/>
      </p:ext>
    </p:extLst>
  </p:cSld>
  <p:clrMapOvr>
    <a:masterClrMapping/>
  </p:clrMapOvr>
  <mc:AlternateContent xmlns:mc="http://schemas.openxmlformats.org/markup-compatibility/2006" xmlns:p14="http://schemas.microsoft.com/office/powerpoint/2010/main">
    <mc:Choice Requires="p14">
      <p:transition spd="slow" p14:dur="2000" advTm="14563"/>
    </mc:Choice>
    <mc:Fallback xmlns="">
      <p:transition spd="slow" advTm="1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79170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Rectangle 25"/>
          <p:cNvSpPr/>
          <p:nvPr/>
        </p:nvSpPr>
        <p:spPr>
          <a:xfrm>
            <a:off x="0" y="0"/>
            <a:ext cx="4904509" cy="1143000"/>
          </a:xfrm>
          <a:custGeom>
            <a:avLst/>
            <a:gdLst>
              <a:gd name="connsiteX0" fmla="*/ 0 w 7548282"/>
              <a:gd name="connsiteY0" fmla="*/ 0 h 726141"/>
              <a:gd name="connsiteX1" fmla="*/ 7548282 w 7548282"/>
              <a:gd name="connsiteY1" fmla="*/ 0 h 726141"/>
              <a:gd name="connsiteX2" fmla="*/ 7548282 w 7548282"/>
              <a:gd name="connsiteY2" fmla="*/ 726141 h 726141"/>
              <a:gd name="connsiteX3" fmla="*/ 0 w 7548282"/>
              <a:gd name="connsiteY3" fmla="*/ 726141 h 726141"/>
              <a:gd name="connsiteX4" fmla="*/ 0 w 7548282"/>
              <a:gd name="connsiteY4" fmla="*/ 0 h 726141"/>
              <a:gd name="connsiteX0" fmla="*/ 0 w 7548282"/>
              <a:gd name="connsiteY0" fmla="*/ 0 h 756023"/>
              <a:gd name="connsiteX1" fmla="*/ 7548282 w 7548282"/>
              <a:gd name="connsiteY1" fmla="*/ 0 h 756023"/>
              <a:gd name="connsiteX2" fmla="*/ 7141882 w 7548282"/>
              <a:gd name="connsiteY2" fmla="*/ 756023 h 756023"/>
              <a:gd name="connsiteX3" fmla="*/ 0 w 7548282"/>
              <a:gd name="connsiteY3" fmla="*/ 726141 h 756023"/>
              <a:gd name="connsiteX4" fmla="*/ 0 w 7548282"/>
              <a:gd name="connsiteY4" fmla="*/ 0 h 756023"/>
              <a:gd name="connsiteX0" fmla="*/ 0 w 7548282"/>
              <a:gd name="connsiteY0" fmla="*/ 0 h 726141"/>
              <a:gd name="connsiteX1" fmla="*/ 7548282 w 7548282"/>
              <a:gd name="connsiteY1" fmla="*/ 0 h 726141"/>
              <a:gd name="connsiteX2" fmla="*/ 6855011 w 7548282"/>
              <a:gd name="connsiteY2" fmla="*/ 636494 h 726141"/>
              <a:gd name="connsiteX3" fmla="*/ 0 w 7548282"/>
              <a:gd name="connsiteY3" fmla="*/ 726141 h 726141"/>
              <a:gd name="connsiteX4" fmla="*/ 0 w 7548282"/>
              <a:gd name="connsiteY4" fmla="*/ 0 h 726141"/>
              <a:gd name="connsiteX0" fmla="*/ 0 w 7548282"/>
              <a:gd name="connsiteY0" fmla="*/ 0 h 726141"/>
              <a:gd name="connsiteX1" fmla="*/ 7548282 w 7548282"/>
              <a:gd name="connsiteY1" fmla="*/ 0 h 726141"/>
              <a:gd name="connsiteX2" fmla="*/ 7129929 w 7548282"/>
              <a:gd name="connsiteY2" fmla="*/ 726141 h 726141"/>
              <a:gd name="connsiteX3" fmla="*/ 0 w 7548282"/>
              <a:gd name="connsiteY3" fmla="*/ 726141 h 726141"/>
              <a:gd name="connsiteX4" fmla="*/ 0 w 7548282"/>
              <a:gd name="connsiteY4" fmla="*/ 0 h 726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282" h="726141">
                <a:moveTo>
                  <a:pt x="0" y="0"/>
                </a:moveTo>
                <a:lnTo>
                  <a:pt x="7548282" y="0"/>
                </a:lnTo>
                <a:lnTo>
                  <a:pt x="7129929" y="726141"/>
                </a:lnTo>
                <a:lnTo>
                  <a:pt x="0" y="72614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ln>
                <a:noFill/>
              </a:ln>
            </a:endParaRPr>
          </a:p>
        </p:txBody>
      </p:sp>
      <p:sp>
        <p:nvSpPr>
          <p:cNvPr id="15" name="Text Placeholder 2"/>
          <p:cNvSpPr txBox="1">
            <a:spLocks/>
          </p:cNvSpPr>
          <p:nvPr/>
        </p:nvSpPr>
        <p:spPr>
          <a:xfrm>
            <a:off x="1272713" y="32990"/>
            <a:ext cx="5739063" cy="699715"/>
          </a:xfrm>
          <a:prstGeom prst="rect">
            <a:avLst/>
          </a:prstGeom>
        </p:spPr>
        <p:txBody>
          <a:bodyPr anchor="ct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baseline="0">
                <a:solidFill>
                  <a:schemeClr val="bg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r>
              <a:rPr lang="en-US" dirty="0"/>
              <a:t> </a:t>
            </a:r>
          </a:p>
        </p:txBody>
      </p:sp>
      <p:sp>
        <p:nvSpPr>
          <p:cNvPr id="17" name="Slide Number Placeholder 2"/>
          <p:cNvSpPr>
            <a:spLocks noGrp="1"/>
          </p:cNvSpPr>
          <p:nvPr>
            <p:ph type="sldNum" sz="quarter" idx="10"/>
          </p:nvPr>
        </p:nvSpPr>
        <p:spPr>
          <a:xfrm>
            <a:off x="10715509" y="295729"/>
            <a:ext cx="838199" cy="767687"/>
          </a:xfrm>
        </p:spPr>
        <p:txBody>
          <a:bodyPr/>
          <a:lstStyle/>
          <a:p>
            <a:r>
              <a:rPr lang="en-US" dirty="0"/>
              <a:t>44</a:t>
            </a:r>
          </a:p>
        </p:txBody>
      </p:sp>
      <p:sp>
        <p:nvSpPr>
          <p:cNvPr id="9" name="Text Placeholder 2"/>
          <p:cNvSpPr txBox="1">
            <a:spLocks/>
          </p:cNvSpPr>
          <p:nvPr/>
        </p:nvSpPr>
        <p:spPr>
          <a:xfrm>
            <a:off x="240146" y="169557"/>
            <a:ext cx="5826240" cy="988126"/>
          </a:xfrm>
          <a:prstGeom prst="rect">
            <a:avLst/>
          </a:prstGeom>
        </p:spPr>
        <p:txBody>
          <a:bodyPr anchor="ct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baseline="0">
                <a:solidFill>
                  <a:schemeClr val="bg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r>
              <a:rPr lang="en-US" dirty="0">
                <a:latin typeface="Lato"/>
              </a:rPr>
              <a:t>What does the </a:t>
            </a:r>
          </a:p>
          <a:p>
            <a:r>
              <a:rPr lang="en-US" dirty="0">
                <a:latin typeface="Lato"/>
              </a:rPr>
              <a:t>colour mean?</a:t>
            </a:r>
          </a:p>
        </p:txBody>
      </p:sp>
      <p:sp>
        <p:nvSpPr>
          <p:cNvPr id="16" name="Content Placeholder 3"/>
          <p:cNvSpPr txBox="1">
            <a:spLocks/>
          </p:cNvSpPr>
          <p:nvPr/>
        </p:nvSpPr>
        <p:spPr>
          <a:xfrm>
            <a:off x="4714459" y="1538705"/>
            <a:ext cx="6001050" cy="488847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endParaRPr lang="en-US" b="1" dirty="0">
              <a:solidFill>
                <a:srgbClr val="FF0000"/>
              </a:solidFill>
              <a:ea typeface="Roboto" panose="02000000000000000000" pitchFamily="2" charset="0"/>
            </a:endParaRPr>
          </a:p>
          <a:p>
            <a:pPr>
              <a:buClr>
                <a:schemeClr val="tx1"/>
              </a:buClr>
              <a:buFont typeface="Century Gothic" panose="020B0502020202020204" pitchFamily="34" charset="0"/>
              <a:buChar char="&gt;"/>
            </a:pPr>
            <a:r>
              <a:rPr lang="en-US" sz="2400" spc="-4" dirty="0">
                <a:solidFill>
                  <a:schemeClr val="tx1"/>
                </a:solidFill>
                <a:latin typeface="Century Gothic" panose="020B0502020202020204" pitchFamily="34" charset="0"/>
              </a:rPr>
              <a:t>Individual risk thresholds</a:t>
            </a:r>
          </a:p>
          <a:p>
            <a:pPr>
              <a:buClr>
                <a:schemeClr val="tx1"/>
              </a:buClr>
              <a:buFont typeface="Century Gothic" panose="020B0502020202020204" pitchFamily="34" charset="0"/>
              <a:buChar char="&gt;"/>
            </a:pPr>
            <a:r>
              <a:rPr lang="en-US" sz="2400" spc="-4" dirty="0">
                <a:solidFill>
                  <a:schemeClr val="tx1"/>
                </a:solidFill>
                <a:latin typeface="Century Gothic" panose="020B0502020202020204" pitchFamily="34" charset="0"/>
              </a:rPr>
              <a:t>R</a:t>
            </a:r>
            <a:r>
              <a:rPr lang="en-US" sz="2400" spc="-4" dirty="0">
                <a:solidFill>
                  <a:srgbClr val="231F20"/>
                </a:solidFill>
                <a:latin typeface="Century Gothic" panose="020B0502020202020204" pitchFamily="34" charset="0"/>
              </a:rPr>
              <a:t>isk level:</a:t>
            </a:r>
            <a:endParaRPr lang="en-US" sz="2400" b="1" spc="-4" dirty="0">
              <a:solidFill>
                <a:srgbClr val="FF0000"/>
              </a:solidFill>
              <a:latin typeface="Century Gothic" panose="020B0502020202020204" pitchFamily="34" charset="0"/>
            </a:endParaRPr>
          </a:p>
          <a:p>
            <a:pPr marL="400050" lvl="1" indent="0">
              <a:buNone/>
            </a:pPr>
            <a:r>
              <a:rPr lang="en-US" sz="2400" b="1" spc="-4" dirty="0">
                <a:solidFill>
                  <a:srgbClr val="00B050"/>
                </a:solidFill>
                <a:latin typeface="Century Gothic" panose="020B0502020202020204" pitchFamily="34" charset="0"/>
              </a:rPr>
              <a:t>Low risk - green;</a:t>
            </a:r>
            <a:endParaRPr lang="en-US" sz="2400" b="1" spc="-4" dirty="0">
              <a:solidFill>
                <a:srgbClr val="231F20"/>
              </a:solidFill>
              <a:latin typeface="Century Gothic" panose="020B0502020202020204" pitchFamily="34" charset="0"/>
            </a:endParaRPr>
          </a:p>
          <a:p>
            <a:pPr marL="400050" lvl="1" indent="0">
              <a:buNone/>
            </a:pPr>
            <a:r>
              <a:rPr lang="en-US" sz="2400" b="1" spc="-4" dirty="0">
                <a:solidFill>
                  <a:srgbClr val="FFC000"/>
                </a:solidFill>
                <a:latin typeface="Century Gothic" panose="020B0502020202020204" pitchFamily="34" charset="0"/>
              </a:rPr>
              <a:t>Moderate risk- yellow</a:t>
            </a:r>
            <a:r>
              <a:rPr lang="en-US" sz="2400" b="1" spc="-4" dirty="0">
                <a:solidFill>
                  <a:srgbClr val="231F20"/>
                </a:solidFill>
                <a:latin typeface="Century Gothic" panose="020B0502020202020204" pitchFamily="34" charset="0"/>
              </a:rPr>
              <a:t>; or</a:t>
            </a:r>
            <a:endParaRPr lang="en-US" sz="2400" spc="-4" dirty="0">
              <a:solidFill>
                <a:srgbClr val="231F20"/>
              </a:solidFill>
              <a:latin typeface="Century Gothic" panose="020B0502020202020204" pitchFamily="34" charset="0"/>
            </a:endParaRPr>
          </a:p>
          <a:p>
            <a:pPr marL="400050" lvl="1" indent="0">
              <a:buNone/>
            </a:pPr>
            <a:r>
              <a:rPr lang="en-US" sz="2400" b="1" spc="-4" dirty="0">
                <a:solidFill>
                  <a:srgbClr val="FF0000"/>
                </a:solidFill>
                <a:latin typeface="Century Gothic" panose="020B0502020202020204" pitchFamily="34" charset="0"/>
              </a:rPr>
              <a:t> High risk- red.</a:t>
            </a:r>
            <a:endParaRPr lang="en-US" sz="2400" spc="-4" dirty="0">
              <a:solidFill>
                <a:srgbClr val="231F20"/>
              </a:solidFill>
              <a:latin typeface="Century Gothic" panose="020B0502020202020204" pitchFamily="34" charset="0"/>
            </a:endParaRPr>
          </a:p>
          <a:p>
            <a:pPr marL="0" indent="0">
              <a:buNone/>
            </a:pPr>
            <a:endParaRPr lang="en-US" sz="1100" spc="-4" dirty="0">
              <a:solidFill>
                <a:schemeClr val="tx1"/>
              </a:solidFill>
              <a:latin typeface="Century Gothic" panose="020B0502020202020204" pitchFamily="34" charset="0"/>
            </a:endParaRPr>
          </a:p>
          <a:p>
            <a:pPr marL="0" indent="0">
              <a:buNone/>
            </a:pPr>
            <a:r>
              <a:rPr lang="en-US" sz="1200" spc="-4" dirty="0">
                <a:solidFill>
                  <a:schemeClr val="tx1"/>
                </a:solidFill>
                <a:latin typeface="Century Gothic" panose="020B0502020202020204" pitchFamily="34" charset="0"/>
              </a:rPr>
              <a:t>For example, t</a:t>
            </a:r>
            <a:r>
              <a:rPr lang="en-US" sz="1200" dirty="0">
                <a:latin typeface="Century Gothic" panose="020B0502020202020204" pitchFamily="34" charset="0"/>
              </a:rPr>
              <a:t>he range for uncollected taxes is:</a:t>
            </a:r>
          </a:p>
          <a:p>
            <a:pPr lvl="1"/>
            <a:r>
              <a:rPr lang="en-US" sz="1200" dirty="0">
                <a:latin typeface="Century Gothic" panose="020B0502020202020204" pitchFamily="34" charset="0"/>
              </a:rPr>
              <a:t>Less than 10% is low risk,</a:t>
            </a:r>
          </a:p>
          <a:p>
            <a:pPr lvl="1"/>
            <a:r>
              <a:rPr lang="en-US" sz="1200" dirty="0">
                <a:latin typeface="Century Gothic" panose="020B0502020202020204" pitchFamily="34" charset="0"/>
              </a:rPr>
              <a:t>10% to 15% is moderate risk</a:t>
            </a:r>
          </a:p>
          <a:p>
            <a:pPr lvl="1"/>
            <a:r>
              <a:rPr lang="en-US" sz="1200" dirty="0">
                <a:latin typeface="Century Gothic" panose="020B0502020202020204" pitchFamily="34" charset="0"/>
              </a:rPr>
              <a:t>Greater than 15% is high risk</a:t>
            </a:r>
          </a:p>
        </p:txBody>
      </p:sp>
      <p:sp>
        <p:nvSpPr>
          <p:cNvPr id="11" name="Rectangle 10"/>
          <p:cNvSpPr/>
          <p:nvPr/>
        </p:nvSpPr>
        <p:spPr>
          <a:xfrm>
            <a:off x="4616782" y="1263661"/>
            <a:ext cx="6019597" cy="584775"/>
          </a:xfrm>
          <a:prstGeom prst="rect">
            <a:avLst/>
          </a:prstGeom>
        </p:spPr>
        <p:txBody>
          <a:bodyPr wrap="none">
            <a:spAutoFit/>
          </a:bodyPr>
          <a:lstStyle/>
          <a:p>
            <a:r>
              <a:rPr lang="en-US" sz="3200" b="1" dirty="0">
                <a:solidFill>
                  <a:srgbClr val="171717"/>
                </a:solidFill>
              </a:rPr>
              <a:t>How do I interpret the results?</a:t>
            </a:r>
          </a:p>
        </p:txBody>
      </p:sp>
      <p:pic>
        <p:nvPicPr>
          <p:cNvPr id="10" name="Picture 9"/>
          <p:cNvPicPr>
            <a:picLocks noChangeAspect="1"/>
          </p:cNvPicPr>
          <p:nvPr/>
        </p:nvPicPr>
        <p:blipFill>
          <a:blip r:embed="rId6"/>
          <a:stretch>
            <a:fillRect/>
          </a:stretch>
        </p:blipFill>
        <p:spPr>
          <a:xfrm>
            <a:off x="-190050" y="1688639"/>
            <a:ext cx="4904509" cy="4394316"/>
          </a:xfrm>
          <a:prstGeom prst="rect">
            <a:avLst/>
          </a:prstGeom>
        </p:spPr>
      </p:pic>
      <p:sp>
        <p:nvSpPr>
          <p:cNvPr id="2" name="Oval 1">
            <a:extLst>
              <a:ext uri="{FF2B5EF4-FFF2-40B4-BE49-F238E27FC236}">
                <a16:creationId xmlns:a16="http://schemas.microsoft.com/office/drawing/2014/main" id="{83E64F66-DB92-4B30-B48F-024BCE4DF94D}"/>
              </a:ext>
            </a:extLst>
          </p:cNvPr>
          <p:cNvSpPr/>
          <p:nvPr/>
        </p:nvSpPr>
        <p:spPr>
          <a:xfrm>
            <a:off x="847726" y="3885796"/>
            <a:ext cx="838200" cy="4957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E1F5E7F6-C027-4835-B8B0-548C8DDD2494}"/>
              </a:ext>
            </a:extLst>
          </p:cNvPr>
          <p:cNvCxnSpPr>
            <a:endCxn id="2" idx="6"/>
          </p:cNvCxnSpPr>
          <p:nvPr/>
        </p:nvCxnSpPr>
        <p:spPr>
          <a:xfrm flipH="1" flipV="1">
            <a:off x="1685926" y="4133648"/>
            <a:ext cx="3133724" cy="695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BDC17179-DEE9-4841-987A-07D7A37ED3B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D4173D31-4E73-4C93-90DE-F9EEBB423D87}"/>
              </a:ext>
            </a:extLst>
          </p:cNvPr>
          <p:cNvSpPr/>
          <p:nvPr/>
        </p:nvSpPr>
        <p:spPr>
          <a:xfrm>
            <a:off x="3958279" y="548066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8" name="Action Button: Go Forward or Next 17">
            <a:hlinkClick r:id="" action="ppaction://hlinkshowjump?jump=nextslide" highlightClick="1"/>
            <a:extLst>
              <a:ext uri="{FF2B5EF4-FFF2-40B4-BE49-F238E27FC236}">
                <a16:creationId xmlns:a16="http://schemas.microsoft.com/office/drawing/2014/main" id="{6C45374F-FC3D-4B1E-979E-D1CFF5157C3E}"/>
              </a:ext>
            </a:extLst>
          </p:cNvPr>
          <p:cNvSpPr/>
          <p:nvPr/>
        </p:nvSpPr>
        <p:spPr>
          <a:xfrm>
            <a:off x="8935492" y="548066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241668672"/>
      </p:ext>
    </p:extLst>
  </p:cSld>
  <p:clrMapOvr>
    <a:masterClrMapping/>
  </p:clrMapOvr>
  <mc:AlternateContent xmlns:mc="http://schemas.openxmlformats.org/markup-compatibility/2006" xmlns:p14="http://schemas.microsoft.com/office/powerpoint/2010/main">
    <mc:Choice Requires="p14">
      <p:transition spd="slow" p14:dur="2000" advTm="63846"/>
    </mc:Choice>
    <mc:Fallback xmlns="">
      <p:transition spd="slow" advTm="6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33500"/>
                                  </p:stCondLst>
                                  <p:childTnLst>
                                    <p:set>
                                      <p:cBhvr>
                                        <p:cTn id="9" dur="1" fill="hold">
                                          <p:stCondLst>
                                            <p:cond delay="0"/>
                                          </p:stCondLst>
                                        </p:cTn>
                                        <p:tgtEl>
                                          <p:spTgt spid="16">
                                            <p:txEl>
                                              <p:pRg st="7" end="7"/>
                                            </p:txEl>
                                          </p:spTgt>
                                        </p:tgtEl>
                                        <p:attrNameLst>
                                          <p:attrName>style.visibility</p:attrName>
                                        </p:attrNameLst>
                                      </p:cBhvr>
                                      <p:to>
                                        <p:strVal val="visible"/>
                                      </p:to>
                                    </p:set>
                                  </p:childTnLst>
                                </p:cTn>
                              </p:par>
                            </p:childTnLst>
                          </p:cTn>
                        </p:par>
                        <p:par>
                          <p:cTn id="10" fill="hold">
                            <p:stCondLst>
                              <p:cond delay="33501"/>
                            </p:stCondLst>
                            <p:childTnLst>
                              <p:par>
                                <p:cTn id="11" presetID="1" presetClass="entr" presetSubtype="0" fill="hold" nodeType="afterEffect">
                                  <p:stCondLst>
                                    <p:cond delay="0"/>
                                  </p:stCondLst>
                                  <p:childTnLst>
                                    <p:set>
                                      <p:cBhvr>
                                        <p:cTn id="12" dur="1" fill="hold">
                                          <p:stCondLst>
                                            <p:cond delay="0"/>
                                          </p:stCondLst>
                                        </p:cTn>
                                        <p:tgtEl>
                                          <p:spTgt spid="16">
                                            <p:txEl>
                                              <p:pRg st="8" end="8"/>
                                            </p:txEl>
                                          </p:spTgt>
                                        </p:tgtEl>
                                        <p:attrNameLst>
                                          <p:attrName>style.visibility</p:attrName>
                                        </p:attrNameLst>
                                      </p:cBhvr>
                                      <p:to>
                                        <p:strVal val="visible"/>
                                      </p:to>
                                    </p:set>
                                  </p:childTnLst>
                                </p:cTn>
                              </p:par>
                            </p:childTnLst>
                          </p:cTn>
                        </p:par>
                        <p:par>
                          <p:cTn id="13" fill="hold">
                            <p:stCondLst>
                              <p:cond delay="33501"/>
                            </p:stCondLst>
                            <p:childTnLst>
                              <p:par>
                                <p:cTn id="14" presetID="1" presetClass="entr" presetSubtype="0" fill="hold" nodeType="afterEffect">
                                  <p:stCondLst>
                                    <p:cond delay="0"/>
                                  </p:stCondLst>
                                  <p:childTnLst>
                                    <p:set>
                                      <p:cBhvr>
                                        <p:cTn id="15" dur="1" fill="hold">
                                          <p:stCondLst>
                                            <p:cond delay="0"/>
                                          </p:stCondLst>
                                        </p:cTn>
                                        <p:tgtEl>
                                          <p:spTgt spid="16">
                                            <p:txEl>
                                              <p:pRg st="9" end="9"/>
                                            </p:txEl>
                                          </p:spTgt>
                                        </p:tgtEl>
                                        <p:attrNameLst>
                                          <p:attrName>style.visibility</p:attrName>
                                        </p:attrNameLst>
                                      </p:cBhvr>
                                      <p:to>
                                        <p:strVal val="visible"/>
                                      </p:to>
                                    </p:set>
                                  </p:childTnLst>
                                </p:cTn>
                              </p:par>
                            </p:childTnLst>
                          </p:cTn>
                        </p:par>
                        <p:par>
                          <p:cTn id="16" fill="hold">
                            <p:stCondLst>
                              <p:cond delay="33501"/>
                            </p:stCondLst>
                            <p:childTnLst>
                              <p:par>
                                <p:cTn id="17" presetID="1" presetClass="entr" presetSubtype="0" fill="hold" nodeType="afterEffect">
                                  <p:stCondLst>
                                    <p:cond delay="0"/>
                                  </p:stCondLst>
                                  <p:childTnLst>
                                    <p:set>
                                      <p:cBhvr>
                                        <p:cTn id="18" dur="1" fill="hold">
                                          <p:stCondLst>
                                            <p:cond delay="0"/>
                                          </p:stCondLst>
                                        </p:cTn>
                                        <p:tgtEl>
                                          <p:spTgt spid="16">
                                            <p:txEl>
                                              <p:pRg st="10" end="10"/>
                                            </p:txEl>
                                          </p:spTgt>
                                        </p:tgtEl>
                                        <p:attrNameLst>
                                          <p:attrName>style.visibility</p:attrName>
                                        </p:attrNameLst>
                                      </p:cBhvr>
                                      <p:to>
                                        <p:strVal val="visible"/>
                                      </p:to>
                                    </p:set>
                                  </p:childTnLst>
                                </p:cTn>
                              </p:par>
                            </p:childTnLst>
                          </p:cTn>
                        </p:par>
                        <p:par>
                          <p:cTn id="19" fill="hold">
                            <p:stCondLst>
                              <p:cond delay="33501"/>
                            </p:stCondLst>
                            <p:childTnLst>
                              <p:par>
                                <p:cTn id="20" presetID="1" presetClass="entr" presetSubtype="0" fill="hold" nodeType="afterEffect">
                                  <p:stCondLst>
                                    <p:cond delay="19499"/>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53000"/>
                            </p:stCondLst>
                            <p:childTnLst>
                              <p:par>
                                <p:cTn id="23" presetID="1"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nvSpPr>
        <p:spPr bwMode="gray">
          <a:xfrm>
            <a:off x="2398714" y="1355726"/>
            <a:ext cx="4852987" cy="358775"/>
          </a:xfrm>
          <a:prstGeom prst="rect">
            <a:avLst/>
          </a:prstGeom>
          <a:noFill/>
          <a:ln w="9525">
            <a:noFill/>
            <a:miter lim="800000"/>
            <a:headEnd/>
            <a:tailEnd/>
          </a:ln>
        </p:spPr>
        <p:txBody>
          <a:bodyPr lIns="0" tIns="0" rIns="0" bIns="0" anchor="ctr"/>
          <a:lstStyle/>
          <a:p>
            <a:pPr defTabSz="801688"/>
            <a:endParaRPr lang="en-US" sz="2000" dirty="0">
              <a:solidFill>
                <a:srgbClr val="171717"/>
              </a:solidFill>
            </a:endParaRPr>
          </a:p>
          <a:p>
            <a:pPr defTabSz="801688"/>
            <a:endParaRPr lang="en-US" sz="2000" dirty="0">
              <a:solidFill>
                <a:srgbClr val="171717"/>
              </a:solidFill>
            </a:endParaRPr>
          </a:p>
        </p:txBody>
      </p:sp>
      <p:sp>
        <p:nvSpPr>
          <p:cNvPr id="25" name="Rectangle 4"/>
          <p:cNvSpPr>
            <a:spLocks noChangeArrowheads="1"/>
          </p:cNvSpPr>
          <p:nvPr/>
        </p:nvSpPr>
        <p:spPr bwMode="gray">
          <a:xfrm>
            <a:off x="8001001" y="6248401"/>
            <a:ext cx="2333624" cy="492125"/>
          </a:xfrm>
          <a:prstGeom prst="rect">
            <a:avLst/>
          </a:prstGeom>
          <a:noFill/>
          <a:ln w="9525">
            <a:noFill/>
            <a:miter lim="800000"/>
            <a:headEnd/>
            <a:tailEnd/>
          </a:ln>
        </p:spPr>
        <p:txBody>
          <a:bodyPr lIns="0" tIns="0" rIns="0" bIns="0" anchor="ctr"/>
          <a:lstStyle/>
          <a:p>
            <a:pPr algn="r" defTabSz="801688"/>
            <a:r>
              <a:rPr lang="en-US" sz="900" dirty="0">
                <a:solidFill>
                  <a:srgbClr val="171717"/>
                </a:solidFill>
              </a:rPr>
              <a:t>DMA – Municipal Finance Team</a:t>
            </a:r>
          </a:p>
          <a:p>
            <a:pPr algn="r" defTabSz="801688"/>
            <a:endParaRPr lang="en-US" sz="1200" dirty="0">
              <a:solidFill>
                <a:srgbClr val="171717"/>
              </a:solidFill>
            </a:endParaRPr>
          </a:p>
        </p:txBody>
      </p:sp>
      <p:pic>
        <p:nvPicPr>
          <p:cNvPr id="10" name="Picture 9"/>
          <p:cNvPicPr>
            <a:picLocks noChangeAspect="1"/>
          </p:cNvPicPr>
          <p:nvPr/>
        </p:nvPicPr>
        <p:blipFill>
          <a:blip r:embed="rId6"/>
          <a:stretch>
            <a:fillRect/>
          </a:stretch>
        </p:blipFill>
        <p:spPr>
          <a:xfrm>
            <a:off x="146843" y="1854085"/>
            <a:ext cx="4714459" cy="4394316"/>
          </a:xfrm>
          <a:prstGeom prst="rect">
            <a:avLst/>
          </a:prstGeom>
        </p:spPr>
      </p:pic>
      <p:sp>
        <p:nvSpPr>
          <p:cNvPr id="9" name="TextBox 8"/>
          <p:cNvSpPr txBox="1"/>
          <p:nvPr/>
        </p:nvSpPr>
        <p:spPr>
          <a:xfrm>
            <a:off x="4305430" y="1766002"/>
            <a:ext cx="7140612" cy="4324261"/>
          </a:xfrm>
          <a:prstGeom prst="rect">
            <a:avLst/>
          </a:prstGeom>
          <a:gradFill flip="none" rotWithShape="1">
            <a:gsLst>
              <a:gs pos="0">
                <a:srgbClr val="F50736">
                  <a:tint val="66000"/>
                  <a:satMod val="160000"/>
                </a:srgbClr>
              </a:gs>
              <a:gs pos="50000">
                <a:srgbClr val="F50736">
                  <a:tint val="44500"/>
                  <a:satMod val="160000"/>
                </a:srgbClr>
              </a:gs>
              <a:gs pos="100000">
                <a:srgbClr val="F50736">
                  <a:tint val="23500"/>
                  <a:satMod val="160000"/>
                </a:srgbClr>
              </a:gs>
            </a:gsLst>
            <a:lin ang="0" scaled="1"/>
            <a:tileRect/>
          </a:gradFill>
        </p:spPr>
        <p:txBody>
          <a:bodyPr wrap="square" rtlCol="0">
            <a:spAutoFit/>
          </a:bodyPr>
          <a:lstStyle/>
          <a:p>
            <a:r>
              <a:rPr lang="en-US" sz="1600" b="1" spc="30" dirty="0">
                <a:latin typeface="+mj-lt"/>
                <a:ea typeface="Roboto Condensed Light" panose="02000000000000000000" pitchFamily="2" charset="0"/>
                <a:cs typeface="Segoe UI" panose="020B0502040204020203" pitchFamily="34" charset="0"/>
              </a:rPr>
              <a:t>Red = High risk</a:t>
            </a:r>
          </a:p>
          <a:p>
            <a:endParaRPr lang="en-US" sz="1600" b="1" spc="30" dirty="0">
              <a:latin typeface="+mj-lt"/>
              <a:ea typeface="Roboto Condensed Light" panose="02000000000000000000" pitchFamily="2" charset="0"/>
              <a:cs typeface="Segoe UI" panose="020B0502040204020203" pitchFamily="34" charset="0"/>
            </a:endParaRPr>
          </a:p>
          <a:p>
            <a:r>
              <a:rPr lang="en-US" sz="1600" b="1" spc="30" dirty="0">
                <a:latin typeface="+mj-lt"/>
                <a:ea typeface="Roboto Condensed Light" panose="02000000000000000000" pitchFamily="2" charset="0"/>
                <a:cs typeface="Segoe UI" panose="020B0502040204020203" pitchFamily="34" charset="0"/>
              </a:rPr>
              <a:t>A municipality should focus on high risk first.</a:t>
            </a:r>
          </a:p>
          <a:p>
            <a:endParaRPr lang="en-US" sz="1600" b="1" spc="30" dirty="0">
              <a:latin typeface="+mj-lt"/>
              <a:ea typeface="Roboto Condensed Light" panose="02000000000000000000" pitchFamily="2" charset="0"/>
              <a:cs typeface="Segoe UI" panose="020B0502040204020203" pitchFamily="34" charset="0"/>
            </a:endParaRPr>
          </a:p>
          <a:p>
            <a:r>
              <a:rPr lang="en-US" sz="1600" b="1" spc="30" dirty="0">
                <a:latin typeface="+mj-lt"/>
                <a:ea typeface="Roboto Condensed Light" panose="02000000000000000000" pitchFamily="2" charset="0"/>
                <a:cs typeface="Segoe UI" panose="020B0502040204020203" pitchFamily="34" charset="0"/>
              </a:rPr>
              <a:t>Next Steps:</a:t>
            </a:r>
          </a:p>
          <a:p>
            <a:pPr marL="285750" indent="-285750">
              <a:spcBef>
                <a:spcPts val="600"/>
              </a:spcBef>
              <a:spcAft>
                <a:spcPts val="600"/>
              </a:spcAft>
              <a:buFont typeface="Century Gothic" panose="020B0502020202020204" pitchFamily="34" charset="0"/>
              <a:buChar char="›"/>
            </a:pPr>
            <a:r>
              <a:rPr lang="en-US" sz="1600" b="1" spc="30" dirty="0">
                <a:latin typeface="+mj-lt"/>
                <a:ea typeface="Roboto Condensed Light" panose="02000000000000000000" pitchFamily="2" charset="0"/>
                <a:cs typeface="Segoe UI" panose="020B0502040204020203" pitchFamily="34" charset="0"/>
              </a:rPr>
              <a:t>Dig deeper in these risk area(s). It is important to answer the following questions:</a:t>
            </a:r>
          </a:p>
          <a:p>
            <a:pPr marL="742950" lvl="1" indent="-285750">
              <a:buFont typeface="Courier New" panose="02070309020205020404" pitchFamily="49" charset="0"/>
              <a:buChar char="o"/>
            </a:pPr>
            <a:r>
              <a:rPr lang="en-US" sz="1600" b="1" spc="30" dirty="0">
                <a:latin typeface="+mj-lt"/>
                <a:ea typeface="Roboto Condensed Light" panose="02000000000000000000" pitchFamily="2" charset="0"/>
                <a:cs typeface="Segoe UI" panose="020B0502040204020203" pitchFamily="34" charset="0"/>
              </a:rPr>
              <a:t>What is the likelihood and impact of the risk?</a:t>
            </a:r>
          </a:p>
          <a:p>
            <a:pPr marL="742950" lvl="1" indent="-285750">
              <a:buFont typeface="Courier New" panose="02070309020205020404" pitchFamily="49" charset="0"/>
              <a:buChar char="o"/>
            </a:pPr>
            <a:r>
              <a:rPr lang="en-US" sz="1600" b="1" spc="30" dirty="0">
                <a:latin typeface="+mj-lt"/>
                <a:ea typeface="Roboto Condensed Light" panose="02000000000000000000" pitchFamily="2" charset="0"/>
                <a:cs typeface="Segoe UI" panose="020B0502040204020203" pitchFamily="34" charset="0"/>
              </a:rPr>
              <a:t>Are there any mitigating factors?</a:t>
            </a:r>
          </a:p>
          <a:p>
            <a:pPr marL="742950" lvl="1" indent="-285750">
              <a:buFont typeface="Courier New" panose="02070309020205020404" pitchFamily="49" charset="0"/>
              <a:buChar char="o"/>
            </a:pPr>
            <a:r>
              <a:rPr lang="en-US" sz="1600" b="1" spc="30" dirty="0">
                <a:latin typeface="+mj-lt"/>
                <a:ea typeface="Roboto Condensed Light" panose="02000000000000000000" pitchFamily="2" charset="0"/>
                <a:cs typeface="Segoe UI" panose="020B0502040204020203" pitchFamily="34" charset="0"/>
              </a:rPr>
              <a:t>What is the cause?  Any linkages?</a:t>
            </a:r>
          </a:p>
          <a:p>
            <a:pPr marL="285750" indent="-285750">
              <a:spcBef>
                <a:spcPts val="600"/>
              </a:spcBef>
              <a:spcAft>
                <a:spcPts val="600"/>
              </a:spcAft>
              <a:buFont typeface="Century Gothic" panose="020B0502020202020204" pitchFamily="34" charset="0"/>
              <a:buChar char="›"/>
            </a:pPr>
            <a:r>
              <a:rPr lang="en-US" sz="1600" b="1" spc="30" dirty="0">
                <a:latin typeface="+mj-lt"/>
                <a:ea typeface="Roboto Condensed Light" panose="02000000000000000000" pitchFamily="2" charset="0"/>
                <a:cs typeface="Segoe UI" panose="020B0502040204020203" pitchFamily="34" charset="0"/>
              </a:rPr>
              <a:t>How will this result impact or support the municipality’s strategic plan/direction?</a:t>
            </a:r>
          </a:p>
          <a:p>
            <a:pPr marL="285750" indent="-285750">
              <a:spcBef>
                <a:spcPts val="600"/>
              </a:spcBef>
              <a:spcAft>
                <a:spcPts val="600"/>
              </a:spcAft>
              <a:buFont typeface="Century Gothic" panose="020B0502020202020204" pitchFamily="34" charset="0"/>
              <a:buChar char="›"/>
            </a:pPr>
            <a:r>
              <a:rPr lang="en-US" sz="1600" b="1" spc="30" dirty="0">
                <a:latin typeface="+mj-lt"/>
                <a:ea typeface="Roboto Condensed Light" panose="02000000000000000000" pitchFamily="2" charset="0"/>
                <a:cs typeface="Segoe UI" panose="020B0502040204020203" pitchFamily="34" charset="0"/>
              </a:rPr>
              <a:t>Depending on the analysis, the municipality should focus mitigating actions or efforts to lower the risk threshold.</a:t>
            </a:r>
          </a:p>
          <a:p>
            <a:pPr marL="285750" indent="-285750">
              <a:spcBef>
                <a:spcPts val="600"/>
              </a:spcBef>
              <a:spcAft>
                <a:spcPts val="600"/>
              </a:spcAft>
              <a:buFont typeface="Arial" pitchFamily="34" charset="0"/>
              <a:buChar char="•"/>
            </a:pPr>
            <a:endParaRPr lang="en-US" sz="1600" b="1" spc="30" dirty="0">
              <a:latin typeface="Segoe UI" panose="020B0502040204020203" pitchFamily="34" charset="0"/>
              <a:ea typeface="Roboto Condensed Light" panose="02000000000000000000" pitchFamily="2" charset="0"/>
              <a:cs typeface="Segoe UI" panose="020B0502040204020203" pitchFamily="34" charset="0"/>
            </a:endParaRPr>
          </a:p>
        </p:txBody>
      </p:sp>
      <p:sp>
        <p:nvSpPr>
          <p:cNvPr id="11" name="Slide Number Placeholder 2"/>
          <p:cNvSpPr txBox="1">
            <a:spLocks/>
          </p:cNvSpPr>
          <p:nvPr/>
        </p:nvSpPr>
        <p:spPr>
          <a:xfrm>
            <a:off x="10948265" y="57507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45</a:t>
            </a:r>
          </a:p>
        </p:txBody>
      </p:sp>
      <p:sp>
        <p:nvSpPr>
          <p:cNvPr id="14" name="Rectangle 13">
            <a:extLst>
              <a:ext uri="{FF2B5EF4-FFF2-40B4-BE49-F238E27FC236}">
                <a16:creationId xmlns:a16="http://schemas.microsoft.com/office/drawing/2014/main" id="{2B80944F-B5C5-4384-94E7-7251643F7F90}"/>
              </a:ext>
            </a:extLst>
          </p:cNvPr>
          <p:cNvSpPr/>
          <p:nvPr/>
        </p:nvSpPr>
        <p:spPr>
          <a:xfrm>
            <a:off x="2028029" y="1182682"/>
            <a:ext cx="5415329" cy="461665"/>
          </a:xfrm>
          <a:prstGeom prst="rect">
            <a:avLst/>
          </a:prstGeom>
        </p:spPr>
        <p:txBody>
          <a:bodyPr wrap="none">
            <a:spAutoFit/>
          </a:bodyPr>
          <a:lstStyle/>
          <a:p>
            <a:r>
              <a:rPr lang="en-US" sz="2400" b="1" dirty="0">
                <a:solidFill>
                  <a:srgbClr val="171717"/>
                </a:solidFill>
                <a:latin typeface="Helvetica" panose="020B0604020202020204" pitchFamily="34" charset="0"/>
                <a:ea typeface="Roboto Condensed Light" panose="02000000000000000000" pitchFamily="2" charset="0"/>
                <a:cs typeface="Helvetica" panose="020B0604020202020204" pitchFamily="34" charset="0"/>
              </a:rPr>
              <a:t>RED INDICATORS – WHAT NEXT?:  </a:t>
            </a:r>
            <a:endParaRPr lang="en-US" sz="2400" dirty="0">
              <a:latin typeface="Helvetica" panose="020B0604020202020204" pitchFamily="34" charset="0"/>
              <a:ea typeface="Roboto Condensed Light" panose="02000000000000000000" pitchFamily="2"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FF638BCF-478E-4242-8C10-7B46F1C607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2" name="Action Button: Go Back or Previous 11">
            <a:hlinkClick r:id="" action="ppaction://hlinkshowjump?jump=previousslide" highlightClick="1"/>
            <a:extLst>
              <a:ext uri="{FF2B5EF4-FFF2-40B4-BE49-F238E27FC236}">
                <a16:creationId xmlns:a16="http://schemas.microsoft.com/office/drawing/2014/main" id="{59ADA58B-76F7-4958-9AE2-CB0C04E0E829}"/>
              </a:ext>
            </a:extLst>
          </p:cNvPr>
          <p:cNvSpPr/>
          <p:nvPr/>
        </p:nvSpPr>
        <p:spPr>
          <a:xfrm>
            <a:off x="5354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3" name="Action Button: Go Forward or Next 12">
            <a:hlinkClick r:id="" action="ppaction://hlinkshowjump?jump=nextslide" highlightClick="1"/>
            <a:extLst>
              <a:ext uri="{FF2B5EF4-FFF2-40B4-BE49-F238E27FC236}">
                <a16:creationId xmlns:a16="http://schemas.microsoft.com/office/drawing/2014/main" id="{7BAEF82C-E7CB-460E-B10B-025A9666FCD6}"/>
              </a:ext>
            </a:extLst>
          </p:cNvPr>
          <p:cNvSpPr/>
          <p:nvPr/>
        </p:nvSpPr>
        <p:spPr>
          <a:xfrm>
            <a:off x="11217388" y="526648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02987703"/>
      </p:ext>
    </p:extLst>
  </p:cSld>
  <p:clrMapOvr>
    <a:masterClrMapping/>
  </p:clrMapOvr>
  <mc:AlternateContent xmlns:mc="http://schemas.openxmlformats.org/markup-compatibility/2006" xmlns:p14="http://schemas.microsoft.com/office/powerpoint/2010/main">
    <mc:Choice Requires="p14">
      <p:transition spd="slow" p14:dur="2000" advTm="43191"/>
    </mc:Choice>
    <mc:Fallback xmlns="">
      <p:transition spd="slow" advTm="4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4999"/>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nvSpPr>
        <p:spPr bwMode="gray">
          <a:xfrm>
            <a:off x="2398714" y="1355726"/>
            <a:ext cx="4852987" cy="358775"/>
          </a:xfrm>
          <a:prstGeom prst="rect">
            <a:avLst/>
          </a:prstGeom>
          <a:noFill/>
          <a:ln w="9525">
            <a:noFill/>
            <a:miter lim="800000"/>
            <a:headEnd/>
            <a:tailEnd/>
          </a:ln>
        </p:spPr>
        <p:txBody>
          <a:bodyPr lIns="0" tIns="0" rIns="0" bIns="0" anchor="ctr"/>
          <a:lstStyle/>
          <a:p>
            <a:pPr defTabSz="801688"/>
            <a:endParaRPr lang="en-US" sz="2000" dirty="0">
              <a:solidFill>
                <a:srgbClr val="171717"/>
              </a:solidFill>
            </a:endParaRPr>
          </a:p>
          <a:p>
            <a:pPr defTabSz="801688"/>
            <a:endParaRPr lang="en-US" sz="2000" dirty="0">
              <a:solidFill>
                <a:srgbClr val="171717"/>
              </a:solidFill>
            </a:endParaRPr>
          </a:p>
        </p:txBody>
      </p:sp>
      <p:sp>
        <p:nvSpPr>
          <p:cNvPr id="25" name="Rectangle 4"/>
          <p:cNvSpPr>
            <a:spLocks noChangeArrowheads="1"/>
          </p:cNvSpPr>
          <p:nvPr/>
        </p:nvSpPr>
        <p:spPr bwMode="gray">
          <a:xfrm>
            <a:off x="8001001" y="6248401"/>
            <a:ext cx="2333624" cy="492125"/>
          </a:xfrm>
          <a:prstGeom prst="rect">
            <a:avLst/>
          </a:prstGeom>
          <a:noFill/>
          <a:ln w="9525">
            <a:noFill/>
            <a:miter lim="800000"/>
            <a:headEnd/>
            <a:tailEnd/>
          </a:ln>
        </p:spPr>
        <p:txBody>
          <a:bodyPr lIns="0" tIns="0" rIns="0" bIns="0" anchor="ctr"/>
          <a:lstStyle/>
          <a:p>
            <a:pPr algn="r" defTabSz="801688"/>
            <a:r>
              <a:rPr lang="en-US" sz="900" dirty="0">
                <a:solidFill>
                  <a:srgbClr val="171717"/>
                </a:solidFill>
              </a:rPr>
              <a:t>DMA – Municipal Finance Team</a:t>
            </a:r>
          </a:p>
          <a:p>
            <a:pPr algn="r" defTabSz="801688"/>
            <a:endParaRPr lang="en-US" sz="1200" dirty="0">
              <a:solidFill>
                <a:srgbClr val="171717"/>
              </a:solidFill>
            </a:endParaRPr>
          </a:p>
        </p:txBody>
      </p:sp>
      <p:sp>
        <p:nvSpPr>
          <p:cNvPr id="13" name="Rectangle 12"/>
          <p:cNvSpPr/>
          <p:nvPr/>
        </p:nvSpPr>
        <p:spPr>
          <a:xfrm>
            <a:off x="1703387" y="1631033"/>
            <a:ext cx="6146298" cy="461665"/>
          </a:xfrm>
          <a:prstGeom prst="rect">
            <a:avLst/>
          </a:prstGeom>
        </p:spPr>
        <p:txBody>
          <a:bodyPr wrap="none">
            <a:spAutoFit/>
          </a:bodyPr>
          <a:lstStyle/>
          <a:p>
            <a:r>
              <a:rPr lang="en-US" sz="2400" b="1" dirty="0">
                <a:solidFill>
                  <a:srgbClr val="171717"/>
                </a:solidFill>
                <a:latin typeface="Helvetica" panose="020B0604020202020204" pitchFamily="34" charset="0"/>
                <a:cs typeface="Helvetica" panose="020B0604020202020204" pitchFamily="34" charset="0"/>
              </a:rPr>
              <a:t>YELLOW INDICATORS – WHAT NEXT?   </a:t>
            </a:r>
            <a:endParaRPr lang="en-US" sz="2400" dirty="0">
              <a:latin typeface="Helvetica" panose="020B0604020202020204" pitchFamily="34" charset="0"/>
              <a:cs typeface="Helvetica" panose="020B0604020202020204" pitchFamily="34" charset="0"/>
            </a:endParaRPr>
          </a:p>
        </p:txBody>
      </p:sp>
      <p:sp>
        <p:nvSpPr>
          <p:cNvPr id="18" name="TextBox 17"/>
          <p:cNvSpPr txBox="1"/>
          <p:nvPr/>
        </p:nvSpPr>
        <p:spPr>
          <a:xfrm>
            <a:off x="1703387" y="2275189"/>
            <a:ext cx="8631238" cy="369331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square" rtlCol="0">
            <a:spAutoFit/>
          </a:bodyPr>
          <a:lstStyle/>
          <a:p>
            <a:r>
              <a:rPr lang="en-US" sz="1600" b="1" spc="30" dirty="0">
                <a:latin typeface="+mj-lt"/>
                <a:ea typeface="Roboto Condensed Light" panose="02000000000000000000" pitchFamily="2" charset="0"/>
                <a:cs typeface="Segoe UI" panose="020B0502040204020203" pitchFamily="34" charset="0"/>
              </a:rPr>
              <a:t>Yellow  = Moderate risk</a:t>
            </a:r>
          </a:p>
          <a:p>
            <a:endParaRPr lang="en-US" sz="1600" spc="30" dirty="0">
              <a:latin typeface="+mj-lt"/>
              <a:ea typeface="Roboto Condensed Light" panose="02000000000000000000" pitchFamily="2" charset="0"/>
              <a:cs typeface="Segoe UI" panose="020B0502040204020203" pitchFamily="34" charset="0"/>
            </a:endParaRPr>
          </a:p>
          <a:p>
            <a:r>
              <a:rPr lang="en-US" sz="1600" b="1" spc="30" dirty="0">
                <a:latin typeface="+mj-lt"/>
                <a:ea typeface="Roboto Condensed Light" panose="02000000000000000000" pitchFamily="2" charset="0"/>
                <a:cs typeface="Segoe UI" panose="020B0502040204020203" pitchFamily="34" charset="0"/>
              </a:rPr>
              <a:t>Next Steps:</a:t>
            </a:r>
          </a:p>
          <a:p>
            <a:pPr marL="285750" indent="-285750">
              <a:spcBef>
                <a:spcPts val="600"/>
              </a:spcBef>
              <a:spcAft>
                <a:spcPts val="600"/>
              </a:spcAft>
              <a:buFont typeface="Century Gothic" panose="020B0502020202020204" pitchFamily="34" charset="0"/>
              <a:buChar char="›"/>
            </a:pPr>
            <a:r>
              <a:rPr lang="en-US" sz="1600" b="1" spc="30" dirty="0">
                <a:latin typeface="+mj-lt"/>
                <a:ea typeface="Roboto Condensed Light" panose="02000000000000000000" pitchFamily="2" charset="0"/>
                <a:cs typeface="Segoe UI" panose="020B0502040204020203" pitchFamily="34" charset="0"/>
              </a:rPr>
              <a:t>After the red indicators - Dig deeper in these risk area(s). It is important to answer the following questions:</a:t>
            </a:r>
          </a:p>
          <a:p>
            <a:pPr marL="742950" lvl="1" indent="-285750">
              <a:buFont typeface="Courier New" panose="02070309020205020404" pitchFamily="49" charset="0"/>
              <a:buChar char="o"/>
            </a:pPr>
            <a:r>
              <a:rPr lang="en-US" sz="1600" b="1" spc="30" dirty="0">
                <a:latin typeface="+mj-lt"/>
                <a:ea typeface="Roboto Condensed Light" panose="02000000000000000000" pitchFamily="2" charset="0"/>
                <a:cs typeface="Segoe UI" panose="020B0502040204020203" pitchFamily="34" charset="0"/>
              </a:rPr>
              <a:t>What is the trend?</a:t>
            </a:r>
          </a:p>
          <a:p>
            <a:pPr marL="742950" lvl="1" indent="-285750">
              <a:buFont typeface="Courier New" panose="02070309020205020404" pitchFamily="49" charset="0"/>
              <a:buChar char="o"/>
            </a:pPr>
            <a:r>
              <a:rPr lang="en-US" sz="1600" b="1" spc="30" dirty="0">
                <a:latin typeface="+mj-lt"/>
                <a:ea typeface="Roboto Condensed Light" panose="02000000000000000000" pitchFamily="2" charset="0"/>
                <a:cs typeface="Segoe UI" panose="020B0502040204020203" pitchFamily="34" charset="0"/>
              </a:rPr>
              <a:t>What is the likelihood and impact of the risk?</a:t>
            </a:r>
          </a:p>
          <a:p>
            <a:pPr marL="742950" lvl="1" indent="-285750">
              <a:buFont typeface="Courier New" panose="02070309020205020404" pitchFamily="49" charset="0"/>
              <a:buChar char="o"/>
            </a:pPr>
            <a:r>
              <a:rPr lang="en-US" sz="1600" b="1" spc="30" dirty="0">
                <a:latin typeface="+mj-lt"/>
                <a:ea typeface="Roboto Condensed Light" panose="02000000000000000000" pitchFamily="2" charset="0"/>
                <a:cs typeface="Segoe UI" panose="020B0502040204020203" pitchFamily="34" charset="0"/>
              </a:rPr>
              <a:t>What is the cause?  </a:t>
            </a:r>
          </a:p>
          <a:p>
            <a:pPr marL="742950" lvl="1" indent="-285750">
              <a:buFont typeface="Courier New" panose="02070309020205020404" pitchFamily="49" charset="0"/>
              <a:buChar char="o"/>
            </a:pPr>
            <a:r>
              <a:rPr lang="en-US" sz="1600" b="1" spc="30" dirty="0">
                <a:latin typeface="+mj-lt"/>
                <a:ea typeface="Roboto Condensed Light" panose="02000000000000000000" pitchFamily="2" charset="0"/>
                <a:cs typeface="Segoe UI" panose="020B0502040204020203" pitchFamily="34" charset="0"/>
              </a:rPr>
              <a:t>Are there any mitigating factors?</a:t>
            </a:r>
          </a:p>
          <a:p>
            <a:pPr marL="742950" lvl="1" indent="-285750">
              <a:buFont typeface="Courier New" panose="02070309020205020404" pitchFamily="49" charset="0"/>
              <a:buChar char="o"/>
            </a:pPr>
            <a:r>
              <a:rPr lang="en-US" sz="1600" b="1" spc="30" dirty="0">
                <a:latin typeface="+mj-lt"/>
                <a:ea typeface="Roboto Condensed Light" panose="02000000000000000000" pitchFamily="2" charset="0"/>
                <a:cs typeface="Segoe UI" panose="020B0502040204020203" pitchFamily="34" charset="0"/>
              </a:rPr>
              <a:t>How does this result align with, or support the municipality’s strategic plans?</a:t>
            </a:r>
          </a:p>
          <a:p>
            <a:pPr lvl="1"/>
            <a:endParaRPr lang="en-US" sz="1600" b="1" spc="30" dirty="0">
              <a:latin typeface="+mj-lt"/>
              <a:ea typeface="Roboto Condensed Light" panose="02000000000000000000" pitchFamily="2" charset="0"/>
              <a:cs typeface="Segoe UI" panose="020B0502040204020203" pitchFamily="34" charset="0"/>
            </a:endParaRPr>
          </a:p>
          <a:p>
            <a:pPr marL="285750" indent="-285750">
              <a:buFont typeface="Century Gothic" panose="020B0502020202020204" pitchFamily="34" charset="0"/>
              <a:buChar char="›"/>
            </a:pPr>
            <a:r>
              <a:rPr lang="en-US" sz="1600" b="1" spc="30" dirty="0">
                <a:latin typeface="+mj-lt"/>
                <a:ea typeface="Roboto Condensed Light" panose="02000000000000000000" pitchFamily="2" charset="0"/>
                <a:cs typeface="Segoe UI" panose="020B0502040204020203" pitchFamily="34" charset="0"/>
              </a:rPr>
              <a:t>Depending on the analysis, the municipality should focus on mitigating actions or efforts to lower the risk threshold or accept risk level.</a:t>
            </a:r>
          </a:p>
        </p:txBody>
      </p:sp>
      <p:sp>
        <p:nvSpPr>
          <p:cNvPr id="9" name="Slide Number Placeholder 2"/>
          <p:cNvSpPr txBox="1">
            <a:spLocks/>
          </p:cNvSpPr>
          <p:nvPr/>
        </p:nvSpPr>
        <p:spPr>
          <a:xfrm>
            <a:off x="10948265" y="57507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46</a:t>
            </a:r>
          </a:p>
        </p:txBody>
      </p:sp>
      <p:pic>
        <p:nvPicPr>
          <p:cNvPr id="3" name="Audio 2">
            <a:hlinkClick r:id="" action="ppaction://media"/>
            <a:extLst>
              <a:ext uri="{FF2B5EF4-FFF2-40B4-BE49-F238E27FC236}">
                <a16:creationId xmlns:a16="http://schemas.microsoft.com/office/drawing/2014/main" id="{6DC60675-09CC-43E1-B937-E6E1A18460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922939D-970E-4AB4-90DC-FDFEEBA27C9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1AA537C0-D8AD-4CAA-906A-7C4113085FE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587635234"/>
      </p:ext>
    </p:extLst>
  </p:cSld>
  <p:clrMapOvr>
    <a:masterClrMapping/>
  </p:clrMapOvr>
  <mc:AlternateContent xmlns:mc="http://schemas.openxmlformats.org/markup-compatibility/2006" xmlns:p14="http://schemas.microsoft.com/office/powerpoint/2010/main">
    <mc:Choice Requires="p14">
      <p:transition spd="slow" p14:dur="2000" advTm="39671"/>
    </mc:Choice>
    <mc:Fallback xmlns="">
      <p:transition spd="slow" advTm="3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450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nvSpPr>
        <p:spPr bwMode="gray">
          <a:xfrm>
            <a:off x="2398714" y="1355726"/>
            <a:ext cx="4852987" cy="358775"/>
          </a:xfrm>
          <a:prstGeom prst="rect">
            <a:avLst/>
          </a:prstGeom>
          <a:noFill/>
          <a:ln w="9525">
            <a:noFill/>
            <a:miter lim="800000"/>
            <a:headEnd/>
            <a:tailEnd/>
          </a:ln>
        </p:spPr>
        <p:txBody>
          <a:bodyPr lIns="0" tIns="0" rIns="0" bIns="0" anchor="ctr"/>
          <a:lstStyle/>
          <a:p>
            <a:pPr defTabSz="801688"/>
            <a:endParaRPr lang="en-US" sz="2000" dirty="0">
              <a:solidFill>
                <a:srgbClr val="171717"/>
              </a:solidFill>
            </a:endParaRPr>
          </a:p>
          <a:p>
            <a:pPr defTabSz="801688"/>
            <a:endParaRPr lang="en-US" sz="2000" dirty="0">
              <a:solidFill>
                <a:srgbClr val="171717"/>
              </a:solidFill>
            </a:endParaRPr>
          </a:p>
        </p:txBody>
      </p:sp>
      <p:sp>
        <p:nvSpPr>
          <p:cNvPr id="25" name="Rectangle 4"/>
          <p:cNvSpPr>
            <a:spLocks noChangeArrowheads="1"/>
          </p:cNvSpPr>
          <p:nvPr/>
        </p:nvSpPr>
        <p:spPr bwMode="gray">
          <a:xfrm>
            <a:off x="8001001" y="6248401"/>
            <a:ext cx="2333624" cy="492125"/>
          </a:xfrm>
          <a:prstGeom prst="rect">
            <a:avLst/>
          </a:prstGeom>
          <a:noFill/>
          <a:ln w="9525">
            <a:noFill/>
            <a:miter lim="800000"/>
            <a:headEnd/>
            <a:tailEnd/>
          </a:ln>
        </p:spPr>
        <p:txBody>
          <a:bodyPr lIns="0" tIns="0" rIns="0" bIns="0" anchor="ctr"/>
          <a:lstStyle/>
          <a:p>
            <a:pPr algn="r" defTabSz="801688"/>
            <a:r>
              <a:rPr lang="en-US" sz="900" dirty="0">
                <a:solidFill>
                  <a:srgbClr val="171717"/>
                </a:solidFill>
              </a:rPr>
              <a:t>DMA – Municipal Finance Team</a:t>
            </a:r>
          </a:p>
          <a:p>
            <a:pPr algn="r" defTabSz="801688"/>
            <a:endParaRPr lang="en-US" sz="1200" dirty="0">
              <a:solidFill>
                <a:srgbClr val="171717"/>
              </a:solidFill>
            </a:endParaRPr>
          </a:p>
        </p:txBody>
      </p:sp>
      <p:sp>
        <p:nvSpPr>
          <p:cNvPr id="12" name="Rectangle 5"/>
          <p:cNvSpPr txBox="1">
            <a:spLocks noChangeArrowheads="1"/>
          </p:cNvSpPr>
          <p:nvPr/>
        </p:nvSpPr>
        <p:spPr bwMode="gray">
          <a:xfrm>
            <a:off x="2255837" y="104063"/>
            <a:ext cx="6669088" cy="600075"/>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Financial Condition Indicators</a:t>
            </a:r>
          </a:p>
        </p:txBody>
      </p:sp>
      <p:sp>
        <p:nvSpPr>
          <p:cNvPr id="13" name="Rectangle 12"/>
          <p:cNvSpPr/>
          <p:nvPr/>
        </p:nvSpPr>
        <p:spPr>
          <a:xfrm>
            <a:off x="1606671" y="1341307"/>
            <a:ext cx="5756769" cy="461665"/>
          </a:xfrm>
          <a:prstGeom prst="rect">
            <a:avLst/>
          </a:prstGeom>
        </p:spPr>
        <p:txBody>
          <a:bodyPr wrap="none">
            <a:spAutoFit/>
          </a:bodyPr>
          <a:lstStyle/>
          <a:p>
            <a:r>
              <a:rPr lang="en-US" sz="2400" b="1" dirty="0">
                <a:solidFill>
                  <a:srgbClr val="171717"/>
                </a:solidFill>
                <a:latin typeface="Helvetica" panose="020B0604020202020204" pitchFamily="34" charset="0"/>
                <a:cs typeface="Helvetica" panose="020B0604020202020204" pitchFamily="34" charset="0"/>
              </a:rPr>
              <a:t>GREEN INDICATORS – WHAT NEXT?  </a:t>
            </a:r>
            <a:endParaRPr lang="en-US" sz="2400" dirty="0">
              <a:latin typeface="Helvetica" panose="020B0604020202020204" pitchFamily="34" charset="0"/>
              <a:cs typeface="Helvetica" panose="020B0604020202020204" pitchFamily="34" charset="0"/>
            </a:endParaRPr>
          </a:p>
        </p:txBody>
      </p:sp>
      <p:sp>
        <p:nvSpPr>
          <p:cNvPr id="8" name="TextBox 7"/>
          <p:cNvSpPr txBox="1"/>
          <p:nvPr/>
        </p:nvSpPr>
        <p:spPr>
          <a:xfrm>
            <a:off x="1470457" y="2174927"/>
            <a:ext cx="9477808" cy="3170099"/>
          </a:xfrm>
          <a:prstGeom prst="rect">
            <a:avLst/>
          </a:prstGeom>
          <a:solidFill>
            <a:schemeClr val="accent5">
              <a:lumMod val="40000"/>
              <a:lumOff val="60000"/>
            </a:schemeClr>
          </a:solidFill>
        </p:spPr>
        <p:txBody>
          <a:bodyPr wrap="square" rtlCol="0">
            <a:spAutoFit/>
          </a:bodyPr>
          <a:lstStyle/>
          <a:p>
            <a:r>
              <a:rPr lang="en-US" sz="1600" b="1" spc="30" dirty="0">
                <a:ea typeface="Roboto Condensed Light" panose="02000000000000000000" pitchFamily="2" charset="0"/>
                <a:cs typeface="Segoe UI" panose="020B0502040204020203" pitchFamily="34" charset="0"/>
              </a:rPr>
              <a:t>Green = Low risk</a:t>
            </a:r>
          </a:p>
          <a:p>
            <a:pPr marL="285750" indent="-285750">
              <a:buFont typeface="Century Gothic" panose="020B0502020202020204" pitchFamily="34" charset="0"/>
              <a:buChar char="›"/>
            </a:pPr>
            <a:endParaRPr lang="en-US" sz="1600" b="1" spc="30" dirty="0">
              <a:ea typeface="Roboto Condensed Light" panose="02000000000000000000" pitchFamily="2" charset="0"/>
              <a:cs typeface="Segoe UI" panose="020B0502040204020203" pitchFamily="34" charset="0"/>
            </a:endParaRPr>
          </a:p>
          <a:p>
            <a:pPr marL="285750" indent="-285750">
              <a:buFont typeface="Century Gothic" panose="020B0502020202020204" pitchFamily="34" charset="0"/>
              <a:buChar char="›"/>
            </a:pPr>
            <a:r>
              <a:rPr lang="en-US" sz="1600" b="1" spc="30" dirty="0">
                <a:ea typeface="Roboto Condensed Light" panose="02000000000000000000" pitchFamily="2" charset="0"/>
                <a:cs typeface="Segoe UI" panose="020B0502040204020203" pitchFamily="34" charset="0"/>
              </a:rPr>
              <a:t>What should a municipality do? Next Steps:</a:t>
            </a:r>
          </a:p>
          <a:p>
            <a:pPr marL="285750" indent="-285750">
              <a:spcBef>
                <a:spcPts val="600"/>
              </a:spcBef>
              <a:spcAft>
                <a:spcPts val="600"/>
              </a:spcAft>
              <a:buFont typeface="Century Gothic" panose="020B0502020202020204" pitchFamily="34" charset="0"/>
              <a:buChar char="›"/>
            </a:pPr>
            <a:r>
              <a:rPr lang="en-US" sz="1600" b="1" spc="30" dirty="0">
                <a:ea typeface="Roboto Condensed Light" panose="02000000000000000000" pitchFamily="2" charset="0"/>
                <a:cs typeface="Segoe UI" panose="020B0502040204020203" pitchFamily="34" charset="0"/>
              </a:rPr>
              <a:t>It is important to understand this strength:</a:t>
            </a:r>
          </a:p>
          <a:p>
            <a:pPr marL="742950" lvl="1" indent="-285750">
              <a:buFont typeface="Courier New" panose="02070309020205020404" pitchFamily="49" charset="0"/>
              <a:buChar char="o"/>
            </a:pPr>
            <a:r>
              <a:rPr lang="en-US" sz="1600" b="1" spc="30" dirty="0">
                <a:ea typeface="Roboto Condensed Light" panose="02000000000000000000" pitchFamily="2" charset="0"/>
                <a:cs typeface="Segoe UI" panose="020B0502040204020203" pitchFamily="34" charset="0"/>
              </a:rPr>
              <a:t>What is the main reason for the low risk(s)?  </a:t>
            </a:r>
          </a:p>
          <a:p>
            <a:pPr marL="742950" lvl="1" indent="-285750">
              <a:buFont typeface="Courier New" panose="02070309020205020404" pitchFamily="49" charset="0"/>
              <a:buChar char="o"/>
            </a:pPr>
            <a:r>
              <a:rPr lang="en-US" sz="1600" b="1" spc="30" dirty="0">
                <a:ea typeface="Roboto Condensed Light" panose="02000000000000000000" pitchFamily="2" charset="0"/>
                <a:cs typeface="Segoe UI" panose="020B0502040204020203" pitchFamily="34" charset="0"/>
              </a:rPr>
              <a:t>Any linkages?</a:t>
            </a:r>
          </a:p>
          <a:p>
            <a:pPr marL="742950" lvl="1" indent="-285750">
              <a:buFont typeface="Courier New" panose="02070309020205020404" pitchFamily="49" charset="0"/>
              <a:buChar char="o"/>
            </a:pPr>
            <a:r>
              <a:rPr lang="en-US" sz="1600" b="1" spc="30" dirty="0">
                <a:ea typeface="Roboto Condensed Light" panose="02000000000000000000" pitchFamily="2" charset="0"/>
                <a:cs typeface="Segoe UI" panose="020B0502040204020203" pitchFamily="34" charset="0"/>
              </a:rPr>
              <a:t>How is the municipality trending?</a:t>
            </a:r>
          </a:p>
          <a:p>
            <a:pPr marL="285750" lvl="1" indent="-285750">
              <a:spcBef>
                <a:spcPts val="600"/>
              </a:spcBef>
              <a:spcAft>
                <a:spcPts val="600"/>
              </a:spcAft>
              <a:buFont typeface="Century Gothic" panose="020B0502020202020204" pitchFamily="34" charset="0"/>
              <a:buChar char="›"/>
            </a:pPr>
            <a:r>
              <a:rPr lang="en-US" sz="1600" b="1" spc="30" dirty="0">
                <a:ea typeface="Roboto Condensed Light" panose="02000000000000000000" pitchFamily="2" charset="0"/>
                <a:cs typeface="Segoe UI" panose="020B0502040204020203" pitchFamily="34" charset="0"/>
              </a:rPr>
              <a:t>How can the municipality leverage this strength?</a:t>
            </a:r>
          </a:p>
          <a:p>
            <a:pPr marL="285750" lvl="1" indent="-285750">
              <a:spcBef>
                <a:spcPts val="600"/>
              </a:spcBef>
              <a:spcAft>
                <a:spcPts val="600"/>
              </a:spcAft>
              <a:buFont typeface="Century Gothic" panose="020B0502020202020204" pitchFamily="34" charset="0"/>
              <a:buChar char="›"/>
            </a:pPr>
            <a:r>
              <a:rPr lang="en-US" sz="1600" b="1" spc="30" dirty="0">
                <a:ea typeface="Roboto Condensed Light" panose="02000000000000000000" pitchFamily="2" charset="0"/>
                <a:cs typeface="Segoe UI" panose="020B0502040204020203" pitchFamily="34" charset="0"/>
              </a:rPr>
              <a:t>How does this result align with, or support the municipality’s strategic plans?</a:t>
            </a:r>
          </a:p>
          <a:p>
            <a:endParaRPr lang="en-US" sz="1600" b="1" spc="30" dirty="0">
              <a:solidFill>
                <a:schemeClr val="bg1"/>
              </a:solidFill>
              <a:latin typeface="Segoe UI" panose="020B0502040204020203" pitchFamily="34" charset="0"/>
              <a:cs typeface="Segoe UI" panose="020B0502040204020203" pitchFamily="34" charset="0"/>
            </a:endParaRPr>
          </a:p>
          <a:p>
            <a:endParaRPr lang="en-US" sz="1000" spc="30" dirty="0">
              <a:solidFill>
                <a:schemeClr val="bg1"/>
              </a:solidFill>
              <a:latin typeface="Segoe UI" panose="020B0502040204020203" pitchFamily="34" charset="0"/>
              <a:cs typeface="Segoe UI" panose="020B0502040204020203" pitchFamily="34" charset="0"/>
            </a:endParaRPr>
          </a:p>
        </p:txBody>
      </p:sp>
      <p:sp>
        <p:nvSpPr>
          <p:cNvPr id="9" name="Slide Number Placeholder 2"/>
          <p:cNvSpPr txBox="1">
            <a:spLocks/>
          </p:cNvSpPr>
          <p:nvPr/>
        </p:nvSpPr>
        <p:spPr>
          <a:xfrm>
            <a:off x="10948265" y="57507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47</a:t>
            </a:r>
          </a:p>
        </p:txBody>
      </p:sp>
      <p:pic>
        <p:nvPicPr>
          <p:cNvPr id="4" name="Audio 3">
            <a:hlinkClick r:id="" action="ppaction://media"/>
            <a:extLst>
              <a:ext uri="{FF2B5EF4-FFF2-40B4-BE49-F238E27FC236}">
                <a16:creationId xmlns:a16="http://schemas.microsoft.com/office/drawing/2014/main" id="{E23B286F-9434-4E24-A6F8-863C49CB53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37BB6F2E-58E7-4FD2-A959-035F76329E0E}"/>
              </a:ext>
            </a:extLst>
          </p:cNvPr>
          <p:cNvSpPr/>
          <p:nvPr/>
        </p:nvSpPr>
        <p:spPr>
          <a:xfrm>
            <a:off x="292441" y="523353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4984B3F3-C37E-4E81-8B21-D8EF9FE9143E}"/>
              </a:ext>
            </a:extLst>
          </p:cNvPr>
          <p:cNvSpPr/>
          <p:nvPr/>
        </p:nvSpPr>
        <p:spPr>
          <a:xfrm>
            <a:off x="10986724" y="523353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499514643"/>
      </p:ext>
    </p:extLst>
  </p:cSld>
  <p:clrMapOvr>
    <a:masterClrMapping/>
  </p:clrMapOvr>
  <mc:AlternateContent xmlns:mc="http://schemas.openxmlformats.org/markup-compatibility/2006" xmlns:p14="http://schemas.microsoft.com/office/powerpoint/2010/main">
    <mc:Choice Requires="p14">
      <p:transition spd="slow" p14:dur="2000" advTm="26958"/>
    </mc:Choice>
    <mc:Fallback xmlns="">
      <p:transition spd="slow" advTm="2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6499"/>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1754368"/>
            <a:ext cx="4444800" cy="3349263"/>
          </a:xfrm>
        </p:spPr>
        <p:txBody>
          <a:bodyPr>
            <a:normAutofit/>
          </a:bodyPr>
          <a:lstStyle/>
          <a:p>
            <a:pPr marL="0" indent="0">
              <a:buNone/>
            </a:pPr>
            <a:endParaRPr lang="en-US" noProof="1"/>
          </a:p>
          <a:p>
            <a:pPr lvl="1"/>
            <a:r>
              <a:rPr lang="en-US" sz="3600" dirty="0"/>
              <a:t>5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48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The Quiz</a:t>
            </a:r>
          </a:p>
        </p:txBody>
      </p:sp>
      <p:sp>
        <p:nvSpPr>
          <p:cNvPr id="7" name="Action Button: Go Back or Previous 6">
            <a:hlinkClick r:id="" action="ppaction://hlinkshowjump?jump=previousslide" highlightClick="1"/>
            <a:extLst>
              <a:ext uri="{FF2B5EF4-FFF2-40B4-BE49-F238E27FC236}">
                <a16:creationId xmlns:a16="http://schemas.microsoft.com/office/drawing/2014/main" id="{5872B89D-2AAC-419D-B32F-0C876992AB29}"/>
              </a:ext>
            </a:extLst>
          </p:cNvPr>
          <p:cNvSpPr/>
          <p:nvPr/>
        </p:nvSpPr>
        <p:spPr>
          <a:xfrm>
            <a:off x="18535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3C269C04-5A8A-47C5-ABA8-994350487952}"/>
              </a:ext>
            </a:extLst>
          </p:cNvPr>
          <p:cNvSpPr/>
          <p:nvPr/>
        </p:nvSpPr>
        <p:spPr>
          <a:xfrm>
            <a:off x="553328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pic>
        <p:nvPicPr>
          <p:cNvPr id="2" name="Audio 1">
            <a:hlinkClick r:id="" action="ppaction://media"/>
            <a:extLst>
              <a:ext uri="{FF2B5EF4-FFF2-40B4-BE49-F238E27FC236}">
                <a16:creationId xmlns:a16="http://schemas.microsoft.com/office/drawing/2014/main" id="{7930E522-C016-4A58-8F99-472C76C115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795113"/>
      </p:ext>
    </p:extLst>
  </p:cSld>
  <p:clrMapOvr>
    <a:masterClrMapping/>
  </p:clrMapOvr>
  <mc:AlternateContent xmlns:mc="http://schemas.openxmlformats.org/markup-compatibility/2006">
    <mc:Choice xmlns:p14="http://schemas.microsoft.com/office/powerpoint/2010/main" Requires="p14">
      <p:transition spd="slow" p14:dur="2000" advTm="5788"/>
    </mc:Choice>
    <mc:Fallback>
      <p:transition spd="slow" advTm="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49</a:t>
            </a:r>
          </a:p>
        </p:txBody>
      </p:sp>
      <p:sp>
        <p:nvSpPr>
          <p:cNvPr id="3" name="Rectangle 2"/>
          <p:cNvSpPr/>
          <p:nvPr/>
        </p:nvSpPr>
        <p:spPr>
          <a:xfrm>
            <a:off x="3128906" y="1227848"/>
            <a:ext cx="7797857" cy="2816477"/>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pPr>
            <a:r>
              <a:rPr lang="en-US" spc="20" dirty="0">
                <a:solidFill>
                  <a:srgbClr val="000000"/>
                </a:solidFill>
                <a:ea typeface="Roboto" panose="02000000000000000000" pitchFamily="2" charset="0"/>
              </a:rPr>
              <a:t>Which financial statement provides information on the accumulated surplus (deficit)?</a:t>
            </a:r>
            <a:endParaRPr lang="en-US" spc="20" dirty="0">
              <a:ea typeface="Roboto" panose="02000000000000000000" pitchFamily="2" charset="0"/>
            </a:endParaRPr>
          </a:p>
          <a:p>
            <a:pPr marL="605790" lvl="1" indent="-342900" defTabSz="457200">
              <a:lnSpc>
                <a:spcPct val="150000"/>
              </a:lnSpc>
              <a:spcBef>
                <a:spcPts val="600"/>
              </a:spcBef>
              <a:buFont typeface="+mj-lt"/>
              <a:buAutoNum type="alphaLcParenR"/>
              <a:defRPr/>
            </a:pPr>
            <a:r>
              <a:rPr lang="en-US" sz="1600" spc="20" dirty="0">
                <a:solidFill>
                  <a:srgbClr val="000000"/>
                </a:solidFill>
                <a:ea typeface="Roboto Condensed" panose="02000000000000000000" pitchFamily="2" charset="0"/>
              </a:rPr>
              <a:t>Statement of Financial Position</a:t>
            </a:r>
          </a:p>
          <a:p>
            <a:pPr marL="605790" lvl="1" indent="-342900" defTabSz="457200">
              <a:lnSpc>
                <a:spcPct val="150000"/>
              </a:lnSpc>
              <a:spcBef>
                <a:spcPts val="600"/>
              </a:spcBef>
              <a:buFont typeface="+mj-lt"/>
              <a:buAutoNum type="alphaLcParenR"/>
              <a:defRPr/>
            </a:pPr>
            <a:r>
              <a:rPr lang="en-US" sz="1600" spc="20" dirty="0">
                <a:solidFill>
                  <a:srgbClr val="000000"/>
                </a:solidFill>
                <a:ea typeface="Roboto Condensed" panose="02000000000000000000" pitchFamily="2" charset="0"/>
              </a:rPr>
              <a:t>Statement of Operations</a:t>
            </a:r>
          </a:p>
          <a:p>
            <a:pPr marL="605790" lvl="1" indent="-342900" defTabSz="457200">
              <a:lnSpc>
                <a:spcPct val="150000"/>
              </a:lnSpc>
              <a:spcBef>
                <a:spcPts val="600"/>
              </a:spcBef>
              <a:buFont typeface="+mj-lt"/>
              <a:buAutoNum type="alphaLcParenR"/>
              <a:defRPr/>
            </a:pPr>
            <a:r>
              <a:rPr lang="en-US" sz="1600" dirty="0">
                <a:solidFill>
                  <a:srgbClr val="000000"/>
                </a:solidFill>
                <a:ea typeface="Roboto Condensed" panose="02000000000000000000" pitchFamily="2" charset="0"/>
              </a:rPr>
              <a:t>Statement of Changes in Net Debt</a:t>
            </a:r>
            <a:endParaRPr lang="en-US" sz="1600" spc="20" dirty="0">
              <a:solidFill>
                <a:srgbClr val="000000"/>
              </a:solidFill>
              <a:ea typeface="Roboto Condensed" panose="02000000000000000000" pitchFamily="2" charset="0"/>
            </a:endParaRPr>
          </a:p>
          <a:p>
            <a:pPr marL="605790" lvl="1" indent="-342900" defTabSz="457200">
              <a:lnSpc>
                <a:spcPct val="150000"/>
              </a:lnSpc>
              <a:spcBef>
                <a:spcPts val="600"/>
              </a:spcBef>
              <a:buFont typeface="+mj-lt"/>
              <a:buAutoNum type="alphaLcParenR"/>
              <a:defRPr/>
            </a:pPr>
            <a:r>
              <a:rPr lang="en-US" sz="1600" spc="20" dirty="0">
                <a:solidFill>
                  <a:srgbClr val="000000"/>
                </a:solidFill>
                <a:ea typeface="Roboto Condensed" panose="02000000000000000000" pitchFamily="2" charset="0"/>
              </a:rPr>
              <a:t>Statement of Cash Flow</a:t>
            </a:r>
            <a:endParaRPr lang="en-US" sz="1600" dirty="0">
              <a:solidFill>
                <a:srgbClr val="000000"/>
              </a:solidFill>
              <a:highlight>
                <a:srgbClr val="FFFF00"/>
              </a:highlight>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9" name="Audio 8">
            <a:hlinkClick r:id="" action="ppaction://media"/>
            <a:extLst>
              <a:ext uri="{FF2B5EF4-FFF2-40B4-BE49-F238E27FC236}">
                <a16:creationId xmlns:a16="http://schemas.microsoft.com/office/drawing/2014/main" id="{E70617B1-CBD0-4E5A-B846-A334BDD4F0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3987149-44A7-4D36-80EF-2475788C177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4BE67FC7-79A9-41FE-B13A-FFDB1C3BC04A}"/>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722262104"/>
      </p:ext>
    </p:extLst>
  </p:cSld>
  <p:clrMapOvr>
    <a:masterClrMapping/>
  </p:clrMapOvr>
  <mc:AlternateContent xmlns:mc="http://schemas.openxmlformats.org/markup-compatibility/2006" xmlns:p14="http://schemas.microsoft.com/office/powerpoint/2010/main">
    <mc:Choice Requires="p14">
      <p:transition spd="slow" p14:dur="2000" advTm="21379"/>
    </mc:Choice>
    <mc:Fallback xmlns="">
      <p:transition spd="slow" advTm="2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What is the Purpose?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752745" y="1853739"/>
            <a:ext cx="8530099" cy="3790312"/>
          </a:xfrm>
          <a:prstGeom prst="rect">
            <a:avLst/>
          </a:prstGeom>
          <a:noFill/>
          <a:ln w="9525">
            <a:noFill/>
            <a:miter lim="800000"/>
            <a:headEnd/>
            <a:tailEnd/>
          </a:ln>
        </p:spPr>
        <p:txBody>
          <a:bodyPr lIns="0" tIns="0" rIns="0" bIns="0" anchor="ctr"/>
          <a:lstStyle/>
          <a:p>
            <a:pPr marL="1257300" lvl="2" indent="-342900">
              <a:spcBef>
                <a:spcPts val="600"/>
              </a:spcBef>
              <a:spcAft>
                <a:spcPts val="600"/>
              </a:spcAft>
              <a:buFont typeface="Wingdings" panose="05000000000000000000" pitchFamily="2" charset="2"/>
              <a:buChar char="ü"/>
            </a:pPr>
            <a:r>
              <a:rPr lang="en-US" sz="1600" dirty="0">
                <a:ea typeface="Roboto Condensed" panose="02000000000000000000" pitchFamily="2" charset="0"/>
              </a:rPr>
              <a:t>Demonstrate accountability and transparency to citizens</a:t>
            </a:r>
          </a:p>
          <a:p>
            <a:pPr marL="1257300" lvl="2" indent="-342900">
              <a:spcBef>
                <a:spcPts val="600"/>
              </a:spcBef>
              <a:spcAft>
                <a:spcPts val="600"/>
              </a:spcAft>
              <a:buFont typeface="Wingdings" panose="05000000000000000000" pitchFamily="2" charset="2"/>
              <a:buChar char="ü"/>
            </a:pPr>
            <a:r>
              <a:rPr lang="en-US" sz="1600" dirty="0">
                <a:ea typeface="Roboto Condensed" panose="02000000000000000000" pitchFamily="2" charset="0"/>
              </a:rPr>
              <a:t>Fulfill legislated requirements</a:t>
            </a:r>
          </a:p>
          <a:p>
            <a:pPr marL="1257300" lvl="2" indent="-342900">
              <a:spcBef>
                <a:spcPts val="600"/>
              </a:spcBef>
              <a:spcAft>
                <a:spcPts val="600"/>
              </a:spcAft>
              <a:buFont typeface="Wingdings" panose="05000000000000000000" pitchFamily="2" charset="2"/>
              <a:buChar char="ü"/>
            </a:pPr>
            <a:r>
              <a:rPr lang="en-US" sz="1600" dirty="0">
                <a:ea typeface="Roboto Condensed" panose="02000000000000000000" pitchFamily="2" charset="0"/>
              </a:rPr>
              <a:t>Aid in effective long-term planning</a:t>
            </a:r>
          </a:p>
          <a:p>
            <a:pPr marL="1257300" lvl="2" indent="-342900">
              <a:spcBef>
                <a:spcPts val="600"/>
              </a:spcBef>
              <a:spcAft>
                <a:spcPts val="600"/>
              </a:spcAft>
              <a:buFont typeface="Wingdings" panose="05000000000000000000" pitchFamily="2" charset="2"/>
              <a:buChar char="ü"/>
            </a:pPr>
            <a:r>
              <a:rPr lang="en-US" sz="1600" dirty="0">
                <a:ea typeface="Roboto Condensed" panose="02000000000000000000" pitchFamily="2" charset="0"/>
              </a:rPr>
              <a:t>Provide a snapshot in time</a:t>
            </a:r>
            <a:endParaRPr lang="en-US" sz="1600" dirty="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5</a:t>
            </a:r>
          </a:p>
        </p:txBody>
      </p:sp>
      <p:pic>
        <p:nvPicPr>
          <p:cNvPr id="5" name="Audio 4">
            <a:hlinkClick r:id="" action="ppaction://media"/>
            <a:extLst>
              <a:ext uri="{FF2B5EF4-FFF2-40B4-BE49-F238E27FC236}">
                <a16:creationId xmlns:a16="http://schemas.microsoft.com/office/drawing/2014/main" id="{3617359B-58C6-41C6-8CDC-1544115BDB9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4E697E33-FD4F-496E-AC43-13C55977082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09BC1E45-8740-4BE3-BA05-42811B3AC93A}"/>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4062713883"/>
      </p:ext>
    </p:extLst>
  </p:cSld>
  <p:clrMapOvr>
    <a:masterClrMapping/>
  </p:clrMapOvr>
  <mc:AlternateContent xmlns:mc="http://schemas.openxmlformats.org/markup-compatibility/2006" xmlns:p14="http://schemas.microsoft.com/office/powerpoint/2010/main">
    <mc:Choice Requires="p14">
      <p:transition spd="slow" p14:dur="2000" advTm="20941"/>
    </mc:Choice>
    <mc:Fallback xmlns="">
      <p:transition spd="slow" advTm="20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425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251"/>
                            </p:stCondLst>
                            <p:childTnLst>
                              <p:par>
                                <p:cTn id="11" presetID="1" presetClass="entr" presetSubtype="0" fill="hold" nodeType="afterEffect">
                                  <p:stCondLst>
                                    <p:cond delay="475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9001"/>
                            </p:stCondLst>
                            <p:childTnLst>
                              <p:par>
                                <p:cTn id="14" presetID="1" presetClass="entr" presetSubtype="0" fill="hold" nodeType="afterEffect">
                                  <p:stCondLst>
                                    <p:cond delay="25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11501"/>
                            </p:stCondLst>
                            <p:childTnLst>
                              <p:par>
                                <p:cTn id="17" presetID="1" presetClass="entr" presetSubtype="0" fill="hold" nodeType="afterEffect">
                                  <p:stCondLst>
                                    <p:cond delay="3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50</a:t>
            </a:r>
          </a:p>
        </p:txBody>
      </p:sp>
      <p:sp>
        <p:nvSpPr>
          <p:cNvPr id="3" name="Rectangle 2"/>
          <p:cNvSpPr/>
          <p:nvPr/>
        </p:nvSpPr>
        <p:spPr>
          <a:xfrm>
            <a:off x="1939118" y="2401676"/>
            <a:ext cx="5765339" cy="1769715"/>
          </a:xfrm>
          <a:prstGeom prst="rect">
            <a:avLst/>
          </a:prstGeom>
        </p:spPr>
        <p:txBody>
          <a:bodyPr wrap="square">
            <a:spAutoFit/>
          </a:bodyPr>
          <a:lstStyle/>
          <a:p>
            <a:pPr marL="262890" lvl="1" defTabSz="457200">
              <a:lnSpc>
                <a:spcPct val="150000"/>
              </a:lnSpc>
              <a:spcBef>
                <a:spcPts val="600"/>
              </a:spcBef>
              <a:defRPr/>
            </a:pPr>
            <a:r>
              <a:rPr lang="en-US" spc="20" dirty="0">
                <a:solidFill>
                  <a:srgbClr val="000000"/>
                </a:solidFill>
                <a:ea typeface="Roboto Condensed" panose="02000000000000000000" pitchFamily="2" charset="0"/>
              </a:rPr>
              <a:t>Two statements will provide this information:</a:t>
            </a:r>
          </a:p>
          <a:p>
            <a:pPr marL="548640" lvl="1" indent="-285750" defTabSz="457200">
              <a:lnSpc>
                <a:spcPct val="150000"/>
              </a:lnSpc>
              <a:spcBef>
                <a:spcPts val="600"/>
              </a:spcBef>
              <a:buFont typeface="Century Gothic" panose="020B0502020202020204" pitchFamily="34" charset="0"/>
              <a:buChar char="›"/>
              <a:defRPr/>
            </a:pPr>
            <a:r>
              <a:rPr lang="en-US" spc="20" dirty="0">
                <a:solidFill>
                  <a:srgbClr val="000000"/>
                </a:solidFill>
                <a:ea typeface="Roboto Condensed" panose="02000000000000000000" pitchFamily="2" charset="0"/>
              </a:rPr>
              <a:t>Statement of Financial Position; and</a:t>
            </a:r>
          </a:p>
          <a:p>
            <a:pPr marL="548640" lvl="1" indent="-285750" defTabSz="457200">
              <a:lnSpc>
                <a:spcPct val="150000"/>
              </a:lnSpc>
              <a:spcBef>
                <a:spcPts val="600"/>
              </a:spcBef>
              <a:buFont typeface="Century Gothic" panose="020B0502020202020204" pitchFamily="34" charset="0"/>
              <a:buChar char="›"/>
              <a:defRPr/>
            </a:pPr>
            <a:r>
              <a:rPr lang="en-US" spc="20" dirty="0">
                <a:solidFill>
                  <a:srgbClr val="000000"/>
                </a:solidFill>
                <a:ea typeface="Roboto Condensed" panose="02000000000000000000" pitchFamily="2" charset="0"/>
              </a:rPr>
              <a:t>Statement of Operations.</a:t>
            </a:r>
          </a:p>
          <a:p>
            <a:endParaRPr lang="en-US"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E2BF6F30-8535-4BB7-A9E0-94022D096E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1B30AE5-B88C-4EFE-9CC7-4198944679C0}"/>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4DD7FE43-01EC-43AD-A477-7C3D93DF271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854060526"/>
      </p:ext>
    </p:extLst>
  </p:cSld>
  <p:clrMapOvr>
    <a:masterClrMapping/>
  </p:clrMapOvr>
  <mc:AlternateContent xmlns:mc="http://schemas.openxmlformats.org/markup-compatibility/2006" xmlns:p14="http://schemas.microsoft.com/office/powerpoint/2010/main">
    <mc:Choice Requires="p14">
      <p:transition spd="slow" p14:dur="2000" advTm="11280"/>
    </mc:Choice>
    <mc:Fallback xmlns="">
      <p:transition spd="slow" advTm="1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51</a:t>
            </a:r>
          </a:p>
        </p:txBody>
      </p:sp>
      <p:sp>
        <p:nvSpPr>
          <p:cNvPr id="3" name="Rectangle 2"/>
          <p:cNvSpPr/>
          <p:nvPr/>
        </p:nvSpPr>
        <p:spPr>
          <a:xfrm>
            <a:off x="2992548" y="987217"/>
            <a:ext cx="7797857" cy="3985706"/>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buClr>
                <a:schemeClr val="tx1"/>
              </a:buClr>
            </a:pPr>
            <a:r>
              <a:rPr lang="en-US" spc="20" dirty="0">
                <a:solidFill>
                  <a:srgbClr val="000000"/>
                </a:solidFill>
                <a:ea typeface="Roboto" panose="02000000000000000000" pitchFamily="2" charset="0"/>
              </a:rPr>
              <a:t>Which of the following would be a key question to ask when reviewing the Statement of Operations?</a:t>
            </a:r>
            <a:endParaRPr lang="en-US" spc="20" dirty="0">
              <a:ea typeface="Roboto" panose="02000000000000000000" pitchFamily="2" charset="0"/>
            </a:endParaRPr>
          </a:p>
          <a:p>
            <a:pPr marL="342900" indent="-342900">
              <a:spcBef>
                <a:spcPts val="600"/>
              </a:spcBef>
              <a:spcAft>
                <a:spcPts val="600"/>
              </a:spcAft>
              <a:buClr>
                <a:schemeClr val="tx1"/>
              </a:buClr>
              <a:buFont typeface="+mj-lt"/>
              <a:buAutoNum type="alphaLcParenR"/>
            </a:pPr>
            <a:r>
              <a:rPr lang="en-US" dirty="0">
                <a:ea typeface="Roboto Condensed" panose="02000000000000000000" pitchFamily="2" charset="0"/>
              </a:rPr>
              <a:t>How did actual results for revenues compared to budget and prior years?</a:t>
            </a:r>
            <a:endParaRPr lang="en-US" dirty="0">
              <a:cs typeface="Calibri Light"/>
            </a:endParaRPr>
          </a:p>
          <a:p>
            <a:pPr marL="342900" indent="-342900">
              <a:spcBef>
                <a:spcPts val="600"/>
              </a:spcBef>
              <a:spcAft>
                <a:spcPts val="600"/>
              </a:spcAft>
              <a:buClr>
                <a:schemeClr val="tx1"/>
              </a:buClr>
              <a:buFont typeface="+mj-lt"/>
              <a:buAutoNum type="alphaLcParenR"/>
            </a:pPr>
            <a:r>
              <a:rPr lang="en-US" dirty="0">
                <a:cs typeface="Calibri Light"/>
              </a:rPr>
              <a:t>How stable is the revenue?  Has the revenue growth matched the cost of living?</a:t>
            </a:r>
          </a:p>
          <a:p>
            <a:pPr marL="342900" indent="-342900">
              <a:spcBef>
                <a:spcPts val="600"/>
              </a:spcBef>
              <a:spcAft>
                <a:spcPts val="600"/>
              </a:spcAft>
              <a:buClr>
                <a:schemeClr val="tx1"/>
              </a:buClr>
              <a:buFont typeface="+mj-lt"/>
              <a:buAutoNum type="alphaLcParenR"/>
            </a:pPr>
            <a:r>
              <a:rPr lang="en-US" dirty="0">
                <a:cs typeface="Calibri Light"/>
              </a:rPr>
              <a:t>What is the flexibility to increase if required?</a:t>
            </a:r>
          </a:p>
          <a:p>
            <a:pPr marL="342900" indent="-342900">
              <a:spcBef>
                <a:spcPts val="600"/>
              </a:spcBef>
              <a:spcAft>
                <a:spcPts val="600"/>
              </a:spcAft>
              <a:buClr>
                <a:schemeClr val="tx1"/>
              </a:buClr>
              <a:buFont typeface="+mj-lt"/>
              <a:buAutoNum type="alphaLcParenR"/>
            </a:pPr>
            <a:r>
              <a:rPr lang="en-US" dirty="0">
                <a:ea typeface="Roboto Condensed" panose="02000000000000000000" pitchFamily="2" charset="0"/>
              </a:rPr>
              <a:t>Was the annual deficit or surplus impacted by an unusual or non-recurring event?</a:t>
            </a:r>
          </a:p>
          <a:p>
            <a:pPr marL="342900" indent="-342900">
              <a:spcBef>
                <a:spcPts val="600"/>
              </a:spcBef>
              <a:spcAft>
                <a:spcPts val="600"/>
              </a:spcAft>
              <a:buClr>
                <a:schemeClr val="tx1"/>
              </a:buClr>
              <a:buFont typeface="+mj-lt"/>
              <a:buAutoNum type="alphaLcParenR"/>
            </a:pPr>
            <a:endParaRPr lang="en-US" dirty="0">
              <a:cs typeface="Calibri Light"/>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9" name="Audio 8">
            <a:hlinkClick r:id="" action="ppaction://media"/>
            <a:extLst>
              <a:ext uri="{FF2B5EF4-FFF2-40B4-BE49-F238E27FC236}">
                <a16:creationId xmlns:a16="http://schemas.microsoft.com/office/drawing/2014/main" id="{E983F3FA-6BB4-4D3C-8D55-CA8A64D1D0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81EE5A8D-09E7-4913-88E2-C9D4EA9BCDC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80606095-AFA7-4D45-8A25-2D797D78882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326016172"/>
      </p:ext>
    </p:extLst>
  </p:cSld>
  <p:clrMapOvr>
    <a:masterClrMapping/>
  </p:clrMapOvr>
  <mc:AlternateContent xmlns:mc="http://schemas.openxmlformats.org/markup-compatibility/2006" xmlns:p14="http://schemas.microsoft.com/office/powerpoint/2010/main">
    <mc:Choice Requires="p14">
      <p:transition spd="slow" p14:dur="2000" advTm="32431"/>
    </mc:Choice>
    <mc:Fallback xmlns="">
      <p:transition spd="slow" advTm="32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52</a:t>
            </a:r>
          </a:p>
        </p:txBody>
      </p:sp>
      <p:sp>
        <p:nvSpPr>
          <p:cNvPr id="3" name="Rectangle 2"/>
          <p:cNvSpPr/>
          <p:nvPr/>
        </p:nvSpPr>
        <p:spPr>
          <a:xfrm>
            <a:off x="1739564" y="1455929"/>
            <a:ext cx="5765339" cy="2769989"/>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pc="20" dirty="0">
                <a:solidFill>
                  <a:srgbClr val="000000"/>
                </a:solidFill>
                <a:latin typeface="Century Gothic" panose="020B0502020202020204" pitchFamily="34" charset="0"/>
                <a:ea typeface="Roboto" panose="02000000000000000000" pitchFamily="2" charset="0"/>
              </a:rPr>
              <a:t>All would</a:t>
            </a:r>
          </a:p>
          <a:p>
            <a:pPr marL="91440">
              <a:lnSpc>
                <a:spcPct val="150000"/>
              </a:lnSpc>
              <a:spcBef>
                <a:spcPts val="600"/>
              </a:spcBef>
              <a:spcAft>
                <a:spcPts val="600"/>
              </a:spcAft>
            </a:pPr>
            <a:r>
              <a:rPr lang="en-US" spc="20" dirty="0">
                <a:solidFill>
                  <a:srgbClr val="000000"/>
                </a:solidFill>
                <a:latin typeface="Century Gothic" panose="020B0502020202020204" pitchFamily="34" charset="0"/>
              </a:rPr>
              <a:t>It is important to ask questions.</a:t>
            </a:r>
          </a:p>
          <a:p>
            <a:pPr marL="91440">
              <a:lnSpc>
                <a:spcPct val="150000"/>
              </a:lnSpc>
              <a:spcBef>
                <a:spcPts val="600"/>
              </a:spcBef>
              <a:spcAft>
                <a:spcPts val="600"/>
              </a:spcAft>
            </a:pPr>
            <a:r>
              <a:rPr lang="en-US" spc="20" dirty="0">
                <a:solidFill>
                  <a:srgbClr val="000000"/>
                </a:solidFill>
                <a:latin typeface="Century Gothic" panose="020B0502020202020204" pitchFamily="34" charset="0"/>
              </a:rPr>
              <a:t>Each question will focus on different components of the Operating Statement.</a:t>
            </a:r>
            <a:endParaRPr lang="en-US"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pic>
        <p:nvPicPr>
          <p:cNvPr id="6" name="Audio 5">
            <a:hlinkClick r:id="" action="ppaction://media"/>
            <a:extLst>
              <a:ext uri="{FF2B5EF4-FFF2-40B4-BE49-F238E27FC236}">
                <a16:creationId xmlns:a16="http://schemas.microsoft.com/office/drawing/2014/main" id="{849FAC46-B4A0-4FB1-8DD9-E39CD8E35C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09C2E259-5F5A-4BDF-9CA9-931ADC9A3B9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B03C9A0B-3FAB-4742-975D-41954C1F29F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941545673"/>
      </p:ext>
    </p:extLst>
  </p:cSld>
  <p:clrMapOvr>
    <a:masterClrMapping/>
  </p:clrMapOvr>
  <mc:AlternateContent xmlns:mc="http://schemas.openxmlformats.org/markup-compatibility/2006" xmlns:p14="http://schemas.microsoft.com/office/powerpoint/2010/main">
    <mc:Choice Requires="p14">
      <p:transition spd="slow" p14:dur="2000" advTm="12155"/>
    </mc:Choice>
    <mc:Fallback xmlns="">
      <p:transition spd="slow" advTm="1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53</a:t>
            </a:r>
          </a:p>
        </p:txBody>
      </p:sp>
      <p:sp>
        <p:nvSpPr>
          <p:cNvPr id="3" name="Rectangle 2"/>
          <p:cNvSpPr/>
          <p:nvPr/>
        </p:nvSpPr>
        <p:spPr>
          <a:xfrm>
            <a:off x="2992063" y="1771910"/>
            <a:ext cx="6782782" cy="252376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latin typeface="Century Gothic" panose="020B0502020202020204" pitchFamily="34" charset="0"/>
                <a:ea typeface="Roboto" panose="02000000000000000000" pitchFamily="2" charset="0"/>
              </a:rPr>
              <a:t>Financial statement notes do not provide any additional information on future obligations.</a:t>
            </a:r>
          </a:p>
          <a:p>
            <a:pPr marL="91440">
              <a:lnSpc>
                <a:spcPct val="150000"/>
              </a:lnSpc>
              <a:spcBef>
                <a:spcPts val="600"/>
              </a:spcBef>
              <a:spcAft>
                <a:spcPts val="600"/>
              </a:spcAft>
            </a:pPr>
            <a:r>
              <a:rPr lang="en-US" sz="2800" b="1" spc="20" dirty="0">
                <a:solidFill>
                  <a:srgbClr val="000000"/>
                </a:solidFill>
                <a:latin typeface="Century Gothic" panose="020B0502020202020204" pitchFamily="34" charset="0"/>
                <a:ea typeface="Roboto" panose="02000000000000000000" pitchFamily="2" charset="0"/>
              </a:rPr>
              <a:t>True or False</a:t>
            </a:r>
            <a:endParaRPr lang="en-US" sz="2800" b="1"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A0CDD890-844D-4127-B56E-CE54CFBA0C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145D5B58-DED7-4F06-A236-9978DCBBF90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917A7E56-6AF8-4ECF-8EB5-8EAC2A5F056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195527169"/>
      </p:ext>
    </p:extLst>
  </p:cSld>
  <p:clrMapOvr>
    <a:masterClrMapping/>
  </p:clrMapOvr>
  <mc:AlternateContent xmlns:mc="http://schemas.openxmlformats.org/markup-compatibility/2006" xmlns:p14="http://schemas.microsoft.com/office/powerpoint/2010/main">
    <mc:Choice Requires="p14">
      <p:transition spd="slow" p14:dur="2000" advTm="9790"/>
    </mc:Choice>
    <mc:Fallback xmlns="">
      <p:transition spd="slow" advTm="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54</a:t>
            </a:r>
          </a:p>
        </p:txBody>
      </p:sp>
      <p:sp>
        <p:nvSpPr>
          <p:cNvPr id="3" name="Rectangle 2"/>
          <p:cNvSpPr/>
          <p:nvPr/>
        </p:nvSpPr>
        <p:spPr>
          <a:xfrm>
            <a:off x="1939118" y="1262686"/>
            <a:ext cx="5765339" cy="2877711"/>
          </a:xfrm>
          <a:prstGeom prst="rect">
            <a:avLst/>
          </a:prstGeom>
        </p:spPr>
        <p:txBody>
          <a:bodyPr wrap="square">
            <a:spAutoFit/>
          </a:bodyPr>
          <a:lstStyle/>
          <a:p>
            <a:pPr marL="91440">
              <a:lnSpc>
                <a:spcPct val="150000"/>
              </a:lnSpc>
              <a:spcBef>
                <a:spcPts val="600"/>
              </a:spcBef>
              <a:spcAft>
                <a:spcPts val="600"/>
              </a:spcAft>
            </a:pPr>
            <a:r>
              <a:rPr lang="en-US" sz="3200" spc="20" dirty="0">
                <a:solidFill>
                  <a:srgbClr val="000000"/>
                </a:solidFill>
                <a:latin typeface="Century Gothic" panose="020B0502020202020204" pitchFamily="34" charset="0"/>
                <a:ea typeface="Roboto" panose="02000000000000000000" pitchFamily="2" charset="0"/>
              </a:rPr>
              <a:t>False</a:t>
            </a:r>
          </a:p>
          <a:p>
            <a:r>
              <a:rPr lang="en-US" sz="1600" spc="30" dirty="0">
                <a:solidFill>
                  <a:srgbClr val="000000"/>
                </a:solidFill>
                <a:latin typeface="Century Gothic" panose="020B0502020202020204" pitchFamily="34" charset="0"/>
                <a:ea typeface="Roboto Condensed" panose="02000000000000000000" pitchFamily="2" charset="0"/>
                <a:cs typeface="Segoe UI" panose="020B0502040204020203" pitchFamily="34" charset="0"/>
              </a:rPr>
              <a:t>Notes to the financial statement can provide details on future liabilities and transactions; such as, future debt interest and principle repayments.</a:t>
            </a:r>
            <a:endParaRPr lang="en-US" sz="1600" spc="20" dirty="0">
              <a:solidFill>
                <a:srgbClr val="000000"/>
              </a:solidFill>
              <a:latin typeface="Century Gothic" panose="020B0502020202020204" pitchFamily="34" charset="0"/>
              <a:ea typeface="Roboto Condensed" panose="02000000000000000000" pitchFamily="2" charset="0"/>
            </a:endParaRPr>
          </a:p>
          <a:p>
            <a:endParaRPr lang="en-US" sz="1600" spc="30" dirty="0">
              <a:latin typeface="Roboto Condensed" panose="02000000000000000000" pitchFamily="2" charset="0"/>
              <a:ea typeface="Roboto Condensed" panose="02000000000000000000" pitchFamily="2" charset="0"/>
              <a:cs typeface="Segoe UI" panose="020B0502040204020203" pitchFamily="34" charset="0"/>
            </a:endParaRPr>
          </a:p>
          <a:p>
            <a:pPr marL="91440">
              <a:lnSpc>
                <a:spcPct val="150000"/>
              </a:lnSpc>
              <a:spcBef>
                <a:spcPts val="600"/>
              </a:spcBef>
              <a:spcAft>
                <a:spcPts val="600"/>
              </a:spcAft>
            </a:pPr>
            <a:endParaRPr lang="en-US" sz="2400" spc="20" dirty="0">
              <a:latin typeface="Roboto" panose="02000000000000000000" pitchFamily="2" charset="0"/>
              <a:ea typeface="Roboto" panose="02000000000000000000" pitchFamily="2" charset="0"/>
            </a:endParaRPr>
          </a:p>
          <a:p>
            <a:endParaRPr lang="en-US" dirty="0">
              <a:solidFill>
                <a:srgbClr val="000000"/>
              </a:solidFill>
              <a:latin typeface="Roboto" panose="02000000000000000000" pitchFamily="2" charset="0"/>
            </a:endParaRPr>
          </a:p>
        </p:txBody>
      </p:sp>
      <p:pic>
        <p:nvPicPr>
          <p:cNvPr id="6" name="Audio 5">
            <a:hlinkClick r:id="" action="ppaction://media"/>
            <a:extLst>
              <a:ext uri="{FF2B5EF4-FFF2-40B4-BE49-F238E27FC236}">
                <a16:creationId xmlns:a16="http://schemas.microsoft.com/office/drawing/2014/main" id="{55721D64-0F2E-481F-9D3D-83A0FADE51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F553E975-A8CB-4715-B905-B8C30AEF160C}"/>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1F6EA72-9E21-44AF-9AFA-7ABCEE6EA5A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000178606"/>
      </p:ext>
    </p:extLst>
  </p:cSld>
  <p:clrMapOvr>
    <a:masterClrMapping/>
  </p:clrMapOvr>
  <mc:AlternateContent xmlns:mc="http://schemas.openxmlformats.org/markup-compatibility/2006" xmlns:p14="http://schemas.microsoft.com/office/powerpoint/2010/main">
    <mc:Choice Requires="p14">
      <p:transition spd="slow" p14:dur="2000" advTm="16797"/>
    </mc:Choice>
    <mc:Fallback xmlns="">
      <p:transition spd="slow" advTm="16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55</a:t>
            </a:r>
          </a:p>
        </p:txBody>
      </p:sp>
      <p:sp>
        <p:nvSpPr>
          <p:cNvPr id="3" name="Rectangle 2"/>
          <p:cNvSpPr/>
          <p:nvPr/>
        </p:nvSpPr>
        <p:spPr>
          <a:xfrm>
            <a:off x="2992548" y="987217"/>
            <a:ext cx="7797857" cy="226215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buClr>
                <a:schemeClr val="tx1"/>
              </a:buClr>
            </a:pPr>
            <a:r>
              <a:rPr lang="en-US" spc="20" dirty="0">
                <a:solidFill>
                  <a:srgbClr val="000000"/>
                </a:solidFill>
                <a:ea typeface="Roboto" panose="02000000000000000000" pitchFamily="2" charset="0"/>
              </a:rPr>
              <a:t>Which of the following may indicate a potential concern?</a:t>
            </a:r>
            <a:endParaRPr lang="en-US" spc="20" dirty="0">
              <a:ea typeface="Roboto" panose="02000000000000000000" pitchFamily="2" charset="0"/>
            </a:endParaRPr>
          </a:p>
          <a:p>
            <a:pPr marL="434340" lvl="0" indent="-342900" defTabSz="457200">
              <a:lnSpc>
                <a:spcPct val="150000"/>
              </a:lnSpc>
              <a:buFont typeface="+mj-lt"/>
              <a:buAutoNum type="alphaLcParenR"/>
              <a:defRPr/>
            </a:pPr>
            <a:r>
              <a:rPr lang="en-US" sz="1600" spc="20" dirty="0">
                <a:solidFill>
                  <a:srgbClr val="000000"/>
                </a:solidFill>
                <a:ea typeface="Roboto" panose="02000000000000000000" pitchFamily="2" charset="0"/>
              </a:rPr>
              <a:t>Not meeting reporting deadlines;</a:t>
            </a:r>
          </a:p>
          <a:p>
            <a:pPr marL="434340" lvl="0" indent="-342900" defTabSz="457200">
              <a:lnSpc>
                <a:spcPct val="150000"/>
              </a:lnSpc>
              <a:buFont typeface="+mj-lt"/>
              <a:buAutoNum type="alphaLcParenR"/>
              <a:defRPr/>
            </a:pPr>
            <a:r>
              <a:rPr lang="en-US" sz="1600" spc="20" dirty="0">
                <a:solidFill>
                  <a:srgbClr val="000000"/>
                </a:solidFill>
                <a:ea typeface="Roboto" panose="02000000000000000000" pitchFamily="2" charset="0"/>
              </a:rPr>
              <a:t>Cash position has decreased significantly from previous years;</a:t>
            </a:r>
          </a:p>
          <a:p>
            <a:pPr marL="434340" lvl="0" indent="-342900" defTabSz="457200">
              <a:lnSpc>
                <a:spcPct val="150000"/>
              </a:lnSpc>
              <a:buFont typeface="+mj-lt"/>
              <a:buAutoNum type="alphaLcParenR"/>
              <a:defRPr/>
            </a:pPr>
            <a:r>
              <a:rPr lang="en-US" sz="1600" spc="20" dirty="0">
                <a:solidFill>
                  <a:srgbClr val="000000"/>
                </a:solidFill>
                <a:ea typeface="Roboto" panose="02000000000000000000" pitchFamily="2" charset="0"/>
              </a:rPr>
              <a:t>Uncollected taxes has increased significantly from prior year.</a:t>
            </a:r>
          </a:p>
          <a:p>
            <a:pPr marL="342900" indent="-342900">
              <a:spcBef>
                <a:spcPts val="600"/>
              </a:spcBef>
              <a:spcAft>
                <a:spcPts val="600"/>
              </a:spcAft>
              <a:buClr>
                <a:schemeClr val="tx1"/>
              </a:buClr>
              <a:buFont typeface="+mj-lt"/>
              <a:buAutoNum type="alphaLcParenR"/>
            </a:pPr>
            <a:endParaRPr lang="en-US" dirty="0">
              <a:cs typeface="Calibri Light"/>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11" name="Audio 10">
            <a:hlinkClick r:id="" action="ppaction://media"/>
            <a:extLst>
              <a:ext uri="{FF2B5EF4-FFF2-40B4-BE49-F238E27FC236}">
                <a16:creationId xmlns:a16="http://schemas.microsoft.com/office/drawing/2014/main" id="{B34EE7F4-5A94-47CF-8940-8719F9B013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8664109-422F-458C-82C1-9B4FF8A60C63}"/>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A0F75DB9-8014-46E8-9EBE-072E2399C3D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53019287"/>
      </p:ext>
    </p:extLst>
  </p:cSld>
  <p:clrMapOvr>
    <a:masterClrMapping/>
  </p:clrMapOvr>
  <mc:AlternateContent xmlns:mc="http://schemas.openxmlformats.org/markup-compatibility/2006" xmlns:p14="http://schemas.microsoft.com/office/powerpoint/2010/main">
    <mc:Choice Requires="p14">
      <p:transition spd="slow" p14:dur="2000" advTm="19411"/>
    </mc:Choice>
    <mc:Fallback xmlns="">
      <p:transition spd="slow" advTm="1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56</a:t>
            </a:r>
          </a:p>
        </p:txBody>
      </p:sp>
      <p:sp>
        <p:nvSpPr>
          <p:cNvPr id="3" name="Rectangle 2"/>
          <p:cNvSpPr/>
          <p:nvPr/>
        </p:nvSpPr>
        <p:spPr>
          <a:xfrm>
            <a:off x="1739564" y="1455929"/>
            <a:ext cx="5765339" cy="2200602"/>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pc="20" dirty="0">
                <a:solidFill>
                  <a:srgbClr val="000000"/>
                </a:solidFill>
                <a:ea typeface="Roboto" panose="02000000000000000000" pitchFamily="2" charset="0"/>
              </a:rPr>
              <a:t>All would</a:t>
            </a:r>
          </a:p>
          <a:p>
            <a:pPr marL="91440">
              <a:lnSpc>
                <a:spcPct val="150000"/>
              </a:lnSpc>
              <a:spcBef>
                <a:spcPts val="600"/>
              </a:spcBef>
              <a:spcAft>
                <a:spcPts val="600"/>
              </a:spcAft>
            </a:pPr>
            <a:r>
              <a:rPr lang="en-US" spc="20" dirty="0">
                <a:solidFill>
                  <a:srgbClr val="000000"/>
                </a:solidFill>
              </a:rPr>
              <a:t>It is important to ask further questions and </a:t>
            </a:r>
            <a:r>
              <a:rPr lang="en-US" spc="30" dirty="0">
                <a:solidFill>
                  <a:srgbClr val="000000"/>
                </a:solidFill>
                <a:ea typeface="Roboto Condensed Light" panose="02000000000000000000" pitchFamily="2" charset="0"/>
                <a:cs typeface="Segoe UI" panose="020B0502040204020203" pitchFamily="34" charset="0"/>
              </a:rPr>
              <a:t>d</a:t>
            </a:r>
            <a:r>
              <a:rPr lang="en-US" spc="30" dirty="0">
                <a:ea typeface="Roboto Condensed Light" panose="02000000000000000000" pitchFamily="2" charset="0"/>
                <a:cs typeface="Segoe UI" panose="020B0502040204020203" pitchFamily="34" charset="0"/>
              </a:rPr>
              <a:t>ig deeper into these areas.  </a:t>
            </a:r>
          </a:p>
          <a:p>
            <a:endParaRPr lang="en-US" dirty="0">
              <a:solidFill>
                <a:srgbClr val="000000"/>
              </a:solidFill>
              <a:latin typeface="Roboto" panose="02000000000000000000" pitchFamily="2" charset="0"/>
            </a:endParaRPr>
          </a:p>
        </p:txBody>
      </p:sp>
      <p:pic>
        <p:nvPicPr>
          <p:cNvPr id="6" name="Audio 5">
            <a:hlinkClick r:id="" action="ppaction://media"/>
            <a:extLst>
              <a:ext uri="{FF2B5EF4-FFF2-40B4-BE49-F238E27FC236}">
                <a16:creationId xmlns:a16="http://schemas.microsoft.com/office/drawing/2014/main" id="{D7EEB845-EEBC-4A8E-B514-6CA1F29DE2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0800F0F1-0340-43E0-8031-BCF07A69FFD0}"/>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9A71C4CD-016F-491B-BCCC-E30D56D8EB3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510086306"/>
      </p:ext>
    </p:extLst>
  </p:cSld>
  <p:clrMapOvr>
    <a:masterClrMapping/>
  </p:clrMapOvr>
  <mc:AlternateContent xmlns:mc="http://schemas.openxmlformats.org/markup-compatibility/2006" xmlns:p14="http://schemas.microsoft.com/office/powerpoint/2010/main">
    <mc:Choice Requires="p14">
      <p:transition spd="slow" p14:dur="2000" advTm="10092"/>
    </mc:Choice>
    <mc:Fallback xmlns="">
      <p:transition spd="slow" advTm="1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57</a:t>
            </a:r>
          </a:p>
        </p:txBody>
      </p:sp>
      <p:sp>
        <p:nvSpPr>
          <p:cNvPr id="3" name="Rectangle 2"/>
          <p:cNvSpPr/>
          <p:nvPr/>
        </p:nvSpPr>
        <p:spPr>
          <a:xfrm>
            <a:off x="2992063" y="1771910"/>
            <a:ext cx="6782782" cy="252376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latin typeface="Century Gothic" panose="020B0502020202020204" pitchFamily="34" charset="0"/>
                <a:ea typeface="Roboto" panose="02000000000000000000" pitchFamily="2" charset="0"/>
              </a:rPr>
              <a:t>Does a red Financial Condition Indicator mean I am in immediate danger?</a:t>
            </a:r>
          </a:p>
          <a:p>
            <a:pPr marL="91440">
              <a:lnSpc>
                <a:spcPct val="150000"/>
              </a:lnSpc>
              <a:spcBef>
                <a:spcPts val="600"/>
              </a:spcBef>
              <a:spcAft>
                <a:spcPts val="600"/>
              </a:spcAft>
            </a:pPr>
            <a:r>
              <a:rPr lang="en-US" sz="2800" b="1" spc="20" dirty="0">
                <a:solidFill>
                  <a:srgbClr val="000000"/>
                </a:solidFill>
                <a:latin typeface="Century Gothic" panose="020B0502020202020204" pitchFamily="34" charset="0"/>
                <a:ea typeface="Roboto" panose="02000000000000000000" pitchFamily="2" charset="0"/>
              </a:rPr>
              <a:t>True or False</a:t>
            </a:r>
            <a:endParaRPr lang="en-US" sz="2800" b="1"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CE09F75D-F74A-4177-9601-F67C4425C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FB27FA8-DB4E-4131-BE64-A1C02FE543B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7A53DE47-31E5-441C-8FD3-0D1AC219B9E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834012094"/>
      </p:ext>
    </p:extLst>
  </p:cSld>
  <p:clrMapOvr>
    <a:masterClrMapping/>
  </p:clrMapOvr>
  <mc:AlternateContent xmlns:mc="http://schemas.openxmlformats.org/markup-compatibility/2006" xmlns:p14="http://schemas.microsoft.com/office/powerpoint/2010/main">
    <mc:Choice Requires="p14">
      <p:transition spd="slow" p14:dur="2000" advTm="8418"/>
    </mc:Choice>
    <mc:Fallback xmlns="">
      <p:transition spd="slow" advTm="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9051994" y="2645592"/>
            <a:ext cx="1506971" cy="3013941"/>
          </a:xfrm>
          <a:prstGeom prst="rect">
            <a:avLst/>
          </a:prstGeom>
        </p:spPr>
      </p:pic>
      <p:sp>
        <p:nvSpPr>
          <p:cNvPr id="2" name="Slide Number Placeholder 1"/>
          <p:cNvSpPr>
            <a:spLocks noGrp="1"/>
          </p:cNvSpPr>
          <p:nvPr>
            <p:ph type="sldNum" sz="quarter" idx="10"/>
          </p:nvPr>
        </p:nvSpPr>
        <p:spPr/>
        <p:txBody>
          <a:bodyPr/>
          <a:lstStyle/>
          <a:p>
            <a:r>
              <a:rPr lang="en-US" dirty="0"/>
              <a:t>58</a:t>
            </a:r>
          </a:p>
        </p:txBody>
      </p:sp>
      <p:sp>
        <p:nvSpPr>
          <p:cNvPr id="3" name="Rectangle 2"/>
          <p:cNvSpPr/>
          <p:nvPr/>
        </p:nvSpPr>
        <p:spPr>
          <a:xfrm>
            <a:off x="1763627" y="894456"/>
            <a:ext cx="6810878" cy="6001643"/>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spc="20" dirty="0">
                <a:solidFill>
                  <a:srgbClr val="000000"/>
                </a:solidFill>
                <a:latin typeface="Century Gothic" panose="020B0502020202020204" pitchFamily="34" charset="0"/>
                <a:ea typeface="Roboto" panose="02000000000000000000" pitchFamily="2" charset="0"/>
              </a:rPr>
              <a:t>False</a:t>
            </a:r>
          </a:p>
          <a:p>
            <a:r>
              <a:rPr lang="en-US" sz="1600" spc="30" dirty="0">
                <a:latin typeface="Century Gothic" panose="020B0502020202020204" pitchFamily="34" charset="0"/>
                <a:ea typeface="Roboto Condensed" panose="02000000000000000000" pitchFamily="2" charset="0"/>
                <a:cs typeface="Segoe UI" panose="020B0502040204020203" pitchFamily="34" charset="0"/>
              </a:rPr>
              <a:t>Red indicates that a high risk has been identified. </a:t>
            </a:r>
            <a:r>
              <a:rPr lang="en-US" sz="1600" dirty="0">
                <a:latin typeface="Century Gothic" panose="020B0502020202020204" pitchFamily="34" charset="0"/>
                <a:ea typeface="Roboto Condensed" panose="02000000000000000000" pitchFamily="2" charset="0"/>
              </a:rPr>
              <a:t> It is important to note that, through careful strategic planning and appropriate action, an indicator can strengthen or lessen the risk. Thus, it is critical that a municipality review the potential risks along with any relevant additional inquiry or analysis.</a:t>
            </a:r>
            <a:endParaRPr lang="en-US" sz="1600" spc="20" dirty="0">
              <a:solidFill>
                <a:srgbClr val="000000"/>
              </a:solidFill>
              <a:latin typeface="Century Gothic" panose="020B0502020202020204" pitchFamily="34" charset="0"/>
              <a:ea typeface="Roboto Condensed" panose="02000000000000000000" pitchFamily="2" charset="0"/>
            </a:endParaRPr>
          </a:p>
          <a:p>
            <a:endParaRPr lang="en-US" sz="1600" spc="30" dirty="0">
              <a:latin typeface="Century Gothic" panose="020B0502020202020204" pitchFamily="34" charset="0"/>
              <a:ea typeface="Roboto Condensed" panose="02000000000000000000" pitchFamily="2" charset="0"/>
              <a:cs typeface="Segoe UI" panose="020B0502040204020203" pitchFamily="34" charset="0"/>
            </a:endParaRPr>
          </a:p>
          <a:p>
            <a:r>
              <a:rPr lang="en-US" sz="1600" spc="30" dirty="0">
                <a:latin typeface="Century Gothic" panose="020B0502020202020204" pitchFamily="34" charset="0"/>
                <a:ea typeface="Roboto Condensed" panose="02000000000000000000" pitchFamily="2" charset="0"/>
                <a:cs typeface="Segoe UI" panose="020B0502040204020203" pitchFamily="34" charset="0"/>
              </a:rPr>
              <a:t>What should a municipality do?</a:t>
            </a:r>
          </a:p>
          <a:p>
            <a:pPr marL="285750" indent="-285750">
              <a:spcBef>
                <a:spcPts val="600"/>
              </a:spcBef>
              <a:spcAft>
                <a:spcPts val="600"/>
              </a:spcAft>
              <a:buFont typeface="Arial" pitchFamily="34" charset="0"/>
              <a:buChar char="•"/>
            </a:pPr>
            <a:r>
              <a:rPr lang="en-US" sz="1600" spc="30" dirty="0">
                <a:latin typeface="Century Gothic" panose="020B0502020202020204" pitchFamily="34" charset="0"/>
                <a:ea typeface="Roboto Condensed" panose="02000000000000000000" pitchFamily="2" charset="0"/>
                <a:cs typeface="Segoe UI" panose="020B0502040204020203" pitchFamily="34" charset="0"/>
              </a:rPr>
              <a:t>Dig deeper in these risk areas. It is important to answer the following questions:</a:t>
            </a:r>
          </a:p>
          <a:p>
            <a:pPr marL="742950" lvl="1" indent="-285750">
              <a:buFont typeface="Century Gothic" panose="020B0502020202020204" pitchFamily="34" charset="0"/>
              <a:buChar char="›"/>
            </a:pPr>
            <a:r>
              <a:rPr lang="en-US" sz="1600" spc="30" dirty="0">
                <a:latin typeface="Century Gothic" panose="020B0502020202020204" pitchFamily="34" charset="0"/>
                <a:ea typeface="Roboto Condensed" panose="02000000000000000000" pitchFamily="2" charset="0"/>
                <a:cs typeface="Segoe UI" panose="020B0502040204020203" pitchFamily="34" charset="0"/>
              </a:rPr>
              <a:t>What is the likelihood and impact of the risk?</a:t>
            </a:r>
          </a:p>
          <a:p>
            <a:pPr marL="742950" lvl="1" indent="-285750">
              <a:buFont typeface="Century Gothic" panose="020B0502020202020204" pitchFamily="34" charset="0"/>
              <a:buChar char="›"/>
            </a:pPr>
            <a:r>
              <a:rPr lang="en-US" sz="1600" spc="30" dirty="0">
                <a:latin typeface="Century Gothic" panose="020B0502020202020204" pitchFamily="34" charset="0"/>
                <a:ea typeface="Roboto Condensed" panose="02000000000000000000" pitchFamily="2" charset="0"/>
                <a:cs typeface="Segoe UI" panose="020B0502040204020203" pitchFamily="34" charset="0"/>
              </a:rPr>
              <a:t>Are there any mitigating factors?</a:t>
            </a:r>
          </a:p>
          <a:p>
            <a:pPr marL="742950" lvl="1" indent="-285750">
              <a:buFont typeface="Century Gothic" panose="020B0502020202020204" pitchFamily="34" charset="0"/>
              <a:buChar char="›"/>
            </a:pPr>
            <a:r>
              <a:rPr lang="en-US" sz="1600" spc="30" dirty="0">
                <a:latin typeface="Century Gothic" panose="020B0502020202020204" pitchFamily="34" charset="0"/>
                <a:ea typeface="Roboto Condensed" panose="02000000000000000000" pitchFamily="2" charset="0"/>
                <a:cs typeface="Segoe UI" panose="020B0502040204020203" pitchFamily="34" charset="0"/>
              </a:rPr>
              <a:t>What is the cause?  Any linkages?</a:t>
            </a:r>
          </a:p>
          <a:p>
            <a:pPr marL="285750" indent="-285750">
              <a:spcBef>
                <a:spcPts val="600"/>
              </a:spcBef>
              <a:spcAft>
                <a:spcPts val="600"/>
              </a:spcAft>
              <a:buFont typeface="Arial" pitchFamily="34" charset="0"/>
              <a:buChar char="•"/>
            </a:pPr>
            <a:r>
              <a:rPr lang="en-US" sz="1600" spc="30" dirty="0">
                <a:latin typeface="Century Gothic" panose="020B0502020202020204" pitchFamily="34" charset="0"/>
                <a:ea typeface="Roboto Condensed" panose="02000000000000000000" pitchFamily="2" charset="0"/>
                <a:cs typeface="Segoe UI" panose="020B0502040204020203" pitchFamily="34" charset="0"/>
              </a:rPr>
              <a:t>Depending on the analysis, the municipality should focus on mitigating actions or efforts to lower the risk threshold.</a:t>
            </a:r>
          </a:p>
          <a:p>
            <a:pPr marL="91440">
              <a:lnSpc>
                <a:spcPct val="150000"/>
              </a:lnSpc>
              <a:spcBef>
                <a:spcPts val="600"/>
              </a:spcBef>
              <a:spcAft>
                <a:spcPts val="600"/>
              </a:spcAft>
            </a:pPr>
            <a:endParaRPr lang="en-US" sz="2400" spc="20" dirty="0">
              <a:latin typeface="Roboto" panose="02000000000000000000" pitchFamily="2" charset="0"/>
              <a:ea typeface="Roboto" panose="02000000000000000000" pitchFamily="2" charset="0"/>
            </a:endParaRPr>
          </a:p>
          <a:p>
            <a:endParaRPr lang="en-US" dirty="0">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BF6953F2-F804-4E1A-A4E1-0C5DFF5618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D1398F80-D5E6-4A1A-8467-A4935F9B8AB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23B1C62E-12B0-44BE-9A4C-D986955BF7F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53478266"/>
      </p:ext>
    </p:extLst>
  </p:cSld>
  <p:clrMapOvr>
    <a:masterClrMapping/>
  </p:clrMapOvr>
  <mc:AlternateContent xmlns:mc="http://schemas.openxmlformats.org/markup-compatibility/2006" xmlns:p14="http://schemas.microsoft.com/office/powerpoint/2010/main">
    <mc:Choice Requires="p14">
      <p:transition spd="slow" p14:dur="2000" advTm="63650"/>
    </mc:Choice>
    <mc:Fallback xmlns="">
      <p:transition spd="slow" advTm="6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64062" y="904997"/>
            <a:ext cx="3974696" cy="3974696"/>
          </a:xfrm>
          <a:prstGeom prst="rect">
            <a:avLst/>
          </a:prstGeom>
        </p:spPr>
      </p:pic>
      <p:sp>
        <p:nvSpPr>
          <p:cNvPr id="2" name="Slide Number Placeholder 1"/>
          <p:cNvSpPr>
            <a:spLocks noGrp="1"/>
          </p:cNvSpPr>
          <p:nvPr>
            <p:ph type="sldNum" sz="quarter" idx="10"/>
          </p:nvPr>
        </p:nvSpPr>
        <p:spPr/>
        <p:txBody>
          <a:bodyPr/>
          <a:lstStyle/>
          <a:p>
            <a:r>
              <a:rPr lang="en-US" dirty="0"/>
              <a:t>59</a:t>
            </a:r>
          </a:p>
        </p:txBody>
      </p:sp>
      <p:sp>
        <p:nvSpPr>
          <p:cNvPr id="4" name="Rectangle 3"/>
          <p:cNvSpPr/>
          <p:nvPr/>
        </p:nvSpPr>
        <p:spPr>
          <a:xfrm>
            <a:off x="3492269" y="2943051"/>
            <a:ext cx="6012873" cy="492443"/>
          </a:xfrm>
          <a:prstGeom prst="rect">
            <a:avLst/>
          </a:prstGeom>
        </p:spPr>
        <p:txBody>
          <a:bodyPr wrap="square">
            <a:spAutoFit/>
          </a:bodyPr>
          <a:lstStyle/>
          <a:p>
            <a:r>
              <a:rPr lang="en-US" dirty="0">
                <a:solidFill>
                  <a:srgbClr val="000000"/>
                </a:solidFill>
                <a:latin typeface="Century Gothic" panose="020B0502020202020204" pitchFamily="34" charset="0"/>
              </a:rPr>
              <a:t>You can now proceed to Module 4.</a:t>
            </a:r>
            <a:endParaRPr lang="en-US"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sp>
        <p:nvSpPr>
          <p:cNvPr id="5" name="Rectangle 4"/>
          <p:cNvSpPr/>
          <p:nvPr/>
        </p:nvSpPr>
        <p:spPr>
          <a:xfrm>
            <a:off x="3589251" y="1677803"/>
            <a:ext cx="6012873" cy="492443"/>
          </a:xfrm>
          <a:prstGeom prst="rect">
            <a:avLst/>
          </a:prstGeom>
        </p:spPr>
        <p:txBody>
          <a:bodyPr wrap="square">
            <a:spAutoFit/>
          </a:bodyPr>
          <a:lstStyle/>
          <a:p>
            <a:r>
              <a:rPr lang="en-US" dirty="0">
                <a:solidFill>
                  <a:srgbClr val="000000"/>
                </a:solidFill>
                <a:latin typeface="Century Gothic" panose="020B0502020202020204" pitchFamily="34" charset="0"/>
              </a:rPr>
              <a:t>You have successfully completed Module 3.</a:t>
            </a:r>
            <a:endParaRPr lang="en-US"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3" name="Audio 2">
            <a:hlinkClick r:id="" action="ppaction://media"/>
            <a:extLst>
              <a:ext uri="{FF2B5EF4-FFF2-40B4-BE49-F238E27FC236}">
                <a16:creationId xmlns:a16="http://schemas.microsoft.com/office/drawing/2014/main" id="{E31C82FA-94E3-43DA-809F-36CCF3E8B4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8EA75F5A-9C30-4C83-91A2-98A1B4D62670}"/>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452"/>
    </mc:Choice>
    <mc:Fallback xmlns="">
      <p:transition spd="slow" advTm="7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descr="Hand writing on post-it note">
            <a:extLst>
              <a:ext uri="{FF2B5EF4-FFF2-40B4-BE49-F238E27FC236}">
                <a16:creationId xmlns:a16="http://schemas.microsoft.com/office/drawing/2014/main" id="{EE9BC58C-BD8B-4784-A1A4-59B1783DB1BE}"/>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l="5" r="5"/>
          <a:stretch/>
        </p:blipFill>
        <p:spPr>
          <a:xfrm>
            <a:off x="0" y="0"/>
            <a:ext cx="5345125" cy="6370638"/>
          </a:xfrm>
        </p:spPr>
      </p:pic>
      <p:sp>
        <p:nvSpPr>
          <p:cNvPr id="9" name="Slide Number Placeholder 5">
            <a:extLst>
              <a:ext uri="{FF2B5EF4-FFF2-40B4-BE49-F238E27FC236}">
                <a16:creationId xmlns:a16="http://schemas.microsoft.com/office/drawing/2014/main" id="{D833A8AE-44EA-410F-97CD-6EB834F69545}"/>
              </a:ext>
            </a:extLst>
          </p:cNvPr>
          <p:cNvSpPr txBox="1">
            <a:spLocks/>
          </p:cNvSpPr>
          <p:nvPr/>
        </p:nvSpPr>
        <p:spPr>
          <a:xfrm>
            <a:off x="10921761" y="6016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Century Gothic" panose="020B0502020202020204"/>
              </a:rPr>
              <a:t>6</a:t>
            </a:r>
            <a:endParaRPr kumimoji="0" lang="en-US" sz="20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EA220548-6982-4D23-AB90-169F6091B943}"/>
              </a:ext>
            </a:extLst>
          </p:cNvPr>
          <p:cNvSpPr>
            <a:spLocks noGrp="1"/>
          </p:cNvSpPr>
          <p:nvPr>
            <p:ph type="title"/>
          </p:nvPr>
        </p:nvSpPr>
        <p:spPr>
          <a:xfrm>
            <a:off x="0" y="248118"/>
            <a:ext cx="4913085" cy="706964"/>
          </a:xfrm>
        </p:spPr>
        <p:txBody>
          <a:bodyPr/>
          <a:lstStyle/>
          <a:p>
            <a:r>
              <a:rPr lang="en-US" sz="2800" dirty="0"/>
              <a:t>Information You Should Receive </a:t>
            </a:r>
          </a:p>
        </p:txBody>
      </p:sp>
      <p:sp>
        <p:nvSpPr>
          <p:cNvPr id="13" name="TextBox 12">
            <a:extLst>
              <a:ext uri="{FF2B5EF4-FFF2-40B4-BE49-F238E27FC236}">
                <a16:creationId xmlns:a16="http://schemas.microsoft.com/office/drawing/2014/main" id="{882E9F35-68BE-4DA0-982E-F5D64E50A1CA}"/>
              </a:ext>
            </a:extLst>
          </p:cNvPr>
          <p:cNvSpPr txBox="1"/>
          <p:nvPr/>
        </p:nvSpPr>
        <p:spPr>
          <a:xfrm>
            <a:off x="5385855" y="1335129"/>
            <a:ext cx="4612614" cy="6462282"/>
          </a:xfrm>
          <a:prstGeom prst="rect">
            <a:avLst/>
          </a:prstGeom>
          <a:noFill/>
        </p:spPr>
        <p:txBody>
          <a:bodyPr wrap="square" rtlCol="0">
            <a:spAutoFit/>
          </a:bodyPr>
          <a:lstStyle/>
          <a:p>
            <a:pPr lvl="0" defTabSz="457200">
              <a:lnSpc>
                <a:spcPct val="114000"/>
              </a:lnSpc>
              <a:spcBef>
                <a:spcPts val="600"/>
              </a:spcBef>
              <a:spcAft>
                <a:spcPts val="600"/>
              </a:spcAft>
              <a:defRPr/>
            </a:pPr>
            <a:r>
              <a:rPr kumimoji="0" lang="en-US" sz="1600" b="0" i="0" u="none" strike="noStrike" kern="1200" cap="none" spc="0" normalizeH="0" baseline="0" noProof="0" dirty="0">
                <a:ln>
                  <a:noFill/>
                </a:ln>
                <a:solidFill>
                  <a:srgbClr val="000000"/>
                </a:solidFill>
                <a:effectLst/>
                <a:uLnTx/>
                <a:uFillTx/>
                <a:ea typeface="+mn-ea"/>
                <a:cs typeface="+mn-cs"/>
              </a:rPr>
              <a:t>From the External Auditor: </a:t>
            </a:r>
          </a:p>
          <a:p>
            <a:pPr lvl="0" defTabSz="457200">
              <a:lnSpc>
                <a:spcPct val="114000"/>
              </a:lnSpc>
              <a:spcBef>
                <a:spcPts val="600"/>
              </a:spcBef>
              <a:spcAft>
                <a:spcPts val="600"/>
              </a:spcAft>
              <a:buFontTx/>
              <a:buChar char="›"/>
              <a:defRPr/>
            </a:pPr>
            <a:r>
              <a:rPr lang="en-US" sz="1600" dirty="0">
                <a:solidFill>
                  <a:srgbClr val="000000"/>
                </a:solidFill>
              </a:rPr>
              <a:t> Audit opinion </a:t>
            </a:r>
          </a:p>
          <a:p>
            <a:pPr lvl="0" defTabSz="457200">
              <a:lnSpc>
                <a:spcPct val="114000"/>
              </a:lnSpc>
              <a:spcBef>
                <a:spcPts val="600"/>
              </a:spcBef>
              <a:spcAft>
                <a:spcPts val="600"/>
              </a:spcAft>
              <a:buFontTx/>
              <a:buChar char="›"/>
              <a:defRPr/>
            </a:pPr>
            <a:r>
              <a:rPr lang="en-US" sz="1600" dirty="0">
                <a:solidFill>
                  <a:srgbClr val="000000"/>
                </a:solidFill>
              </a:rPr>
              <a:t> Set </a:t>
            </a:r>
            <a:r>
              <a:rPr kumimoji="0" lang="en-US" sz="1600" b="0" i="0" u="none" strike="noStrike" kern="1200" cap="none" spc="0" normalizeH="0" baseline="0" noProof="0" dirty="0">
                <a:ln>
                  <a:noFill/>
                </a:ln>
                <a:solidFill>
                  <a:srgbClr val="000000"/>
                </a:solidFill>
                <a:effectLst/>
                <a:uLnTx/>
                <a:uFillTx/>
                <a:ea typeface="+mn-ea"/>
                <a:cs typeface="+mn-cs"/>
              </a:rPr>
              <a:t>of Audited Financial Statements </a:t>
            </a:r>
          </a:p>
          <a:p>
            <a:pPr marL="605790" lvl="1" indent="-342900" defTabSz="457200">
              <a:lnSpc>
                <a:spcPct val="150000"/>
              </a:lnSpc>
              <a:spcBef>
                <a:spcPts val="600"/>
              </a:spcBef>
              <a:buFont typeface="+mj-lt"/>
              <a:buAutoNum type="arabicPeriod"/>
              <a:defRPr/>
            </a:pPr>
            <a:r>
              <a:rPr lang="en-US" sz="1400" spc="20" dirty="0">
                <a:solidFill>
                  <a:srgbClr val="000000"/>
                </a:solidFill>
                <a:ea typeface="Roboto Condensed" panose="02000000000000000000" pitchFamily="2" charset="0"/>
              </a:rPr>
              <a:t>Statement of Financial Position;</a:t>
            </a:r>
          </a:p>
          <a:p>
            <a:pPr marL="605790" lvl="1" indent="-342900" defTabSz="457200">
              <a:lnSpc>
                <a:spcPct val="150000"/>
              </a:lnSpc>
              <a:spcBef>
                <a:spcPts val="600"/>
              </a:spcBef>
              <a:buFont typeface="+mj-lt"/>
              <a:buAutoNum type="arabicPeriod"/>
              <a:defRPr/>
            </a:pPr>
            <a:r>
              <a:rPr lang="en-US" sz="1400" spc="20" dirty="0">
                <a:solidFill>
                  <a:srgbClr val="000000"/>
                </a:solidFill>
                <a:ea typeface="Roboto Condensed" panose="02000000000000000000" pitchFamily="2" charset="0"/>
              </a:rPr>
              <a:t>Statement of Operations;</a:t>
            </a:r>
          </a:p>
          <a:p>
            <a:pPr marL="605790" lvl="1" indent="-342900" defTabSz="457200">
              <a:lnSpc>
                <a:spcPct val="150000"/>
              </a:lnSpc>
              <a:spcBef>
                <a:spcPts val="600"/>
              </a:spcBef>
              <a:buFont typeface="+mj-lt"/>
              <a:buAutoNum type="arabicPeriod"/>
              <a:defRPr/>
            </a:pPr>
            <a:r>
              <a:rPr lang="en-US" sz="1400" spc="20" dirty="0">
                <a:solidFill>
                  <a:srgbClr val="000000"/>
                </a:solidFill>
                <a:ea typeface="Roboto Condensed" panose="02000000000000000000" pitchFamily="2" charset="0"/>
              </a:rPr>
              <a:t>The Statement of Remeasurement Gains and Losses;</a:t>
            </a:r>
          </a:p>
          <a:p>
            <a:pPr marL="605790" lvl="1" indent="-342900" defTabSz="457200">
              <a:lnSpc>
                <a:spcPct val="150000"/>
              </a:lnSpc>
              <a:spcBef>
                <a:spcPts val="600"/>
              </a:spcBef>
              <a:buFont typeface="+mj-lt"/>
              <a:buAutoNum type="arabicPeriod"/>
              <a:defRPr/>
            </a:pPr>
            <a:r>
              <a:rPr lang="en-US" sz="1400" dirty="0">
                <a:solidFill>
                  <a:srgbClr val="000000"/>
                </a:solidFill>
                <a:ea typeface="Roboto Condensed" panose="02000000000000000000" pitchFamily="2" charset="0"/>
              </a:rPr>
              <a:t>Statement of Changes in Net Debt;</a:t>
            </a:r>
            <a:endParaRPr lang="en-US" sz="1400" spc="20" dirty="0">
              <a:solidFill>
                <a:srgbClr val="000000"/>
              </a:solidFill>
              <a:ea typeface="Roboto Condensed" panose="02000000000000000000" pitchFamily="2" charset="0"/>
            </a:endParaRPr>
          </a:p>
          <a:p>
            <a:pPr marL="605790" lvl="1" indent="-342900" defTabSz="457200">
              <a:lnSpc>
                <a:spcPct val="150000"/>
              </a:lnSpc>
              <a:spcBef>
                <a:spcPts val="600"/>
              </a:spcBef>
              <a:buFont typeface="+mj-lt"/>
              <a:buAutoNum type="arabicPeriod"/>
              <a:defRPr/>
            </a:pPr>
            <a:r>
              <a:rPr lang="en-US" sz="1400" spc="20" dirty="0">
                <a:solidFill>
                  <a:srgbClr val="000000"/>
                </a:solidFill>
                <a:ea typeface="Roboto Condensed" panose="02000000000000000000" pitchFamily="2" charset="0"/>
              </a:rPr>
              <a:t>Statement of Cash Flow; and</a:t>
            </a:r>
          </a:p>
          <a:p>
            <a:pPr marL="605790" lvl="1" indent="-342900" defTabSz="457200">
              <a:lnSpc>
                <a:spcPct val="150000"/>
              </a:lnSpc>
              <a:spcBef>
                <a:spcPts val="600"/>
              </a:spcBef>
              <a:buFont typeface="+mj-lt"/>
              <a:buAutoNum type="arabicPeriod"/>
              <a:defRPr/>
            </a:pPr>
            <a:r>
              <a:rPr lang="en-US" sz="1400" spc="20" dirty="0">
                <a:solidFill>
                  <a:srgbClr val="000000"/>
                </a:solidFill>
                <a:ea typeface="Roboto Condensed" panose="02000000000000000000" pitchFamily="2" charset="0"/>
              </a:rPr>
              <a:t>Notes / supplementary schedules.</a:t>
            </a: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 Management/Internal Control Letter</a:t>
            </a:r>
          </a:p>
          <a:p>
            <a:pPr marL="0" marR="0" lvl="0" indent="0" algn="l" defTabSz="457200" rtl="0" eaLnBrk="1" fontAlgn="auto" latinLnBrk="0" hangingPunct="1">
              <a:lnSpc>
                <a:spcPct val="114000"/>
              </a:lnSpc>
              <a:spcBef>
                <a:spcPts val="600"/>
              </a:spcBef>
              <a:spcAft>
                <a:spcPts val="600"/>
              </a:spcAft>
              <a:buClrTx/>
              <a:buSzTx/>
              <a:buFontTx/>
              <a:buChar char="›"/>
              <a:tabLst/>
              <a:defRPr/>
            </a:pPr>
            <a:r>
              <a:rPr lang="en-US" sz="1600" dirty="0">
                <a:solidFill>
                  <a:srgbClr val="000000"/>
                </a:solidFill>
              </a:rPr>
              <a:t> Potential additional analyses/feedback </a:t>
            </a: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58C62230-D76F-4814-B74E-474F914E802E}"/>
              </a:ext>
            </a:extLst>
          </p:cNvPr>
          <p:cNvSpPr txBox="1"/>
          <p:nvPr/>
        </p:nvSpPr>
        <p:spPr>
          <a:xfrm>
            <a:off x="0" y="3848830"/>
            <a:ext cx="4697233" cy="1434880"/>
          </a:xfrm>
          <a:prstGeom prst="rect">
            <a:avLst/>
          </a:prstGeom>
          <a:solidFill>
            <a:schemeClr val="bg1">
              <a:lumMod val="65000"/>
            </a:schemeClr>
          </a:solidFill>
        </p:spPr>
        <p:txBody>
          <a:bodyPr wrap="square" rtlCol="0">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en-US" sz="1600" dirty="0">
                <a:solidFill>
                  <a:srgbClr val="000000"/>
                </a:solidFill>
              </a:rPr>
              <a:t>From Management</a:t>
            </a:r>
            <a:endParaRPr kumimoji="0" lang="en-US" sz="16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600" b="1" dirty="0">
                <a:solidFill>
                  <a:schemeClr val="bg1"/>
                </a:solidFill>
              </a:rPr>
              <a:t>Management Representation Letter</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600" b="1" dirty="0">
                <a:solidFill>
                  <a:schemeClr val="bg1"/>
                </a:solidFill>
              </a:rPr>
              <a:t>Responses to the internal control issues noted</a:t>
            </a:r>
            <a:r>
              <a:rPr lang="en-US" sz="1600" dirty="0">
                <a:solidFill>
                  <a:schemeClr val="bg1"/>
                </a:solidFill>
              </a:rPr>
              <a:t>.</a:t>
            </a:r>
            <a:endParaRPr kumimoji="0" lang="en-US" sz="1600" b="0" i="0" u="none" strike="noStrike" kern="1200" cap="none" spc="0" normalizeH="0" baseline="0" noProof="0" dirty="0">
              <a:ln>
                <a:noFill/>
              </a:ln>
              <a:solidFill>
                <a:schemeClr val="bg1"/>
              </a:solidFill>
              <a:effectLst/>
              <a:uLnTx/>
              <a:uFillTx/>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pic>
        <p:nvPicPr>
          <p:cNvPr id="3" name="Audio 2">
            <a:hlinkClick r:id="" action="ppaction://media"/>
            <a:extLst>
              <a:ext uri="{FF2B5EF4-FFF2-40B4-BE49-F238E27FC236}">
                <a16:creationId xmlns:a16="http://schemas.microsoft.com/office/drawing/2014/main" id="{9911F84C-006C-4373-AAED-24A3B4560DC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4115EC64-B0E2-4470-AC3E-96C2BCE76EBA}"/>
              </a:ext>
            </a:extLst>
          </p:cNvPr>
          <p:cNvSpPr/>
          <p:nvPr/>
        </p:nvSpPr>
        <p:spPr>
          <a:xfrm>
            <a:off x="9667066"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307E2E20-7B15-4555-9216-DE47078E11D1}"/>
              </a:ext>
            </a:extLst>
          </p:cNvPr>
          <p:cNvSpPr/>
          <p:nvPr/>
        </p:nvSpPr>
        <p:spPr>
          <a:xfrm>
            <a:off x="1119267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034841470"/>
      </p:ext>
    </p:extLst>
  </p:cSld>
  <p:clrMapOvr>
    <a:masterClrMapping/>
  </p:clrMapOvr>
  <mc:AlternateContent xmlns:mc="http://schemas.openxmlformats.org/markup-compatibility/2006" xmlns:p14="http://schemas.microsoft.com/office/powerpoint/2010/main">
    <mc:Choice Requires="p14">
      <p:transition spd="slow" p14:dur="2000" advTm="49596"/>
    </mc:Choice>
    <mc:Fallback xmlns="">
      <p:transition spd="slow" advTm="4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39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What Standards?– Auditor’s Opinion</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752745" y="1853739"/>
            <a:ext cx="8530099" cy="3790312"/>
          </a:xfrm>
          <a:prstGeom prst="rect">
            <a:avLst/>
          </a:prstGeom>
          <a:noFill/>
          <a:ln w="9525">
            <a:noFill/>
            <a:miter lim="800000"/>
            <a:headEnd/>
            <a:tailEnd/>
          </a:ln>
        </p:spPr>
        <p:txBody>
          <a:bodyPr lIns="0" tIns="0" rIns="0" bIns="0" anchor="ctr"/>
          <a:lstStyle/>
          <a:p>
            <a:pPr marL="1257300" lvl="2" indent="-342900">
              <a:spcBef>
                <a:spcPts val="600"/>
              </a:spcBef>
              <a:spcAft>
                <a:spcPts val="600"/>
              </a:spcAft>
              <a:buFont typeface="Century Gothic" panose="020B0502020202020204" pitchFamily="34" charset="0"/>
              <a:buChar char="›"/>
            </a:pPr>
            <a:r>
              <a:rPr lang="en-US" dirty="0">
                <a:ea typeface="Roboto Condensed" panose="02000000000000000000" pitchFamily="2" charset="0"/>
              </a:rPr>
              <a:t>Canadian Public Sector Accounting Board’s standards</a:t>
            </a:r>
          </a:p>
          <a:p>
            <a:pPr marL="1257300" lvl="2" indent="-342900">
              <a:spcBef>
                <a:spcPts val="600"/>
              </a:spcBef>
              <a:spcAft>
                <a:spcPts val="600"/>
              </a:spcAft>
              <a:buFont typeface="Century Gothic" panose="020B0502020202020204" pitchFamily="34" charset="0"/>
              <a:buChar char="›"/>
            </a:pPr>
            <a:r>
              <a:rPr lang="en-US" dirty="0"/>
              <a:t>Municipal Government Act regulations ‘Financial Reporting and Accounting Manual” (FRAM) </a:t>
            </a:r>
          </a:p>
          <a:p>
            <a:pPr marL="1257300" lvl="2" indent="-342900">
              <a:spcBef>
                <a:spcPts val="600"/>
              </a:spcBef>
              <a:spcAft>
                <a:spcPts val="600"/>
              </a:spcAft>
              <a:buFont typeface="Century Gothic" panose="020B0502020202020204" pitchFamily="34" charset="0"/>
              <a:buChar char="›"/>
            </a:pPr>
            <a:endParaRPr lang="en-US" dirty="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en-US"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bg1"/>
                </a:solidFill>
              </a:rPr>
              <a:t>7</a:t>
            </a:r>
          </a:p>
        </p:txBody>
      </p:sp>
      <p:pic>
        <p:nvPicPr>
          <p:cNvPr id="5" name="Audio 4">
            <a:hlinkClick r:id="" action="ppaction://media"/>
            <a:extLst>
              <a:ext uri="{FF2B5EF4-FFF2-40B4-BE49-F238E27FC236}">
                <a16:creationId xmlns:a16="http://schemas.microsoft.com/office/drawing/2014/main" id="{E84E5E96-A1D4-4251-8B08-14E016250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FD25AB2-8FA7-4440-97E0-9E49100F28E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7366A6FE-F5E6-452A-86D3-91E8DA5FE17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000429771"/>
      </p:ext>
    </p:extLst>
  </p:cSld>
  <p:clrMapOvr>
    <a:masterClrMapping/>
  </p:clrMapOvr>
  <mc:AlternateContent xmlns:mc="http://schemas.openxmlformats.org/markup-compatibility/2006" xmlns:p14="http://schemas.microsoft.com/office/powerpoint/2010/main">
    <mc:Choice Requires="p14">
      <p:transition spd="slow" p14:dur="2000" advTm="80452"/>
    </mc:Choice>
    <mc:Fallback xmlns="">
      <p:transition spd="slow" advTm="8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8</a:t>
            </a:r>
          </a:p>
        </p:txBody>
      </p:sp>
      <p:sp>
        <p:nvSpPr>
          <p:cNvPr id="3" name="Rectangle 2"/>
          <p:cNvSpPr/>
          <p:nvPr/>
        </p:nvSpPr>
        <p:spPr>
          <a:xfrm>
            <a:off x="5112328" y="1465754"/>
            <a:ext cx="4615039" cy="4985980"/>
          </a:xfrm>
          <a:prstGeom prst="rect">
            <a:avLst/>
          </a:prstGeom>
        </p:spPr>
        <p:txBody>
          <a:bodyPr wrap="square">
            <a:spAutoFit/>
          </a:bodyPr>
          <a:lstStyle/>
          <a:p>
            <a:endParaRPr lang="en-US" dirty="0"/>
          </a:p>
          <a:p>
            <a:endParaRPr lang="en-US" sz="1600" dirty="0">
              <a:latin typeface="Lato" panose="020F0502020204030203"/>
            </a:endParaRPr>
          </a:p>
          <a:p>
            <a:endParaRPr lang="en-US" sz="1400" dirty="0">
              <a:latin typeface="Lato" panose="020F0502020204030203"/>
            </a:endParaRPr>
          </a:p>
          <a:p>
            <a:pPr marL="285750" indent="-285750">
              <a:buBlip>
                <a:blip r:embed="rId6">
                  <a:extLst>
                    <a:ext uri="{96DAC541-7B7A-43D3-8B79-37D633B846F1}">
                      <asvg:svgBlip xmlns:asvg="http://schemas.microsoft.com/office/drawing/2016/SVG/main" r:embed="rId7"/>
                    </a:ext>
                  </a:extLst>
                </a:blip>
              </a:buBlip>
            </a:pPr>
            <a:r>
              <a:rPr lang="en-US" sz="2800" dirty="0">
                <a:latin typeface="Roboto Condensed" panose="02000000000000000000" pitchFamily="2" charset="0"/>
                <a:ea typeface="Roboto Condensed" panose="02000000000000000000" pitchFamily="2" charset="0"/>
              </a:rPr>
              <a:t>Outlines the Standards– </a:t>
            </a:r>
          </a:p>
          <a:p>
            <a:endParaRPr lang="en-US" sz="2800" dirty="0">
              <a:latin typeface="Roboto Condensed" panose="02000000000000000000" pitchFamily="2" charset="0"/>
              <a:ea typeface="Roboto Condensed" panose="02000000000000000000" pitchFamily="2" charset="0"/>
            </a:endParaRPr>
          </a:p>
          <a:p>
            <a:pPr marL="285750" indent="-285750">
              <a:buBlip>
                <a:blip r:embed="rId6">
                  <a:extLst>
                    <a:ext uri="{96DAC541-7B7A-43D3-8B79-37D633B846F1}">
                      <asvg:svgBlip xmlns:asvg="http://schemas.microsoft.com/office/drawing/2016/SVG/main" r:embed="rId7"/>
                    </a:ext>
                  </a:extLst>
                </a:blip>
              </a:buBlip>
            </a:pPr>
            <a:r>
              <a:rPr lang="en-US" sz="2800" dirty="0">
                <a:latin typeface="Roboto Condensed" panose="02000000000000000000" pitchFamily="2" charset="0"/>
                <a:ea typeface="Roboto Condensed" panose="02000000000000000000" pitchFamily="2" charset="0"/>
              </a:rPr>
              <a:t>Management’s Responsibility</a:t>
            </a:r>
          </a:p>
          <a:p>
            <a:pPr marL="285750" indent="-285750">
              <a:buBlip>
                <a:blip r:embed="rId6">
                  <a:extLst>
                    <a:ext uri="{96DAC541-7B7A-43D3-8B79-37D633B846F1}">
                      <asvg:svgBlip xmlns:asvg="http://schemas.microsoft.com/office/drawing/2016/SVG/main" r:embed="rId7"/>
                    </a:ext>
                  </a:extLst>
                </a:blip>
              </a:buBlip>
            </a:pPr>
            <a:endParaRPr lang="en-US" sz="2800" dirty="0">
              <a:latin typeface="Roboto Condensed" panose="02000000000000000000" pitchFamily="2" charset="0"/>
              <a:ea typeface="Roboto Condensed" panose="02000000000000000000" pitchFamily="2" charset="0"/>
            </a:endParaRPr>
          </a:p>
          <a:p>
            <a:pPr marL="285750" indent="-285750">
              <a:buBlip>
                <a:blip r:embed="rId6">
                  <a:extLst>
                    <a:ext uri="{96DAC541-7B7A-43D3-8B79-37D633B846F1}">
                      <asvg:svgBlip xmlns:asvg="http://schemas.microsoft.com/office/drawing/2016/SVG/main" r:embed="rId7"/>
                    </a:ext>
                  </a:extLst>
                </a:blip>
              </a:buBlip>
            </a:pPr>
            <a:r>
              <a:rPr lang="en-US" sz="2800" dirty="0">
                <a:latin typeface="Roboto Condensed" panose="02000000000000000000" pitchFamily="2" charset="0"/>
                <a:ea typeface="Roboto Condensed" panose="02000000000000000000" pitchFamily="2" charset="0"/>
              </a:rPr>
              <a:t>Level of Assurance</a:t>
            </a:r>
          </a:p>
          <a:p>
            <a:endParaRPr lang="en-US" sz="2800" dirty="0">
              <a:latin typeface="Roboto Condensed" panose="02000000000000000000" pitchFamily="2" charset="0"/>
              <a:ea typeface="Roboto Condensed" panose="02000000000000000000" pitchFamily="2" charset="0"/>
            </a:endParaRPr>
          </a:p>
          <a:p>
            <a:pPr marL="285750" indent="-285750">
              <a:buBlip>
                <a:blip r:embed="rId6">
                  <a:extLst>
                    <a:ext uri="{96DAC541-7B7A-43D3-8B79-37D633B846F1}">
                      <asvg:svgBlip xmlns:asvg="http://schemas.microsoft.com/office/drawing/2016/SVG/main" r:embed="rId7"/>
                    </a:ext>
                  </a:extLst>
                </a:blip>
              </a:buBlip>
            </a:pPr>
            <a:r>
              <a:rPr lang="en-US" sz="2800" dirty="0">
                <a:latin typeface="Roboto Condensed" panose="02000000000000000000" pitchFamily="2" charset="0"/>
                <a:ea typeface="Roboto Condensed" panose="02000000000000000000" pitchFamily="2" charset="0"/>
              </a:rPr>
              <a:t>Audit Opinion</a:t>
            </a:r>
            <a:endParaRPr lang="en-US" sz="2800" dirty="0">
              <a:solidFill>
                <a:srgbClr val="000000"/>
              </a:solidFill>
              <a:latin typeface="Roboto Condensed" panose="02000000000000000000" pitchFamily="2" charset="0"/>
              <a:ea typeface="Roboto Condensed" panose="02000000000000000000" pitchFamily="2" charset="0"/>
            </a:endParaRPr>
          </a:p>
          <a:p>
            <a:endParaRPr lang="en-US" sz="2800" dirty="0">
              <a:solidFill>
                <a:srgbClr val="000000"/>
              </a:solidFill>
              <a:latin typeface="Roboto Condensed" panose="02000000000000000000" pitchFamily="2" charset="0"/>
              <a:ea typeface="Roboto Condensed" panose="02000000000000000000" pitchFamily="2" charset="0"/>
            </a:endParaRPr>
          </a:p>
          <a:p>
            <a:endParaRPr lang="en-US" dirty="0">
              <a:solidFill>
                <a:srgbClr val="000000"/>
              </a:solidFill>
              <a:latin typeface="Roboto" panose="02000000000000000000" pitchFamily="2" charset="0"/>
            </a:endParaRPr>
          </a:p>
        </p:txBody>
      </p:sp>
      <p:pic>
        <p:nvPicPr>
          <p:cNvPr id="6" name="Picture 5">
            <a:extLst>
              <a:ext uri="{FF2B5EF4-FFF2-40B4-BE49-F238E27FC236}">
                <a16:creationId xmlns:a16="http://schemas.microsoft.com/office/drawing/2014/main" id="{9729F7CB-68F7-4106-BB07-F7D9D5B728FD}"/>
              </a:ext>
            </a:extLst>
          </p:cNvPr>
          <p:cNvPicPr>
            <a:picLocks noChangeAspect="1"/>
          </p:cNvPicPr>
          <p:nvPr/>
        </p:nvPicPr>
        <p:blipFill>
          <a:blip r:embed="rId8"/>
          <a:stretch>
            <a:fillRect/>
          </a:stretch>
        </p:blipFill>
        <p:spPr>
          <a:xfrm>
            <a:off x="647148" y="1537853"/>
            <a:ext cx="3904619" cy="4410897"/>
          </a:xfrm>
          <a:prstGeom prst="rect">
            <a:avLst/>
          </a:prstGeom>
        </p:spPr>
      </p:pic>
      <p:sp>
        <p:nvSpPr>
          <p:cNvPr id="5" name="Rectangle 5">
            <a:extLst>
              <a:ext uri="{FF2B5EF4-FFF2-40B4-BE49-F238E27FC236}">
                <a16:creationId xmlns:a16="http://schemas.microsoft.com/office/drawing/2014/main" id="{5AB94BEF-21D1-46AB-8822-F2EE8398F65B}"/>
              </a:ext>
            </a:extLst>
          </p:cNvPr>
          <p:cNvSpPr txBox="1">
            <a:spLocks noChangeArrowheads="1"/>
          </p:cNvSpPr>
          <p:nvPr/>
        </p:nvSpPr>
        <p:spPr bwMode="gray">
          <a:xfrm>
            <a:off x="3308666" y="482810"/>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latin typeface="Trebuchet MS" panose="020B0603020202020204" pitchFamily="34" charset="0"/>
              </a:rPr>
              <a:t>Independent Auditor’s Report</a:t>
            </a:r>
          </a:p>
        </p:txBody>
      </p:sp>
      <p:pic>
        <p:nvPicPr>
          <p:cNvPr id="9" name="Audio 8">
            <a:hlinkClick r:id="" action="ppaction://media"/>
            <a:extLst>
              <a:ext uri="{FF2B5EF4-FFF2-40B4-BE49-F238E27FC236}">
                <a16:creationId xmlns:a16="http://schemas.microsoft.com/office/drawing/2014/main" id="{B54CF6BC-40AB-4F4C-BF8C-EA56A72DF40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5B7704A-EB5A-4EA7-8019-87A85BC2C3B6}"/>
              </a:ext>
            </a:extLst>
          </p:cNvPr>
          <p:cNvSpPr/>
          <p:nvPr/>
        </p:nvSpPr>
        <p:spPr>
          <a:xfrm>
            <a:off x="1610502" y="5472434"/>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025F777E-80D7-4639-8F7B-7F33B8157616}"/>
              </a:ext>
            </a:extLst>
          </p:cNvPr>
          <p:cNvSpPr/>
          <p:nvPr/>
        </p:nvSpPr>
        <p:spPr>
          <a:xfrm>
            <a:off x="9429762" y="547243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995280884"/>
      </p:ext>
    </p:extLst>
  </p:cSld>
  <p:clrMapOvr>
    <a:masterClrMapping/>
  </p:clrMapOvr>
  <mc:AlternateContent xmlns:mc="http://schemas.openxmlformats.org/markup-compatibility/2006" xmlns:p14="http://schemas.microsoft.com/office/powerpoint/2010/main">
    <mc:Choice Requires="p14">
      <p:transition spd="slow" p14:dur="2000" advTm="27477"/>
    </mc:Choice>
    <mc:Fallback xmlns="">
      <p:transition spd="slow" advTm="2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nodeType="afterEffect">
                                  <p:stCondLst>
                                    <p:cond delay="300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childTnLst>
                          </p:cTn>
                        </p:par>
                        <p:par>
                          <p:cTn id="10" fill="hold">
                            <p:stCondLst>
                              <p:cond delay="3001"/>
                            </p:stCondLst>
                            <p:childTnLst>
                              <p:par>
                                <p:cTn id="11" presetID="1" presetClass="entr" presetSubtype="0" fill="hold" nodeType="afterEffect">
                                  <p:stCondLst>
                                    <p:cond delay="500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par>
                          <p:cTn id="13" fill="hold">
                            <p:stCondLst>
                              <p:cond delay="8001"/>
                            </p:stCondLst>
                            <p:childTnLst>
                              <p:par>
                                <p:cTn id="14" presetID="1" presetClass="entr" presetSubtype="0" fill="hold" nodeType="afterEffect">
                                  <p:stCondLst>
                                    <p:cond delay="500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childTnLst>
                          </p:cTn>
                        </p:par>
                        <p:par>
                          <p:cTn id="16" fill="hold">
                            <p:stCondLst>
                              <p:cond delay="13001"/>
                            </p:stCondLst>
                            <p:childTnLst>
                              <p:par>
                                <p:cTn id="17" presetID="1" presetClass="entr" presetSubtype="0" fill="hold" nodeType="afterEffect">
                                  <p:stCondLst>
                                    <p:cond delay="600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EE9BC58C-BD8B-4784-A1A4-59B1783DB1BE}"/>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a:stretch/>
        </p:blipFill>
        <p:spPr>
          <a:xfrm>
            <a:off x="172274" y="1867550"/>
            <a:ext cx="5172850" cy="3563416"/>
          </a:xfrm>
        </p:spPr>
      </p:pic>
      <p:sp>
        <p:nvSpPr>
          <p:cNvPr id="9" name="Slide Number Placeholder 5">
            <a:extLst>
              <a:ext uri="{FF2B5EF4-FFF2-40B4-BE49-F238E27FC236}">
                <a16:creationId xmlns:a16="http://schemas.microsoft.com/office/drawing/2014/main" id="{D833A8AE-44EA-410F-97CD-6EB834F69545}"/>
              </a:ext>
            </a:extLst>
          </p:cNvPr>
          <p:cNvSpPr txBox="1">
            <a:spLocks/>
          </p:cNvSpPr>
          <p:nvPr/>
        </p:nvSpPr>
        <p:spPr>
          <a:xfrm>
            <a:off x="10921761" y="6016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Century Gothic" panose="020B0502020202020204"/>
              </a:rPr>
              <a:t>9</a:t>
            </a:r>
            <a:endParaRPr kumimoji="0" lang="en-US" sz="20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EA220548-6982-4D23-AB90-169F6091B943}"/>
              </a:ext>
            </a:extLst>
          </p:cNvPr>
          <p:cNvSpPr>
            <a:spLocks noGrp="1"/>
          </p:cNvSpPr>
          <p:nvPr>
            <p:ph type="title"/>
          </p:nvPr>
        </p:nvSpPr>
        <p:spPr>
          <a:xfrm>
            <a:off x="0" y="248118"/>
            <a:ext cx="4913085" cy="706964"/>
          </a:xfrm>
        </p:spPr>
        <p:txBody>
          <a:bodyPr/>
          <a:lstStyle/>
          <a:p>
            <a:r>
              <a:rPr lang="en-US" sz="2800" dirty="0"/>
              <a:t>Audit Opinion </a:t>
            </a:r>
          </a:p>
        </p:txBody>
      </p:sp>
      <p:sp>
        <p:nvSpPr>
          <p:cNvPr id="13" name="TextBox 12">
            <a:extLst>
              <a:ext uri="{FF2B5EF4-FFF2-40B4-BE49-F238E27FC236}">
                <a16:creationId xmlns:a16="http://schemas.microsoft.com/office/drawing/2014/main" id="{882E9F35-68BE-4DA0-982E-F5D64E50A1CA}"/>
              </a:ext>
            </a:extLst>
          </p:cNvPr>
          <p:cNvSpPr txBox="1"/>
          <p:nvPr/>
        </p:nvSpPr>
        <p:spPr>
          <a:xfrm>
            <a:off x="172274" y="1002143"/>
            <a:ext cx="8523276" cy="1846146"/>
          </a:xfrm>
          <a:prstGeom prst="rect">
            <a:avLst/>
          </a:prstGeom>
          <a:noFill/>
        </p:spPr>
        <p:txBody>
          <a:bodyPr wrap="square" rtlCol="0">
            <a:spAutoFit/>
          </a:bodyPr>
          <a:lstStyle/>
          <a:p>
            <a:pPr marL="285750" marR="0" lvl="0" indent="-285750" algn="l" defTabSz="457200" rtl="0" eaLnBrk="1" fontAlgn="auto" latinLnBrk="0" hangingPunct="1">
              <a:lnSpc>
                <a:spcPct val="114000"/>
              </a:lnSpc>
              <a:spcBef>
                <a:spcPts val="600"/>
              </a:spcBef>
              <a:spcAft>
                <a:spcPts val="600"/>
              </a:spcAft>
              <a:buClrTx/>
              <a:buSzTx/>
              <a:buFont typeface="Century Gothic" panose="020B0502020202020204" pitchFamily="34" charset="0"/>
              <a:buChar char="›"/>
              <a:tabLst/>
              <a:defRPr/>
            </a:pPr>
            <a:r>
              <a:rPr lang="en-US" sz="1600" dirty="0">
                <a:solidFill>
                  <a:srgbClr val="000000"/>
                </a:solidFill>
              </a:rPr>
              <a:t>Based on a s</a:t>
            </a:r>
            <a:r>
              <a:rPr kumimoji="0" lang="en-US" sz="1600" b="0" i="0" u="none" strike="noStrike" kern="1200" cap="none" spc="0" normalizeH="0" baseline="0" noProof="0" dirty="0" err="1">
                <a:ln>
                  <a:noFill/>
                </a:ln>
                <a:solidFill>
                  <a:srgbClr val="000000"/>
                </a:solidFill>
                <a:effectLst/>
                <a:uLnTx/>
                <a:uFillTx/>
                <a:ea typeface="+mn-ea"/>
                <a:cs typeface="+mn-cs"/>
              </a:rPr>
              <a:t>tandard</a:t>
            </a:r>
            <a:r>
              <a:rPr lang="en-US" sz="1600" dirty="0">
                <a:solidFill>
                  <a:srgbClr val="000000"/>
                </a:solidFill>
              </a:rPr>
              <a:t> - Compliant with Chartered Professional Accountants of Canada’s Public Sector Accounting Standards</a:t>
            </a:r>
            <a:r>
              <a:rPr kumimoji="0" lang="en-US" sz="1600" b="0" i="0" u="none" strike="noStrike" kern="1200" cap="none" spc="0" normalizeH="0" baseline="0" noProof="0" dirty="0">
                <a:ln>
                  <a:noFill/>
                </a:ln>
                <a:solidFill>
                  <a:srgbClr val="000000"/>
                </a:solidFill>
                <a:effectLst/>
                <a:uLnTx/>
                <a:uFillTx/>
                <a:ea typeface="+mn-ea"/>
                <a:cs typeface="+mn-cs"/>
              </a:rPr>
              <a:t> </a:t>
            </a: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58C62230-D76F-4814-B74E-474F914E802E}"/>
              </a:ext>
            </a:extLst>
          </p:cNvPr>
          <p:cNvSpPr txBox="1"/>
          <p:nvPr/>
        </p:nvSpPr>
        <p:spPr>
          <a:xfrm>
            <a:off x="5345124" y="1823822"/>
            <a:ext cx="6518013" cy="3650871"/>
          </a:xfrm>
          <a:prstGeom prst="rect">
            <a:avLst/>
          </a:prstGeom>
          <a:solidFill>
            <a:schemeClr val="bg1">
              <a:lumMod val="65000"/>
            </a:schemeClr>
          </a:solidFill>
        </p:spPr>
        <p:txBody>
          <a:bodyPr wrap="square" rtlCol="0">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The opinion may be:</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600" b="1" dirty="0">
                <a:solidFill>
                  <a:srgbClr val="000000"/>
                </a:solidFill>
              </a:rPr>
              <a:t>U</a:t>
            </a:r>
            <a:r>
              <a:rPr kumimoji="0" lang="en-US" sz="1600" b="1" i="0" u="none" strike="noStrike" kern="1200" cap="none" spc="0" normalizeH="0" baseline="0" noProof="0" dirty="0" err="1">
                <a:ln>
                  <a:noFill/>
                </a:ln>
                <a:solidFill>
                  <a:srgbClr val="000000"/>
                </a:solidFill>
                <a:effectLst/>
                <a:uLnTx/>
                <a:uFillTx/>
                <a:ea typeface="+mn-ea"/>
                <a:cs typeface="+mn-cs"/>
              </a:rPr>
              <a:t>nqualified</a:t>
            </a:r>
            <a:r>
              <a:rPr kumimoji="0" lang="en-US" sz="1600" b="1" i="0" u="none" strike="noStrike" kern="1200" cap="none" spc="0" normalizeH="0" baseline="0" noProof="0" dirty="0">
                <a:ln>
                  <a:noFill/>
                </a:ln>
                <a:solidFill>
                  <a:srgbClr val="000000"/>
                </a:solidFill>
                <a:effectLst/>
                <a:uLnTx/>
                <a:uFillTx/>
                <a:ea typeface="+mn-ea"/>
                <a:cs typeface="+mn-cs"/>
              </a:rPr>
              <a:t> </a:t>
            </a:r>
            <a:r>
              <a:rPr kumimoji="0" lang="en-US" sz="1600" b="0" i="0" u="none" strike="noStrike" kern="1200" cap="none" spc="0" normalizeH="0" baseline="0" noProof="0" dirty="0">
                <a:ln>
                  <a:noFill/>
                </a:ln>
                <a:solidFill>
                  <a:srgbClr val="000000"/>
                </a:solidFill>
                <a:effectLst/>
                <a:uLnTx/>
                <a:uFillTx/>
                <a:ea typeface="+mn-ea"/>
                <a:cs typeface="+mn-cs"/>
              </a:rPr>
              <a:t>– the auditor has determined that the statements are presented in conformity with established standards;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600" b="1" dirty="0">
                <a:solidFill>
                  <a:srgbClr val="000000"/>
                </a:solidFill>
              </a:rPr>
              <a:t>Q</a:t>
            </a:r>
            <a:r>
              <a:rPr kumimoji="0" lang="en-US" sz="1600" b="1" i="0" u="none" strike="noStrike" kern="1200" cap="none" spc="0" normalizeH="0" baseline="0" noProof="0" dirty="0" err="1">
                <a:ln>
                  <a:noFill/>
                </a:ln>
                <a:solidFill>
                  <a:srgbClr val="000000"/>
                </a:solidFill>
                <a:effectLst/>
                <a:uLnTx/>
                <a:uFillTx/>
                <a:ea typeface="+mn-ea"/>
                <a:cs typeface="+mn-cs"/>
              </a:rPr>
              <a:t>ualified</a:t>
            </a:r>
            <a:r>
              <a:rPr kumimoji="0" lang="en-US" sz="1600" b="1" i="0" u="none" strike="noStrike" kern="1200" cap="none" spc="0" normalizeH="0" baseline="0" noProof="0" dirty="0">
                <a:ln>
                  <a:noFill/>
                </a:ln>
                <a:solidFill>
                  <a:srgbClr val="000000"/>
                </a:solidFill>
                <a:effectLst/>
                <a:uLnTx/>
                <a:uFillTx/>
                <a:ea typeface="+mn-ea"/>
                <a:cs typeface="+mn-cs"/>
              </a:rPr>
              <a:t> </a:t>
            </a:r>
            <a:r>
              <a:rPr kumimoji="0" lang="en-US" sz="1600" b="0" i="0" u="none" strike="noStrike" kern="1200" cap="none" spc="0" normalizeH="0" baseline="0" noProof="0" dirty="0">
                <a:ln>
                  <a:noFill/>
                </a:ln>
                <a:solidFill>
                  <a:srgbClr val="000000"/>
                </a:solidFill>
                <a:effectLst/>
                <a:uLnTx/>
                <a:uFillTx/>
                <a:ea typeface="+mn-ea"/>
                <a:cs typeface="+mn-cs"/>
              </a:rPr>
              <a:t>– the auditor has identified one or more specific issues regarding the financial statement preparation;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600" b="1" dirty="0">
                <a:solidFill>
                  <a:srgbClr val="000000"/>
                </a:solidFill>
              </a:rPr>
              <a:t>A</a:t>
            </a:r>
            <a:r>
              <a:rPr kumimoji="0" lang="en-US" sz="1600" b="1" i="0" u="none" strike="noStrike" kern="1200" cap="none" spc="0" normalizeH="0" baseline="0" noProof="0" dirty="0" err="1">
                <a:ln>
                  <a:noFill/>
                </a:ln>
                <a:solidFill>
                  <a:srgbClr val="000000"/>
                </a:solidFill>
                <a:effectLst/>
                <a:uLnTx/>
                <a:uFillTx/>
                <a:ea typeface="+mn-ea"/>
                <a:cs typeface="+mn-cs"/>
              </a:rPr>
              <a:t>dverse</a:t>
            </a:r>
            <a:r>
              <a:rPr kumimoji="0" lang="en-US" sz="1600" b="1" i="0" u="none" strike="noStrike" kern="1200" cap="none" spc="0" normalizeH="0" baseline="0" noProof="0" dirty="0">
                <a:ln>
                  <a:noFill/>
                </a:ln>
                <a:solidFill>
                  <a:srgbClr val="000000"/>
                </a:solidFill>
                <a:effectLst/>
                <a:uLnTx/>
                <a:uFillTx/>
                <a:ea typeface="+mn-ea"/>
                <a:cs typeface="+mn-cs"/>
              </a:rPr>
              <a:t> </a:t>
            </a:r>
            <a:r>
              <a:rPr kumimoji="0" lang="en-US" sz="1600" b="0" i="0" u="none" strike="noStrike" kern="1200" cap="none" spc="0" normalizeH="0" baseline="0" noProof="0" dirty="0">
                <a:ln>
                  <a:noFill/>
                </a:ln>
                <a:solidFill>
                  <a:srgbClr val="000000"/>
                </a:solidFill>
                <a:effectLst/>
                <a:uLnTx/>
                <a:uFillTx/>
                <a:ea typeface="+mn-ea"/>
                <a:cs typeface="+mn-cs"/>
              </a:rPr>
              <a:t>– the auditor has identified significant issues in the preparation or accuracy of the consolidated financial statement;</a:t>
            </a:r>
            <a:r>
              <a:rPr kumimoji="0" lang="en-US" sz="1600" b="0" i="0" u="none" strike="noStrike" kern="1200" cap="none" spc="0" normalizeH="0" noProof="0" dirty="0">
                <a:ln>
                  <a:noFill/>
                </a:ln>
                <a:solidFill>
                  <a:srgbClr val="000000"/>
                </a:solidFill>
                <a:effectLst/>
                <a:uLnTx/>
                <a:uFillTx/>
                <a:ea typeface="+mn-ea"/>
                <a:cs typeface="+mn-cs"/>
              </a:rPr>
              <a:t> or</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285750" lvl="0" indent="-285750" defTabSz="457200">
              <a:buFont typeface="Calibri" panose="020F0502020204030204" pitchFamily="34" charset="0"/>
              <a:buChar char="›"/>
              <a:defRPr/>
            </a:pPr>
            <a:r>
              <a:rPr lang="en-US" sz="1600" b="1" dirty="0">
                <a:solidFill>
                  <a:srgbClr val="000000"/>
                </a:solidFill>
              </a:rPr>
              <a:t>Denial </a:t>
            </a:r>
            <a:r>
              <a:rPr lang="en-US" sz="1600" dirty="0">
                <a:solidFill>
                  <a:srgbClr val="000000"/>
                </a:solidFill>
              </a:rPr>
              <a:t>– </a:t>
            </a:r>
            <a:r>
              <a:rPr kumimoji="0" lang="en-US" sz="1600" b="0" i="0" u="none" strike="noStrike" kern="1200" cap="none" spc="0" normalizeH="0" baseline="0" noProof="0" dirty="0">
                <a:ln>
                  <a:noFill/>
                </a:ln>
                <a:solidFill>
                  <a:srgbClr val="000000"/>
                </a:solidFill>
                <a:effectLst/>
                <a:uLnTx/>
                <a:uFillTx/>
                <a:ea typeface="+mn-ea"/>
                <a:cs typeface="+mn-cs"/>
              </a:rPr>
              <a:t>the auditor is unable to examine enough information to form an opinion.</a:t>
            </a:r>
          </a:p>
          <a:p>
            <a:pPr marL="285750" lvl="0" indent="-285750" defTabSz="457200">
              <a:buFont typeface="Calibri" panose="020F0502020204030204" pitchFamily="34" charset="0"/>
              <a:buChar char="›"/>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pic>
        <p:nvPicPr>
          <p:cNvPr id="3" name="Audio 2">
            <a:hlinkClick r:id="" action="ppaction://media"/>
            <a:extLst>
              <a:ext uri="{FF2B5EF4-FFF2-40B4-BE49-F238E27FC236}">
                <a16:creationId xmlns:a16="http://schemas.microsoft.com/office/drawing/2014/main" id="{C620F473-7DA4-42EB-A393-ABC0E67FC47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524721FA-A1F8-4F80-84B1-044893B52CD9}"/>
              </a:ext>
            </a:extLst>
          </p:cNvPr>
          <p:cNvSpPr/>
          <p:nvPr/>
        </p:nvSpPr>
        <p:spPr>
          <a:xfrm>
            <a:off x="457200" y="548890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3F5C6AF4-5C45-4732-BD93-377FF55D5E26}"/>
              </a:ext>
            </a:extLst>
          </p:cNvPr>
          <p:cNvSpPr/>
          <p:nvPr/>
        </p:nvSpPr>
        <p:spPr>
          <a:xfrm>
            <a:off x="8960210" y="548890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326446479"/>
      </p:ext>
    </p:extLst>
  </p:cSld>
  <p:clrMapOvr>
    <a:masterClrMapping/>
  </p:clrMapOvr>
  <mc:AlternateContent xmlns:mc="http://schemas.openxmlformats.org/markup-compatibility/2006" xmlns:p14="http://schemas.microsoft.com/office/powerpoint/2010/main">
    <mc:Choice Requires="p14">
      <p:transition spd="slow" p14:dur="2000" advTm="48887"/>
    </mc:Choice>
    <mc:Fallback xmlns="">
      <p:transition spd="slow" advTm="4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9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2.5|4.7|6.1"/>
</p:tagLst>
</file>

<file path=ppt/tags/tag10.xml><?xml version="1.0" encoding="utf-8"?>
<p:tagLst xmlns:a="http://schemas.openxmlformats.org/drawingml/2006/main" xmlns:r="http://schemas.openxmlformats.org/officeDocument/2006/relationships" xmlns:p="http://schemas.openxmlformats.org/presentationml/2006/main">
  <p:tag name="TIMING" val="|3.2|5.1|5.8"/>
</p:tagLst>
</file>

<file path=ppt/tags/tag11.xml><?xml version="1.0" encoding="utf-8"?>
<p:tagLst xmlns:a="http://schemas.openxmlformats.org/drawingml/2006/main" xmlns:r="http://schemas.openxmlformats.org/officeDocument/2006/relationships" xmlns:p="http://schemas.openxmlformats.org/presentationml/2006/main">
  <p:tag name="TIMING" val="|4.4|6|6.2|4.6|6|4.6"/>
</p:tagLst>
</file>

<file path=ppt/tags/tag12.xml><?xml version="1.0" encoding="utf-8"?>
<p:tagLst xmlns:a="http://schemas.openxmlformats.org/drawingml/2006/main" xmlns:r="http://schemas.openxmlformats.org/officeDocument/2006/relationships" xmlns:p="http://schemas.openxmlformats.org/presentationml/2006/main">
  <p:tag name="TIMING" val="|3.8|8.1|17.8|24.5"/>
</p:tagLst>
</file>

<file path=ppt/tags/tag13.xml><?xml version="1.0" encoding="utf-8"?>
<p:tagLst xmlns:a="http://schemas.openxmlformats.org/drawingml/2006/main" xmlns:r="http://schemas.openxmlformats.org/officeDocument/2006/relationships" xmlns:p="http://schemas.openxmlformats.org/presentationml/2006/main">
  <p:tag name="TIMING" val="|4.1|6.7|6"/>
</p:tagLst>
</file>

<file path=ppt/tags/tag14.xml><?xml version="1.0" encoding="utf-8"?>
<p:tagLst xmlns:a="http://schemas.openxmlformats.org/drawingml/2006/main" xmlns:r="http://schemas.openxmlformats.org/officeDocument/2006/relationships" xmlns:p="http://schemas.openxmlformats.org/presentationml/2006/main">
  <p:tag name="TIMING" val="|4.4|4.9|7.1|3.1"/>
</p:tagLst>
</file>

<file path=ppt/tags/tag15.xml><?xml version="1.0" encoding="utf-8"?>
<p:tagLst xmlns:a="http://schemas.openxmlformats.org/drawingml/2006/main" xmlns:r="http://schemas.openxmlformats.org/officeDocument/2006/relationships" xmlns:p="http://schemas.openxmlformats.org/presentationml/2006/main">
  <p:tag name="TIMING" val="|15.6|2.2|4.5|6.1"/>
</p:tagLst>
</file>

<file path=ppt/tags/tag16.xml><?xml version="1.0" encoding="utf-8"?>
<p:tagLst xmlns:a="http://schemas.openxmlformats.org/drawingml/2006/main" xmlns:r="http://schemas.openxmlformats.org/officeDocument/2006/relationships" xmlns:p="http://schemas.openxmlformats.org/presentationml/2006/main">
  <p:tag name="TIMING" val="|7.4|8.4"/>
</p:tagLst>
</file>

<file path=ppt/tags/tag17.xml><?xml version="1.0" encoding="utf-8"?>
<p:tagLst xmlns:a="http://schemas.openxmlformats.org/drawingml/2006/main" xmlns:r="http://schemas.openxmlformats.org/officeDocument/2006/relationships" xmlns:p="http://schemas.openxmlformats.org/presentationml/2006/main">
  <p:tag name="TIMING" val="|4.4|3.4|6.6|5.1|5.2|8.6|10|7.8"/>
</p:tagLst>
</file>

<file path=ppt/tags/tag18.xml><?xml version="1.0" encoding="utf-8"?>
<p:tagLst xmlns:a="http://schemas.openxmlformats.org/drawingml/2006/main" xmlns:r="http://schemas.openxmlformats.org/officeDocument/2006/relationships" xmlns:p="http://schemas.openxmlformats.org/presentationml/2006/main">
  <p:tag name="TIMING" val="|3.9|0.5|3|5.6|7.5|9.8|7.7|6.9|3.3"/>
</p:tagLst>
</file>

<file path=ppt/tags/tag19.xml><?xml version="1.0" encoding="utf-8"?>
<p:tagLst xmlns:a="http://schemas.openxmlformats.org/drawingml/2006/main" xmlns:r="http://schemas.openxmlformats.org/officeDocument/2006/relationships" xmlns:p="http://schemas.openxmlformats.org/presentationml/2006/main">
  <p:tag name="TIMING" val="|32.5|16.6"/>
</p:tagLst>
</file>

<file path=ppt/tags/tag2.xml><?xml version="1.0" encoding="utf-8"?>
<p:tagLst xmlns:a="http://schemas.openxmlformats.org/drawingml/2006/main" xmlns:r="http://schemas.openxmlformats.org/officeDocument/2006/relationships" xmlns:p="http://schemas.openxmlformats.org/presentationml/2006/main">
  <p:tag name="TIMING" val="|3.1|4.7|2.9|3.3"/>
</p:tagLst>
</file>

<file path=ppt/tags/tag20.xml><?xml version="1.0" encoding="utf-8"?>
<p:tagLst xmlns:a="http://schemas.openxmlformats.org/drawingml/2006/main" xmlns:r="http://schemas.openxmlformats.org/officeDocument/2006/relationships" xmlns:p="http://schemas.openxmlformats.org/presentationml/2006/main">
  <p:tag name="TIMING" val="|2.1"/>
</p:tagLst>
</file>

<file path=ppt/tags/tag21.xml><?xml version="1.0" encoding="utf-8"?>
<p:tagLst xmlns:a="http://schemas.openxmlformats.org/drawingml/2006/main" xmlns:r="http://schemas.openxmlformats.org/officeDocument/2006/relationships" xmlns:p="http://schemas.openxmlformats.org/presentationml/2006/main">
  <p:tag name="TIMING" val="|3.8"/>
</p:tagLst>
</file>

<file path=ppt/tags/tag22.xml><?xml version="1.0" encoding="utf-8"?>
<p:tagLst xmlns:a="http://schemas.openxmlformats.org/drawingml/2006/main" xmlns:r="http://schemas.openxmlformats.org/officeDocument/2006/relationships" xmlns:p="http://schemas.openxmlformats.org/presentationml/2006/main">
  <p:tag name="TIMING" val="|4.4"/>
</p:tagLst>
</file>

<file path=ppt/tags/tag3.xml><?xml version="1.0" encoding="utf-8"?>
<p:tagLst xmlns:a="http://schemas.openxmlformats.org/drawingml/2006/main" xmlns:r="http://schemas.openxmlformats.org/officeDocument/2006/relationships" xmlns:p="http://schemas.openxmlformats.org/presentationml/2006/main">
  <p:tag name="TIMING" val="|38.6"/>
</p:tagLst>
</file>

<file path=ppt/tags/tag4.xml><?xml version="1.0" encoding="utf-8"?>
<p:tagLst xmlns:a="http://schemas.openxmlformats.org/drawingml/2006/main" xmlns:r="http://schemas.openxmlformats.org/officeDocument/2006/relationships" xmlns:p="http://schemas.openxmlformats.org/presentationml/2006/main">
  <p:tag name="TIMING" val="|2.6|1.9|7|4.9"/>
</p:tagLst>
</file>

<file path=ppt/tags/tag5.xml><?xml version="1.0" encoding="utf-8"?>
<p:tagLst xmlns:a="http://schemas.openxmlformats.org/drawingml/2006/main" xmlns:r="http://schemas.openxmlformats.org/officeDocument/2006/relationships" xmlns:p="http://schemas.openxmlformats.org/presentationml/2006/main">
  <p:tag name="TIMING" val="|7.6"/>
</p:tagLst>
</file>

<file path=ppt/tags/tag6.xml><?xml version="1.0" encoding="utf-8"?>
<p:tagLst xmlns:a="http://schemas.openxmlformats.org/drawingml/2006/main" xmlns:r="http://schemas.openxmlformats.org/officeDocument/2006/relationships" xmlns:p="http://schemas.openxmlformats.org/presentationml/2006/main">
  <p:tag name="TIMING" val="|4.5|6.2"/>
</p:tagLst>
</file>

<file path=ppt/tags/tag7.xml><?xml version="1.0" encoding="utf-8"?>
<p:tagLst xmlns:a="http://schemas.openxmlformats.org/drawingml/2006/main" xmlns:r="http://schemas.openxmlformats.org/officeDocument/2006/relationships" xmlns:p="http://schemas.openxmlformats.org/presentationml/2006/main">
  <p:tag name="TIMING" val="|13.7|1.3"/>
</p:tagLst>
</file>

<file path=ppt/tags/tag8.xml><?xml version="1.0" encoding="utf-8"?>
<p:tagLst xmlns:a="http://schemas.openxmlformats.org/drawingml/2006/main" xmlns:r="http://schemas.openxmlformats.org/officeDocument/2006/relationships" xmlns:p="http://schemas.openxmlformats.org/presentationml/2006/main">
  <p:tag name="TIMING" val="|2.8|2"/>
</p:tagLst>
</file>

<file path=ppt/tags/tag9.xml><?xml version="1.0" encoding="utf-8"?>
<p:tagLst xmlns:a="http://schemas.openxmlformats.org/drawingml/2006/main" xmlns:r="http://schemas.openxmlformats.org/officeDocument/2006/relationships" xmlns:p="http://schemas.openxmlformats.org/presentationml/2006/main">
  <p:tag name="TIMING" val="|5.9|7.7|22.2|10.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Props1.xml><?xml version="1.0" encoding="utf-8"?>
<ds:datastoreItem xmlns:ds="http://schemas.openxmlformats.org/officeDocument/2006/customXml" ds:itemID="{85034740-7AC5-484F-9EFF-8947D4C59856}"/>
</file>

<file path=customXml/itemProps2.xml><?xml version="1.0" encoding="utf-8"?>
<ds:datastoreItem xmlns:ds="http://schemas.openxmlformats.org/officeDocument/2006/customXml" ds:itemID="{5639E660-5806-4E75-AD8E-1A9B19B72AA7}"/>
</file>

<file path=customXml/itemProps3.xml><?xml version="1.0" encoding="utf-8"?>
<ds:datastoreItem xmlns:ds="http://schemas.openxmlformats.org/officeDocument/2006/customXml" ds:itemID="{A3A79355-DCAD-4C1D-85A2-C74AD7D49B60}"/>
</file>

<file path=docProps/app.xml><?xml version="1.0" encoding="utf-8"?>
<Properties xmlns="http://schemas.openxmlformats.org/officeDocument/2006/extended-properties" xmlns:vt="http://schemas.openxmlformats.org/officeDocument/2006/docPropsVTypes">
  <TotalTime>3162</TotalTime>
  <Words>4725</Words>
  <Application>Microsoft Office PowerPoint</Application>
  <PresentationFormat>Widescreen</PresentationFormat>
  <Paragraphs>833</Paragraphs>
  <Slides>59</Slides>
  <Notes>59</Notes>
  <HiddenSlides>0</HiddenSlides>
  <MMClips>59</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59</vt:i4>
      </vt:variant>
    </vt:vector>
  </HeadingPairs>
  <TitlesOfParts>
    <vt:vector size="76" baseType="lpstr">
      <vt:lpstr>Arial</vt:lpstr>
      <vt:lpstr>Arial Black</vt:lpstr>
      <vt:lpstr>Calibri</vt:lpstr>
      <vt:lpstr>Calibri Light</vt:lpstr>
      <vt:lpstr>Century Gothic</vt:lpstr>
      <vt:lpstr>Courier New</vt:lpstr>
      <vt:lpstr>Helvetica</vt:lpstr>
      <vt:lpstr>Lato</vt:lpstr>
      <vt:lpstr>Roboto</vt:lpstr>
      <vt:lpstr>Roboto Condensed</vt:lpstr>
      <vt:lpstr>Roboto Condensed Light</vt:lpstr>
      <vt:lpstr>Segoe UI</vt:lpstr>
      <vt:lpstr>Times New Roman</vt:lpstr>
      <vt:lpstr>Trebuchet MS</vt:lpstr>
      <vt:lpstr>Wingdings</vt:lpstr>
      <vt:lpstr>Wingdings 3</vt:lpstr>
      <vt:lpstr>Ion Boardroom</vt:lpstr>
      <vt:lpstr>Financial Reporting Role</vt:lpstr>
      <vt:lpstr>Five Modules</vt:lpstr>
      <vt:lpstr>PowerPoint Presentation</vt:lpstr>
      <vt:lpstr>Financial Statements</vt:lpstr>
      <vt:lpstr>PowerPoint Presentation</vt:lpstr>
      <vt:lpstr>Information You Should Receive </vt:lpstr>
      <vt:lpstr>PowerPoint Presentation</vt:lpstr>
      <vt:lpstr>PowerPoint Presentation</vt:lpstr>
      <vt:lpstr>Audit Opinion </vt:lpstr>
      <vt:lpstr>PowerPoint Presentation</vt:lpstr>
      <vt:lpstr>PowerPoint Presentation</vt:lpstr>
      <vt:lpstr>PowerPoint Presentation</vt:lpstr>
      <vt:lpstr>Statement of Financial Position</vt:lpstr>
      <vt:lpstr>PowerPoint Presentation</vt:lpstr>
      <vt:lpstr>PowerPoint Presentation</vt:lpstr>
      <vt:lpstr>Key  Questions</vt:lpstr>
      <vt:lpstr>PowerPoint Presentation</vt:lpstr>
      <vt:lpstr>Key  Questions</vt:lpstr>
      <vt:lpstr>PowerPoint Presentation</vt:lpstr>
      <vt:lpstr>Key  Question</vt:lpstr>
      <vt:lpstr>PowerPoint Presentation</vt:lpstr>
      <vt:lpstr>PowerPoint Presentation</vt:lpstr>
      <vt:lpstr>Statement of Operations</vt:lpstr>
      <vt:lpstr>PowerPoint Presentation</vt:lpstr>
      <vt:lpstr>Revenue</vt:lpstr>
      <vt:lpstr>PowerPoint Presentation</vt:lpstr>
      <vt:lpstr>PowerPoint Presentation</vt:lpstr>
      <vt:lpstr>Key  Questions</vt:lpstr>
      <vt:lpstr>Statement of Cash Flow</vt:lpstr>
      <vt:lpstr>PowerPoint Presentation</vt:lpstr>
      <vt:lpstr>PowerPoint Presentation</vt:lpstr>
      <vt:lpstr>Statement of Change in Net Debt</vt:lpstr>
      <vt:lpstr>PowerPoint Presentation</vt:lpstr>
      <vt:lpstr>PowerPoint Presentation</vt:lpstr>
      <vt:lpstr>Statement of  Remeasurement Gains and Losses</vt:lpstr>
      <vt:lpstr>PowerPoint Presentation</vt:lpstr>
      <vt:lpstr>Notes</vt:lpstr>
      <vt:lpstr>PowerPoint Presentation</vt:lpstr>
      <vt:lpstr>PowerPoint Presentation</vt:lpstr>
      <vt:lpstr>PowerPoint Presentation</vt:lpstr>
      <vt:lpstr>Overall Goal</vt:lpstr>
      <vt:lpstr>PowerPoint Presentation</vt:lpstr>
      <vt:lpstr>PowerPoint Presentation</vt:lpstr>
      <vt:lpstr>PowerPoint Presentation</vt:lpstr>
      <vt:lpstr>PowerPoint Presentation</vt:lpstr>
      <vt:lpstr>PowerPoint Presentation</vt:lpstr>
      <vt:lpstr>PowerPoint Presentation</vt:lpstr>
      <vt:lpstr>The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Cho-MacDonald, Bongsun</cp:lastModifiedBy>
  <cp:revision>114</cp:revision>
  <cp:lastPrinted>2019-10-29T16:37:16Z</cp:lastPrinted>
  <dcterms:created xsi:type="dcterms:W3CDTF">2019-07-03T17:59:20Z</dcterms:created>
  <dcterms:modified xsi:type="dcterms:W3CDTF">2019-11-05T17:05:07Z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