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8.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0.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1.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2.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3.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4.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5.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6.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17.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18.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19.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0.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21.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22.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3.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92" r:id="rId5"/>
    <p:sldId id="470" r:id="rId6"/>
    <p:sldId id="445" r:id="rId7"/>
    <p:sldId id="468" r:id="rId8"/>
    <p:sldId id="458" r:id="rId9"/>
    <p:sldId id="471" r:id="rId10"/>
    <p:sldId id="272" r:id="rId11"/>
    <p:sldId id="464" r:id="rId12"/>
    <p:sldId id="469" r:id="rId13"/>
    <p:sldId id="446" r:id="rId14"/>
    <p:sldId id="276" r:id="rId15"/>
    <p:sldId id="450" r:id="rId16"/>
    <p:sldId id="476" r:id="rId17"/>
    <p:sldId id="479" r:id="rId18"/>
    <p:sldId id="474" r:id="rId19"/>
    <p:sldId id="373" r:id="rId20"/>
    <p:sldId id="395" r:id="rId21"/>
    <p:sldId id="375" r:id="rId22"/>
    <p:sldId id="376" r:id="rId23"/>
    <p:sldId id="374" r:id="rId24"/>
    <p:sldId id="377" r:id="rId25"/>
    <p:sldId id="472" r:id="rId26"/>
    <p:sldId id="473" r:id="rId27"/>
    <p:sldId id="3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Drapeau" initials="P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8025" autoAdjust="0"/>
    <p:restoredTop sz="94660"/>
  </p:normalViewPr>
  <p:slideViewPr>
    <p:cSldViewPr snapToGrid="0">
      <p:cViewPr varScale="1">
        <p:scale>
          <a:sx n="114" d="100"/>
          <a:sy n="114" d="100"/>
        </p:scale>
        <p:origin x="1116" y="1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50" d="100"/>
          <a:sy n="150" d="100"/>
        </p:scale>
        <p:origin x="-1243" y="16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83F62-1CEA-4272-96E6-B99C4A3A0D93}" type="datetimeFigureOut">
              <a:rPr lang="en-US" smtClean="0"/>
              <a:t>11/4/2020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DFBAE-D2FB-4994-B033-E07222B53DC8}" type="slidenum">
              <a:rPr lang="en-US" smtClean="0"/>
              <a:t>‹#›</a:t>
            </a:fld>
            <a:endParaRPr lang="en-US"/>
          </a:p>
        </p:txBody>
      </p:sp>
    </p:spTree>
    <p:extLst>
      <p:ext uri="{BB962C8B-B14F-4D97-AF65-F5344CB8AC3E}">
        <p14:creationId xmlns:p14="http://schemas.microsoft.com/office/powerpoint/2010/main" val="307368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711DFBAE-D2FB-4994-B033-E07222B53DC8}" type="slidenum">
              <a:rPr lang="en-US" smtClean="0"/>
              <a:t>1</a:t>
            </a:fld>
            <a:endParaRPr lang="en-US"/>
          </a:p>
        </p:txBody>
      </p:sp>
    </p:spTree>
    <p:extLst>
      <p:ext uri="{BB962C8B-B14F-4D97-AF65-F5344CB8AC3E}">
        <p14:creationId xmlns:p14="http://schemas.microsoft.com/office/powerpoint/2010/main" val="3565812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10</a:t>
            </a:fld>
            <a:endParaRPr lang="en-US" dirty="0"/>
          </a:p>
        </p:txBody>
      </p:sp>
    </p:spTree>
    <p:extLst>
      <p:ext uri="{BB962C8B-B14F-4D97-AF65-F5344CB8AC3E}">
        <p14:creationId xmlns:p14="http://schemas.microsoft.com/office/powerpoint/2010/main" val="126111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418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814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557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325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15</a:t>
            </a:fld>
            <a:endParaRPr lang="en-US" dirty="0"/>
          </a:p>
        </p:txBody>
      </p:sp>
    </p:spTree>
    <p:extLst>
      <p:ext uri="{BB962C8B-B14F-4D97-AF65-F5344CB8AC3E}">
        <p14:creationId xmlns:p14="http://schemas.microsoft.com/office/powerpoint/2010/main" val="2162490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16</a:t>
            </a:fld>
            <a:endParaRPr lang="en-US" dirty="0"/>
          </a:p>
        </p:txBody>
      </p:sp>
    </p:spTree>
    <p:extLst>
      <p:ext uri="{BB962C8B-B14F-4D97-AF65-F5344CB8AC3E}">
        <p14:creationId xmlns:p14="http://schemas.microsoft.com/office/powerpoint/2010/main" val="2182279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37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18</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19</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2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20</a:t>
            </a:fld>
            <a:endParaRPr lang="en-US" dirty="0"/>
          </a:p>
        </p:txBody>
      </p:sp>
    </p:spTree>
    <p:extLst>
      <p:ext uri="{BB962C8B-B14F-4D97-AF65-F5344CB8AC3E}">
        <p14:creationId xmlns:p14="http://schemas.microsoft.com/office/powerpoint/2010/main" val="232775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21</a:t>
            </a:fld>
            <a:endParaRPr lang="en-US" dirty="0"/>
          </a:p>
        </p:txBody>
      </p:sp>
    </p:spTree>
    <p:extLst>
      <p:ext uri="{BB962C8B-B14F-4D97-AF65-F5344CB8AC3E}">
        <p14:creationId xmlns:p14="http://schemas.microsoft.com/office/powerpoint/2010/main" val="4055644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22</a:t>
            </a:fld>
            <a:endParaRPr lang="en-US" dirty="0"/>
          </a:p>
        </p:txBody>
      </p:sp>
    </p:spTree>
    <p:extLst>
      <p:ext uri="{BB962C8B-B14F-4D97-AF65-F5344CB8AC3E}">
        <p14:creationId xmlns:p14="http://schemas.microsoft.com/office/powerpoint/2010/main" val="232775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23</a:t>
            </a:fld>
            <a:endParaRPr lang="en-US" dirty="0"/>
          </a:p>
        </p:txBody>
      </p:sp>
    </p:spTree>
    <p:extLst>
      <p:ext uri="{BB962C8B-B14F-4D97-AF65-F5344CB8AC3E}">
        <p14:creationId xmlns:p14="http://schemas.microsoft.com/office/powerpoint/2010/main" val="4055644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24</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3</a:t>
            </a:fld>
            <a:endParaRPr lang="en-US" dirty="0"/>
          </a:p>
        </p:txBody>
      </p:sp>
    </p:spTree>
    <p:extLst>
      <p:ext uri="{BB962C8B-B14F-4D97-AF65-F5344CB8AC3E}">
        <p14:creationId xmlns:p14="http://schemas.microsoft.com/office/powerpoint/2010/main" val="3923658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83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1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040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794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924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615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320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Tree>
    <p:extLst>
      <p:ext uri="{BB962C8B-B14F-4D97-AF65-F5344CB8AC3E}">
        <p14:creationId xmlns:p14="http://schemas.microsoft.com/office/powerpoint/2010/main" val="177552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a:prstGeom prst="rect">
            <a:avLst/>
          </a:prstGeom>
        </p:spPr>
        <p:txBody>
          <a:bodyPr/>
          <a:lstStyle>
            <a:lvl1pPr>
              <a:defRPr>
                <a:solidFill>
                  <a:schemeClr val="bg1"/>
                </a:solidFill>
              </a:defRPr>
            </a:lvl1pPr>
          </a:lstStyle>
          <a:p>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3179815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154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851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459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95066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16420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35847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54179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a:xfrm>
            <a:off x="432000" y="6365893"/>
            <a:ext cx="4114800" cy="226714"/>
          </a:xfrm>
          <a:prstGeom prst="rect">
            <a:avLst/>
          </a:prstGeom>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699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a:xfrm>
            <a:off x="432000" y="6365893"/>
            <a:ext cx="4114800" cy="226714"/>
          </a:xfrm>
          <a:prstGeom prst="rect">
            <a:avLst/>
          </a:prstGeom>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962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6317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8" r:id="rId6"/>
    <p:sldLayoutId id="2147483670" r:id="rId7"/>
    <p:sldLayoutId id="2147483671" r:id="rId8"/>
    <p:sldLayoutId id="2147483672" r:id="rId9"/>
    <p:sldLayoutId id="2147483673" r:id="rId10"/>
    <p:sldLayoutId id="2147483674" r:id="rId11"/>
    <p:sldLayoutId id="2147483675" r:id="rId12"/>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tags" Target="../tags/tag3.xml"/><Relationship Id="rId7" Type="http://schemas.openxmlformats.org/officeDocument/2006/relationships/tags" Target="../tags/tag5.xml"/><Relationship Id="rId12"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media1.m4a"/><Relationship Id="rId11" Type="http://schemas.openxmlformats.org/officeDocument/2006/relationships/image" Target="../media/image4.jpeg"/><Relationship Id="rId5" Type="http://schemas.microsoft.com/office/2007/relationships/media" Target="../media/media1.m4a"/><Relationship Id="rId10" Type="http://schemas.openxmlformats.org/officeDocument/2006/relationships/notesSlide" Target="../notesSlides/notesSlide1.xml"/><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tags" Target="../tags/tag84.xml"/><Relationship Id="rId13" Type="http://schemas.openxmlformats.org/officeDocument/2006/relationships/image" Target="../media/image5.png"/><Relationship Id="rId3" Type="http://schemas.openxmlformats.org/officeDocument/2006/relationships/tags" Target="../tags/tag81.xml"/><Relationship Id="rId7" Type="http://schemas.openxmlformats.org/officeDocument/2006/relationships/audio" Target="../media/media10.m4a"/><Relationship Id="rId12" Type="http://schemas.openxmlformats.org/officeDocument/2006/relationships/notesSlide" Target="../notesSlides/notesSlide10.xml"/><Relationship Id="rId2" Type="http://schemas.openxmlformats.org/officeDocument/2006/relationships/tags" Target="../tags/tag80.xml"/><Relationship Id="rId1" Type="http://schemas.openxmlformats.org/officeDocument/2006/relationships/tags" Target="../tags/tag79.xml"/><Relationship Id="rId6" Type="http://schemas.microsoft.com/office/2007/relationships/media" Target="../media/media10.m4a"/><Relationship Id="rId11" Type="http://schemas.openxmlformats.org/officeDocument/2006/relationships/slideLayout" Target="../slideLayouts/slideLayout2.xml"/><Relationship Id="rId5" Type="http://schemas.openxmlformats.org/officeDocument/2006/relationships/tags" Target="../tags/tag83.xml"/><Relationship Id="rId10" Type="http://schemas.openxmlformats.org/officeDocument/2006/relationships/tags" Target="../tags/tag86.xml"/><Relationship Id="rId4" Type="http://schemas.openxmlformats.org/officeDocument/2006/relationships/tags" Target="../tags/tag82.xml"/><Relationship Id="rId9" Type="http://schemas.openxmlformats.org/officeDocument/2006/relationships/tags" Target="../tags/tag85.xml"/></Relationships>
</file>

<file path=ppt/slides/_rels/slide11.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image" Target="../media/image5.png"/><Relationship Id="rId3" Type="http://schemas.openxmlformats.org/officeDocument/2006/relationships/tags" Target="../tags/tag89.xml"/><Relationship Id="rId7" Type="http://schemas.openxmlformats.org/officeDocument/2006/relationships/audio" Target="../media/media11.m4a"/><Relationship Id="rId12" Type="http://schemas.openxmlformats.org/officeDocument/2006/relationships/notesSlide" Target="../notesSlides/notesSlide11.xml"/><Relationship Id="rId2" Type="http://schemas.openxmlformats.org/officeDocument/2006/relationships/tags" Target="../tags/tag88.xml"/><Relationship Id="rId1" Type="http://schemas.openxmlformats.org/officeDocument/2006/relationships/tags" Target="../tags/tag87.xml"/><Relationship Id="rId6" Type="http://schemas.microsoft.com/office/2007/relationships/media" Target="../media/media11.m4a"/><Relationship Id="rId11" Type="http://schemas.openxmlformats.org/officeDocument/2006/relationships/slideLayout" Target="../slideLayouts/slideLayout8.xml"/><Relationship Id="rId5" Type="http://schemas.openxmlformats.org/officeDocument/2006/relationships/tags" Target="../tags/tag91.xml"/><Relationship Id="rId10" Type="http://schemas.openxmlformats.org/officeDocument/2006/relationships/tags" Target="../tags/tag94.xml"/><Relationship Id="rId4" Type="http://schemas.openxmlformats.org/officeDocument/2006/relationships/tags" Target="../tags/tag90.xml"/><Relationship Id="rId9" Type="http://schemas.openxmlformats.org/officeDocument/2006/relationships/tags" Target="../tags/tag93.xml"/></Relationships>
</file>

<file path=ppt/slides/_rels/slide12.xml.rels><?xml version="1.0" encoding="UTF-8" standalone="yes"?>
<Relationships xmlns="http://schemas.openxmlformats.org/package/2006/relationships"><Relationship Id="rId8" Type="http://schemas.openxmlformats.org/officeDocument/2006/relationships/audio" Target="../media/media12.m4a"/><Relationship Id="rId13" Type="http://schemas.openxmlformats.org/officeDocument/2006/relationships/notesSlide" Target="../notesSlides/notesSlide12.xml"/><Relationship Id="rId3" Type="http://schemas.openxmlformats.org/officeDocument/2006/relationships/tags" Target="../tags/tag97.xml"/><Relationship Id="rId7" Type="http://schemas.microsoft.com/office/2007/relationships/media" Target="../media/media12.m4a"/><Relationship Id="rId12" Type="http://schemas.openxmlformats.org/officeDocument/2006/relationships/slideLayout" Target="../slideLayouts/slideLayout4.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tags" Target="../tags/tag103.xml"/><Relationship Id="rId5" Type="http://schemas.openxmlformats.org/officeDocument/2006/relationships/tags" Target="../tags/tag99.xml"/><Relationship Id="rId15" Type="http://schemas.openxmlformats.org/officeDocument/2006/relationships/image" Target="../media/image5.png"/><Relationship Id="rId10" Type="http://schemas.openxmlformats.org/officeDocument/2006/relationships/tags" Target="../tags/tag102.xml"/><Relationship Id="rId4" Type="http://schemas.openxmlformats.org/officeDocument/2006/relationships/tags" Target="../tags/tag98.xml"/><Relationship Id="rId9" Type="http://schemas.openxmlformats.org/officeDocument/2006/relationships/tags" Target="../tags/tag101.xml"/><Relationship Id="rId1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audio" Target="../media/media13.m4a"/><Relationship Id="rId13" Type="http://schemas.openxmlformats.org/officeDocument/2006/relationships/notesSlide" Target="../notesSlides/notesSlide13.xml"/><Relationship Id="rId3" Type="http://schemas.openxmlformats.org/officeDocument/2006/relationships/tags" Target="../tags/tag106.xml"/><Relationship Id="rId7" Type="http://schemas.microsoft.com/office/2007/relationships/media" Target="../media/media13.m4a"/><Relationship Id="rId12" Type="http://schemas.openxmlformats.org/officeDocument/2006/relationships/slideLayout" Target="../slideLayouts/slideLayout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2.xml"/><Relationship Id="rId5" Type="http://schemas.openxmlformats.org/officeDocument/2006/relationships/tags" Target="../tags/tag108.xml"/><Relationship Id="rId15" Type="http://schemas.openxmlformats.org/officeDocument/2006/relationships/image" Target="../media/image5.png"/><Relationship Id="rId10" Type="http://schemas.openxmlformats.org/officeDocument/2006/relationships/tags" Target="../tags/tag111.xml"/><Relationship Id="rId4" Type="http://schemas.openxmlformats.org/officeDocument/2006/relationships/tags" Target="../tags/tag107.xml"/><Relationship Id="rId9" Type="http://schemas.openxmlformats.org/officeDocument/2006/relationships/tags" Target="../tags/tag110.xml"/><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oleObject" Target="../embeddings/oleObject1.bin"/><Relationship Id="rId3" Type="http://schemas.openxmlformats.org/officeDocument/2006/relationships/tags" Target="../tags/tag114.xml"/><Relationship Id="rId7" Type="http://schemas.openxmlformats.org/officeDocument/2006/relationships/audio" Target="../media/media14.m4a"/><Relationship Id="rId12" Type="http://schemas.openxmlformats.org/officeDocument/2006/relationships/notesSlide" Target="../notesSlides/notesSlide14.xml"/><Relationship Id="rId2" Type="http://schemas.openxmlformats.org/officeDocument/2006/relationships/tags" Target="../tags/tag113.xml"/><Relationship Id="rId1" Type="http://schemas.openxmlformats.org/officeDocument/2006/relationships/vmlDrawing" Target="../drawings/vmlDrawing1.vml"/><Relationship Id="rId6" Type="http://schemas.microsoft.com/office/2007/relationships/media" Target="../media/media14.m4a"/><Relationship Id="rId11" Type="http://schemas.openxmlformats.org/officeDocument/2006/relationships/slideLayout" Target="../slideLayouts/slideLayout8.xml"/><Relationship Id="rId5" Type="http://schemas.openxmlformats.org/officeDocument/2006/relationships/tags" Target="../tags/tag116.xml"/><Relationship Id="rId15" Type="http://schemas.openxmlformats.org/officeDocument/2006/relationships/image" Target="../media/image5.png"/><Relationship Id="rId10" Type="http://schemas.openxmlformats.org/officeDocument/2006/relationships/tags" Target="../tags/tag119.xml"/><Relationship Id="rId4" Type="http://schemas.openxmlformats.org/officeDocument/2006/relationships/tags" Target="../tags/tag115.xml"/><Relationship Id="rId9" Type="http://schemas.openxmlformats.org/officeDocument/2006/relationships/tags" Target="../tags/tag118.xml"/><Relationship Id="rId14" Type="http://schemas.openxmlformats.org/officeDocument/2006/relationships/image" Target="../media/image21.emf"/></Relationships>
</file>

<file path=ppt/slides/_rels/slide15.xml.rels><?xml version="1.0" encoding="UTF-8" standalone="yes"?>
<Relationships xmlns="http://schemas.openxmlformats.org/package/2006/relationships"><Relationship Id="rId8" Type="http://schemas.openxmlformats.org/officeDocument/2006/relationships/audio" Target="../media/media15.m4a"/><Relationship Id="rId13" Type="http://schemas.openxmlformats.org/officeDocument/2006/relationships/notesSlide" Target="../notesSlides/notesSlide15.xml"/><Relationship Id="rId3" Type="http://schemas.openxmlformats.org/officeDocument/2006/relationships/tags" Target="../tags/tag122.xml"/><Relationship Id="rId7" Type="http://schemas.microsoft.com/office/2007/relationships/media" Target="../media/media15.m4a"/><Relationship Id="rId12" Type="http://schemas.openxmlformats.org/officeDocument/2006/relationships/slideLayout" Target="../slideLayouts/slideLayout12.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tags" Target="../tags/tag128.xml"/><Relationship Id="rId5" Type="http://schemas.openxmlformats.org/officeDocument/2006/relationships/tags" Target="../tags/tag124.xml"/><Relationship Id="rId15" Type="http://schemas.openxmlformats.org/officeDocument/2006/relationships/image" Target="../media/image5.png"/><Relationship Id="rId10" Type="http://schemas.openxmlformats.org/officeDocument/2006/relationships/tags" Target="../tags/tag127.xml"/><Relationship Id="rId4" Type="http://schemas.openxmlformats.org/officeDocument/2006/relationships/tags" Target="../tags/tag123.xml"/><Relationship Id="rId9" Type="http://schemas.openxmlformats.org/officeDocument/2006/relationships/tags" Target="../tags/tag126.xml"/><Relationship Id="rId14" Type="http://schemas.openxmlformats.org/officeDocument/2006/relationships/slide" Target="slide7.xml"/></Relationships>
</file>

<file path=ppt/slides/_rels/slide16.xml.rels><?xml version="1.0" encoding="UTF-8" standalone="yes"?>
<Relationships xmlns="http://schemas.openxmlformats.org/package/2006/relationships"><Relationship Id="rId8" Type="http://schemas.openxmlformats.org/officeDocument/2006/relationships/audio" Target="../media/media16.m4a"/><Relationship Id="rId13" Type="http://schemas.openxmlformats.org/officeDocument/2006/relationships/notesSlide" Target="../notesSlides/notesSlide16.xml"/><Relationship Id="rId3" Type="http://schemas.openxmlformats.org/officeDocument/2006/relationships/tags" Target="../tags/tag131.xml"/><Relationship Id="rId7" Type="http://schemas.microsoft.com/office/2007/relationships/media" Target="../media/media16.m4a"/><Relationship Id="rId12" Type="http://schemas.openxmlformats.org/officeDocument/2006/relationships/slideLayout" Target="../slideLayouts/slideLayout2.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tags" Target="../tags/tag137.xml"/><Relationship Id="rId5" Type="http://schemas.openxmlformats.org/officeDocument/2006/relationships/tags" Target="../tags/tag133.xml"/><Relationship Id="rId15" Type="http://schemas.openxmlformats.org/officeDocument/2006/relationships/image" Target="../media/image5.png"/><Relationship Id="rId10" Type="http://schemas.openxmlformats.org/officeDocument/2006/relationships/tags" Target="../tags/tag136.xml"/><Relationship Id="rId4" Type="http://schemas.openxmlformats.org/officeDocument/2006/relationships/tags" Target="../tags/tag132.xml"/><Relationship Id="rId9" Type="http://schemas.openxmlformats.org/officeDocument/2006/relationships/tags" Target="../tags/tag135.xml"/><Relationship Id="rId14" Type="http://schemas.openxmlformats.org/officeDocument/2006/relationships/image" Target="../media/image8.jpg"/></Relationships>
</file>

<file path=ppt/slides/_rels/slide17.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image" Target="../media/image5.png"/><Relationship Id="rId3" Type="http://schemas.openxmlformats.org/officeDocument/2006/relationships/tags" Target="../tags/tag140.xml"/><Relationship Id="rId7" Type="http://schemas.openxmlformats.org/officeDocument/2006/relationships/tags" Target="../tags/tag142.xml"/><Relationship Id="rId12" Type="http://schemas.openxmlformats.org/officeDocument/2006/relationships/image" Target="../media/image22.jp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audio" Target="../media/media17.m4a"/><Relationship Id="rId11" Type="http://schemas.openxmlformats.org/officeDocument/2006/relationships/notesSlide" Target="../notesSlides/notesSlide17.xml"/><Relationship Id="rId5" Type="http://schemas.microsoft.com/office/2007/relationships/media" Target="../media/media17.m4a"/><Relationship Id="rId10" Type="http://schemas.openxmlformats.org/officeDocument/2006/relationships/slideLayout" Target="../slideLayouts/slideLayout5.xml"/><Relationship Id="rId4" Type="http://schemas.openxmlformats.org/officeDocument/2006/relationships/tags" Target="../tags/tag141.xml"/><Relationship Id="rId9" Type="http://schemas.openxmlformats.org/officeDocument/2006/relationships/tags" Target="../tags/tag144.xml"/></Relationships>
</file>

<file path=ppt/slides/_rels/slide18.xml.rels><?xml version="1.0" encoding="UTF-8" standalone="yes"?>
<Relationships xmlns="http://schemas.openxmlformats.org/package/2006/relationships"><Relationship Id="rId8" Type="http://schemas.openxmlformats.org/officeDocument/2006/relationships/tags" Target="../tags/tag150.xml"/><Relationship Id="rId3" Type="http://schemas.openxmlformats.org/officeDocument/2006/relationships/tags" Target="../tags/tag147.xml"/><Relationship Id="rId7" Type="http://schemas.openxmlformats.org/officeDocument/2006/relationships/tags" Target="../tags/tag149.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48.xml"/><Relationship Id="rId11" Type="http://schemas.openxmlformats.org/officeDocument/2006/relationships/image" Target="../media/image5.png"/><Relationship Id="rId5" Type="http://schemas.openxmlformats.org/officeDocument/2006/relationships/audio" Target="../media/media18.m4a"/><Relationship Id="rId10" Type="http://schemas.openxmlformats.org/officeDocument/2006/relationships/notesSlide" Target="../notesSlides/notesSlide18.xml"/><Relationship Id="rId4" Type="http://schemas.microsoft.com/office/2007/relationships/media" Target="../media/media18.m4a"/><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156.xml"/><Relationship Id="rId3" Type="http://schemas.openxmlformats.org/officeDocument/2006/relationships/tags" Target="../tags/tag153.xml"/><Relationship Id="rId7" Type="http://schemas.openxmlformats.org/officeDocument/2006/relationships/tags" Target="../tags/tag155.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4.xml"/><Relationship Id="rId11" Type="http://schemas.openxmlformats.org/officeDocument/2006/relationships/image" Target="../media/image5.png"/><Relationship Id="rId5" Type="http://schemas.openxmlformats.org/officeDocument/2006/relationships/audio" Target="../media/media19.m4a"/><Relationship Id="rId10" Type="http://schemas.openxmlformats.org/officeDocument/2006/relationships/notesSlide" Target="../notesSlides/notesSlide19.xml"/><Relationship Id="rId4" Type="http://schemas.microsoft.com/office/2007/relationships/media" Target="../media/media19.m4a"/><Relationship Id="rId9"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notesSlide" Target="../notesSlides/notesSlide2.xml"/><Relationship Id="rId3" Type="http://schemas.openxmlformats.org/officeDocument/2006/relationships/tags" Target="../tags/tag9.xml"/><Relationship Id="rId7" Type="http://schemas.microsoft.com/office/2007/relationships/media" Target="../media/media2.m4a"/><Relationship Id="rId12" Type="http://schemas.openxmlformats.org/officeDocument/2006/relationships/slideLayout" Target="../slideLayouts/slideLayout4.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5.xml"/><Relationship Id="rId5" Type="http://schemas.openxmlformats.org/officeDocument/2006/relationships/tags" Target="../tags/tag11.xml"/><Relationship Id="rId15" Type="http://schemas.openxmlformats.org/officeDocument/2006/relationships/image" Target="../media/image5.png"/><Relationship Id="rId10" Type="http://schemas.openxmlformats.org/officeDocument/2006/relationships/tags" Target="../tags/tag14.xml"/><Relationship Id="rId4" Type="http://schemas.openxmlformats.org/officeDocument/2006/relationships/tags" Target="../tags/tag10.xml"/><Relationship Id="rId9" Type="http://schemas.openxmlformats.org/officeDocument/2006/relationships/tags" Target="../tags/tag13.xml"/><Relationship Id="rId1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tags" Target="../tags/tag162.xml"/><Relationship Id="rId3" Type="http://schemas.openxmlformats.org/officeDocument/2006/relationships/tags" Target="../tags/tag159.xml"/><Relationship Id="rId7" Type="http://schemas.openxmlformats.org/officeDocument/2006/relationships/tags" Target="../tags/tag161.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0.xml"/><Relationship Id="rId11" Type="http://schemas.openxmlformats.org/officeDocument/2006/relationships/image" Target="../media/image5.png"/><Relationship Id="rId5" Type="http://schemas.openxmlformats.org/officeDocument/2006/relationships/audio" Target="../media/media20.m4a"/><Relationship Id="rId10" Type="http://schemas.openxmlformats.org/officeDocument/2006/relationships/notesSlide" Target="../notesSlides/notesSlide20.xml"/><Relationship Id="rId4" Type="http://schemas.microsoft.com/office/2007/relationships/media" Target="../media/media20.m4a"/><Relationship Id="rId9"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tags" Target="../tags/tag168.xml"/><Relationship Id="rId3" Type="http://schemas.openxmlformats.org/officeDocument/2006/relationships/tags" Target="../tags/tag165.xml"/><Relationship Id="rId7" Type="http://schemas.openxmlformats.org/officeDocument/2006/relationships/tags" Target="../tags/tag167.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6.xml"/><Relationship Id="rId11" Type="http://schemas.openxmlformats.org/officeDocument/2006/relationships/image" Target="../media/image5.png"/><Relationship Id="rId5" Type="http://schemas.openxmlformats.org/officeDocument/2006/relationships/audio" Target="../media/media21.m4a"/><Relationship Id="rId10" Type="http://schemas.openxmlformats.org/officeDocument/2006/relationships/notesSlide" Target="../notesSlides/notesSlide21.xml"/><Relationship Id="rId4" Type="http://schemas.microsoft.com/office/2007/relationships/media" Target="../media/media21.m4a"/><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tags" Target="../tags/tag174.xml"/><Relationship Id="rId3" Type="http://schemas.openxmlformats.org/officeDocument/2006/relationships/tags" Target="../tags/tag171.xml"/><Relationship Id="rId7" Type="http://schemas.openxmlformats.org/officeDocument/2006/relationships/tags" Target="../tags/tag173.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tags" Target="../tags/tag172.xml"/><Relationship Id="rId11" Type="http://schemas.openxmlformats.org/officeDocument/2006/relationships/image" Target="../media/image5.png"/><Relationship Id="rId5" Type="http://schemas.openxmlformats.org/officeDocument/2006/relationships/audio" Target="../media/media22.m4a"/><Relationship Id="rId10" Type="http://schemas.openxmlformats.org/officeDocument/2006/relationships/notesSlide" Target="../notesSlides/notesSlide22.xml"/><Relationship Id="rId4" Type="http://schemas.microsoft.com/office/2007/relationships/media" Target="../media/media22.m4a"/><Relationship Id="rId9"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tags" Target="../tags/tag180.xml"/><Relationship Id="rId3" Type="http://schemas.openxmlformats.org/officeDocument/2006/relationships/tags" Target="../tags/tag177.xml"/><Relationship Id="rId7" Type="http://schemas.openxmlformats.org/officeDocument/2006/relationships/tags" Target="../tags/tag179.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tags" Target="../tags/tag178.xml"/><Relationship Id="rId11" Type="http://schemas.openxmlformats.org/officeDocument/2006/relationships/image" Target="../media/image5.png"/><Relationship Id="rId5" Type="http://schemas.openxmlformats.org/officeDocument/2006/relationships/audio" Target="../media/media23.m4a"/><Relationship Id="rId10" Type="http://schemas.openxmlformats.org/officeDocument/2006/relationships/notesSlide" Target="../notesSlides/notesSlide23.xml"/><Relationship Id="rId4" Type="http://schemas.microsoft.com/office/2007/relationships/media" Target="../media/media23.m4a"/><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tags" Target="../tags/tag186.xml"/><Relationship Id="rId3" Type="http://schemas.microsoft.com/office/2007/relationships/media" Target="../media/media24.m4a"/><Relationship Id="rId7" Type="http://schemas.openxmlformats.org/officeDocument/2006/relationships/tags" Target="../tags/tag185.xml"/><Relationship Id="rId12" Type="http://schemas.openxmlformats.org/officeDocument/2006/relationships/image" Target="../media/image5.pn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tags" Target="../tags/tag184.xml"/><Relationship Id="rId11" Type="http://schemas.openxmlformats.org/officeDocument/2006/relationships/image" Target="../media/image23.jpg"/><Relationship Id="rId5" Type="http://schemas.openxmlformats.org/officeDocument/2006/relationships/tags" Target="../tags/tag183.xml"/><Relationship Id="rId10" Type="http://schemas.openxmlformats.org/officeDocument/2006/relationships/notesSlide" Target="../notesSlides/notesSlide24.xml"/><Relationship Id="rId4" Type="http://schemas.openxmlformats.org/officeDocument/2006/relationships/audio" Target="../media/media24.m4a"/><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21.xml"/><Relationship Id="rId3" Type="http://schemas.openxmlformats.org/officeDocument/2006/relationships/tags" Target="../tags/tag18.xml"/><Relationship Id="rId7" Type="http://schemas.openxmlformats.org/officeDocument/2006/relationships/tags" Target="../tags/tag20.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19.xml"/><Relationship Id="rId11" Type="http://schemas.openxmlformats.org/officeDocument/2006/relationships/image" Target="../media/image5.png"/><Relationship Id="rId5" Type="http://schemas.openxmlformats.org/officeDocument/2006/relationships/audio" Target="../media/media3.m4a"/><Relationship Id="rId10" Type="http://schemas.openxmlformats.org/officeDocument/2006/relationships/notesSlide" Target="../notesSlides/notesSlide3.xml"/><Relationship Id="rId4" Type="http://schemas.microsoft.com/office/2007/relationships/media" Target="../media/media3.m4a"/><Relationship Id="rId9"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notesSlide" Target="../notesSlides/notesSlide4.xml"/><Relationship Id="rId3" Type="http://schemas.openxmlformats.org/officeDocument/2006/relationships/tags" Target="../tags/tag24.xml"/><Relationship Id="rId7" Type="http://schemas.microsoft.com/office/2007/relationships/media" Target="../media/media4.m4a"/><Relationship Id="rId12" Type="http://schemas.openxmlformats.org/officeDocument/2006/relationships/slideLayout" Target="../slideLayouts/slideLayout5.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0.xml"/><Relationship Id="rId5" Type="http://schemas.openxmlformats.org/officeDocument/2006/relationships/tags" Target="../tags/tag26.xml"/><Relationship Id="rId15" Type="http://schemas.openxmlformats.org/officeDocument/2006/relationships/image" Target="../media/image5.png"/><Relationship Id="rId10" Type="http://schemas.openxmlformats.org/officeDocument/2006/relationships/tags" Target="../tags/tag29.xml"/><Relationship Id="rId4" Type="http://schemas.openxmlformats.org/officeDocument/2006/relationships/tags" Target="../tags/tag25.xml"/><Relationship Id="rId9" Type="http://schemas.openxmlformats.org/officeDocument/2006/relationships/tags" Target="../tags/tag28.xml"/><Relationship Id="rId1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3.xml"/><Relationship Id="rId7" Type="http://schemas.openxmlformats.org/officeDocument/2006/relationships/tags" Target="../tags/tag3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4.xml"/><Relationship Id="rId11" Type="http://schemas.openxmlformats.org/officeDocument/2006/relationships/image" Target="../media/image5.png"/><Relationship Id="rId5" Type="http://schemas.openxmlformats.org/officeDocument/2006/relationships/audio" Target="../media/media5.m4a"/><Relationship Id="rId10" Type="http://schemas.openxmlformats.org/officeDocument/2006/relationships/notesSlide" Target="../notesSlides/notesSlide5.xml"/><Relationship Id="rId4" Type="http://schemas.microsoft.com/office/2007/relationships/media" Target="../media/media5.m4a"/><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9.xml"/><Relationship Id="rId7" Type="http://schemas.openxmlformats.org/officeDocument/2006/relationships/tags" Target="../tags/tag41.xml"/><Relationship Id="rId12" Type="http://schemas.openxmlformats.org/officeDocument/2006/relationships/image" Target="../media/image5.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0.xml"/><Relationship Id="rId11" Type="http://schemas.openxmlformats.org/officeDocument/2006/relationships/image" Target="../media/image8.jpg"/><Relationship Id="rId5" Type="http://schemas.openxmlformats.org/officeDocument/2006/relationships/audio" Target="../media/media6.m4a"/><Relationship Id="rId10" Type="http://schemas.openxmlformats.org/officeDocument/2006/relationships/notesSlide" Target="../notesSlides/notesSlide6.xml"/><Relationship Id="rId4" Type="http://schemas.microsoft.com/office/2007/relationships/media" Target="../media/media6.m4a"/><Relationship Id="rId9"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3.xml"/><Relationship Id="rId18" Type="http://schemas.openxmlformats.org/officeDocument/2006/relationships/image" Target="../media/image5.png"/><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audio" Target="../media/media7.m4a"/><Relationship Id="rId17" Type="http://schemas.openxmlformats.org/officeDocument/2006/relationships/notesSlide" Target="../notesSlides/notesSlide7.xml"/><Relationship Id="rId2" Type="http://schemas.openxmlformats.org/officeDocument/2006/relationships/tags" Target="../tags/tag44.xml"/><Relationship Id="rId16" Type="http://schemas.openxmlformats.org/officeDocument/2006/relationships/slideLayout" Target="../slideLayouts/slideLayout9.xml"/><Relationship Id="rId1" Type="http://schemas.openxmlformats.org/officeDocument/2006/relationships/tags" Target="../tags/tag43.xml"/><Relationship Id="rId6" Type="http://schemas.openxmlformats.org/officeDocument/2006/relationships/tags" Target="../tags/tag48.xml"/><Relationship Id="rId11" Type="http://schemas.microsoft.com/office/2007/relationships/media" Target="../media/media7.m4a"/><Relationship Id="rId5" Type="http://schemas.openxmlformats.org/officeDocument/2006/relationships/tags" Target="../tags/tag47.xml"/><Relationship Id="rId15" Type="http://schemas.openxmlformats.org/officeDocument/2006/relationships/tags" Target="../tags/tag55.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4.xml"/></Relationships>
</file>

<file path=ppt/slides/_rels/slide8.xml.rels><?xml version="1.0" encoding="UTF-8" standalone="yes"?>
<Relationships xmlns="http://schemas.openxmlformats.org/package/2006/relationships"><Relationship Id="rId8" Type="http://schemas.openxmlformats.org/officeDocument/2006/relationships/tags" Target="../tags/tag61.xml"/><Relationship Id="rId3" Type="http://schemas.microsoft.com/office/2007/relationships/media" Target="../media/media8.m4a"/><Relationship Id="rId7" Type="http://schemas.openxmlformats.org/officeDocument/2006/relationships/tags" Target="../tags/tag60.xml"/><Relationship Id="rId12" Type="http://schemas.openxmlformats.org/officeDocument/2006/relationships/image" Target="../media/image5.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59.xml"/><Relationship Id="rId11" Type="http://schemas.openxmlformats.org/officeDocument/2006/relationships/image" Target="../media/image8.jpg"/><Relationship Id="rId5" Type="http://schemas.openxmlformats.org/officeDocument/2006/relationships/tags" Target="../tags/tag58.xml"/><Relationship Id="rId10" Type="http://schemas.openxmlformats.org/officeDocument/2006/relationships/notesSlide" Target="../notesSlides/notesSlide8.xml"/><Relationship Id="rId4" Type="http://schemas.openxmlformats.org/officeDocument/2006/relationships/audio" Target="../media/media8.m4a"/><Relationship Id="rId9"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18" Type="http://schemas.openxmlformats.org/officeDocument/2006/relationships/tags" Target="../tags/tag77.xml"/><Relationship Id="rId26" Type="http://schemas.openxmlformats.org/officeDocument/2006/relationships/image" Target="../media/image13.png"/><Relationship Id="rId3" Type="http://schemas.openxmlformats.org/officeDocument/2006/relationships/tags" Target="../tags/tag64.xml"/><Relationship Id="rId21" Type="http://schemas.openxmlformats.org/officeDocument/2006/relationships/notesSlide" Target="../notesSlides/notesSlide9.xml"/><Relationship Id="rId7" Type="http://schemas.openxmlformats.org/officeDocument/2006/relationships/tags" Target="../tags/tag68.xml"/><Relationship Id="rId12" Type="http://schemas.openxmlformats.org/officeDocument/2006/relationships/tags" Target="../tags/tag73.xml"/><Relationship Id="rId17" Type="http://schemas.openxmlformats.org/officeDocument/2006/relationships/tags" Target="../tags/tag76.xml"/><Relationship Id="rId25" Type="http://schemas.openxmlformats.org/officeDocument/2006/relationships/image" Target="../media/image12.svg"/><Relationship Id="rId2" Type="http://schemas.openxmlformats.org/officeDocument/2006/relationships/tags" Target="../tags/tag63.xml"/><Relationship Id="rId16" Type="http://schemas.openxmlformats.org/officeDocument/2006/relationships/audio" Target="../media/media9.m4a"/><Relationship Id="rId20" Type="http://schemas.openxmlformats.org/officeDocument/2006/relationships/slideLayout" Target="../slideLayouts/slideLayout6.xml"/><Relationship Id="rId29" Type="http://schemas.openxmlformats.org/officeDocument/2006/relationships/image" Target="../media/image16.sv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24" Type="http://schemas.openxmlformats.org/officeDocument/2006/relationships/image" Target="../media/image11.png"/><Relationship Id="rId32" Type="http://schemas.openxmlformats.org/officeDocument/2006/relationships/image" Target="../media/image5.png"/><Relationship Id="rId5" Type="http://schemas.openxmlformats.org/officeDocument/2006/relationships/tags" Target="../tags/tag66.xml"/><Relationship Id="rId15" Type="http://schemas.microsoft.com/office/2007/relationships/media" Target="../media/media9.m4a"/><Relationship Id="rId23" Type="http://schemas.openxmlformats.org/officeDocument/2006/relationships/image" Target="../media/image10.svg"/><Relationship Id="rId28" Type="http://schemas.openxmlformats.org/officeDocument/2006/relationships/image" Target="../media/image15.png"/><Relationship Id="rId10" Type="http://schemas.openxmlformats.org/officeDocument/2006/relationships/tags" Target="../tags/tag71.xml"/><Relationship Id="rId19" Type="http://schemas.openxmlformats.org/officeDocument/2006/relationships/tags" Target="../tags/tag78.xml"/><Relationship Id="rId31" Type="http://schemas.openxmlformats.org/officeDocument/2006/relationships/image" Target="../media/image18.sv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 Id="rId22" Type="http://schemas.openxmlformats.org/officeDocument/2006/relationships/image" Target="../media/image9.png"/><Relationship Id="rId27" Type="http://schemas.openxmlformats.org/officeDocument/2006/relationships/image" Target="../media/image14.svg"/><Relationship Id="rId30"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Desk with computer, phone, books, etc.">
            <a:extLst>
              <a:ext uri="{FF2B5EF4-FFF2-40B4-BE49-F238E27FC236}">
                <a16:creationId xmlns:a16="http://schemas.microsoft.com/office/drawing/2014/main" id="{2E7ADBC3-DECA-9F4C-9289-9E43C727592F}"/>
              </a:ext>
            </a:extLst>
          </p:cNvPr>
          <p:cNvPicPr>
            <a:picLocks noGrp="1" noChangeAspect="1"/>
          </p:cNvPicPr>
          <p:nvPr>
            <p:ph type="pic" sz="quarter" idx="10"/>
            <p:custDataLst>
              <p:tags r:id="rId1"/>
            </p:custDataLst>
          </p:nvPr>
        </p:nvPicPr>
        <p:blipFill>
          <a:blip r:embed="rId11" cstate="screen">
            <a:extLst>
              <a:ext uri="{28A0092B-C50C-407E-A947-70E740481C1C}">
                <a14:useLocalDpi xmlns:a14="http://schemas.microsoft.com/office/drawing/2010/main"/>
              </a:ext>
            </a:extLst>
          </a:blip>
          <a:srcRect/>
          <a:stretch>
            <a:fillRect/>
          </a:stretch>
        </p:blipFill>
        <p:spPr>
          <a:xfrm>
            <a:off x="0" y="0"/>
            <a:ext cx="6500553" cy="6371351"/>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custDataLst>
              <p:tags r:id="rId2"/>
            </p:custDataLst>
          </p:nvPr>
        </p:nvSpPr>
        <p:spPr>
          <a:xfrm>
            <a:off x="6302202" y="2526633"/>
            <a:ext cx="5956300" cy="1963382"/>
          </a:xfrm>
        </p:spPr>
        <p:txBody>
          <a:bodyPr/>
          <a:lstStyle/>
          <a:p>
            <a:r>
              <a:rPr lang="fr-CA" sz="5400" dirty="0"/>
              <a:t>Module 2</a:t>
            </a:r>
            <a:br>
              <a:rPr lang="fr-CA" sz="5400" dirty="0"/>
            </a:br>
            <a:r>
              <a:rPr lang="fr-CA" sz="5400" dirty="0"/>
              <a:t>Auditeur externe</a:t>
            </a:r>
            <a:endParaRPr lang="fr-CA" dirty="0"/>
          </a:p>
        </p:txBody>
      </p:sp>
      <p:sp>
        <p:nvSpPr>
          <p:cNvPr id="14" name="Text Placeholder 13">
            <a:extLst>
              <a:ext uri="{FF2B5EF4-FFF2-40B4-BE49-F238E27FC236}">
                <a16:creationId xmlns:a16="http://schemas.microsoft.com/office/drawing/2014/main" id="{F278402B-CA7D-4F5B-B3FA-ED74AB3CFB6C}"/>
              </a:ext>
            </a:extLst>
          </p:cNvPr>
          <p:cNvSpPr>
            <a:spLocks noGrp="1"/>
          </p:cNvSpPr>
          <p:nvPr>
            <p:ph type="body" sz="quarter" idx="13"/>
            <p:custDataLst>
              <p:tags r:id="rId3"/>
            </p:custDataLst>
          </p:nvPr>
        </p:nvSpPr>
        <p:spPr>
          <a:xfrm>
            <a:off x="6235700" y="4416947"/>
            <a:ext cx="5956300" cy="763969"/>
          </a:xfrm>
        </p:spPr>
        <p:txBody>
          <a:bodyPr/>
          <a:lstStyle/>
          <a:p>
            <a:r>
              <a:rPr lang="fr-CA" dirty="0"/>
              <a:t>Rôle et relation</a:t>
            </a:r>
          </a:p>
        </p:txBody>
      </p:sp>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2"/>
            <p:custDataLst>
              <p:tags r:id="rId4"/>
            </p:custDataLst>
          </p:nvPr>
        </p:nvSpPr>
        <p:spPr>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1</a:t>
            </a:r>
          </a:p>
        </p:txBody>
      </p:sp>
      <p:pic>
        <p:nvPicPr>
          <p:cNvPr id="4" name="Audio 3">
            <a:hlinkClick r:id="" action="ppaction://media"/>
            <a:extLst>
              <a:ext uri="{FF2B5EF4-FFF2-40B4-BE49-F238E27FC236}">
                <a16:creationId xmlns:a16="http://schemas.microsoft.com/office/drawing/2014/main" id="{8F3977ED-0998-4EDB-8E13-F57B4DBA2520}"/>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7" name="Action Button: Go Forward or Next 6">
            <a:hlinkClick r:id="" action="ppaction://hlinkshowjump?jump=nextslide" highlightClick="1"/>
            <a:extLst>
              <a:ext uri="{FF2B5EF4-FFF2-40B4-BE49-F238E27FC236}">
                <a16:creationId xmlns:a16="http://schemas.microsoft.com/office/drawing/2014/main" id="{3C60AB5D-EAE8-44CC-BEC9-A61ECF1AC0B1}"/>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extLst>
      <p:ext uri="{BB962C8B-B14F-4D97-AF65-F5344CB8AC3E}">
        <p14:creationId xmlns:p14="http://schemas.microsoft.com/office/powerpoint/2010/main" val="4091674644"/>
      </p:ext>
    </p:extLst>
  </p:cSld>
  <p:clrMapOvr>
    <a:masterClrMapping/>
  </p:clrMapOvr>
  <mc:AlternateContent xmlns:mc="http://schemas.openxmlformats.org/markup-compatibility/2006" xmlns:p14="http://schemas.microsoft.com/office/powerpoint/2010/main">
    <mc:Choice Requires="p14">
      <p:transition spd="slow" p14:dur="2000" advTm="6271"/>
    </mc:Choice>
    <mc:Fallback xmlns="">
      <p:transition spd="slow" advTm="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r>
              <a:rPr lang="fr-CA"/>
              <a:t>10</a:t>
            </a:r>
          </a:p>
        </p:txBody>
      </p:sp>
      <p:sp>
        <p:nvSpPr>
          <p:cNvPr id="12" name="Rectangle 11">
            <a:extLst>
              <a:ext uri="{FF2B5EF4-FFF2-40B4-BE49-F238E27FC236}">
                <a16:creationId xmlns:a16="http://schemas.microsoft.com/office/drawing/2014/main" id="{6CF99BB8-0193-4FEB-9CB4-D6151F836D1B}"/>
              </a:ext>
            </a:extLst>
          </p:cNvPr>
          <p:cNvSpPr/>
          <p:nvPr>
            <p:custDataLst>
              <p:tags r:id="rId3"/>
            </p:custDataLst>
          </p:nvPr>
        </p:nvSpPr>
        <p:spPr>
          <a:xfrm>
            <a:off x="2822662" y="1382597"/>
            <a:ext cx="7513524" cy="3939540"/>
          </a:xfrm>
          <a:prstGeom prst="rect">
            <a:avLst/>
          </a:prstGeom>
        </p:spPr>
        <p:txBody>
          <a:bodyPr wrap="square">
            <a:spAutoFit/>
          </a:bodyPr>
          <a:lstStyle/>
          <a:p>
            <a:pPr marL="891540" lvl="1" indent="-342900">
              <a:lnSpc>
                <a:spcPct val="150000"/>
              </a:lnSpc>
              <a:spcBef>
                <a:spcPts val="600"/>
              </a:spcBef>
              <a:spcAft>
                <a:spcPts val="600"/>
              </a:spcAft>
              <a:buFont typeface="Century Gothic" panose="020B0502020202020204" pitchFamily="34" charset="0"/>
              <a:buChar char="›"/>
            </a:pPr>
            <a:r>
              <a:rPr lang="fr-CA" sz="2000" dirty="0"/>
              <a:t>Étendue</a:t>
            </a:r>
          </a:p>
          <a:p>
            <a:pPr marL="891540" lvl="1" indent="-342900">
              <a:lnSpc>
                <a:spcPct val="150000"/>
              </a:lnSpc>
              <a:spcBef>
                <a:spcPts val="600"/>
              </a:spcBef>
              <a:spcAft>
                <a:spcPts val="600"/>
              </a:spcAft>
              <a:buFont typeface="Century Gothic" panose="020B0502020202020204" pitchFamily="34" charset="0"/>
              <a:buChar char="›"/>
            </a:pPr>
            <a:r>
              <a:rPr lang="fr-CA" sz="2000" dirty="0"/>
              <a:t>Période</a:t>
            </a:r>
          </a:p>
          <a:p>
            <a:pPr marL="891540" lvl="1" indent="-342900">
              <a:lnSpc>
                <a:spcPct val="150000"/>
              </a:lnSpc>
              <a:spcBef>
                <a:spcPts val="600"/>
              </a:spcBef>
              <a:spcAft>
                <a:spcPts val="600"/>
              </a:spcAft>
              <a:buFont typeface="Century Gothic" panose="020B0502020202020204" pitchFamily="34" charset="0"/>
              <a:buChar char="›"/>
            </a:pPr>
            <a:r>
              <a:rPr lang="fr-CA" sz="2000" dirty="0"/>
              <a:t>Dossiers</a:t>
            </a:r>
          </a:p>
          <a:p>
            <a:pPr marL="91440">
              <a:lnSpc>
                <a:spcPct val="150000"/>
              </a:lnSpc>
              <a:spcBef>
                <a:spcPts val="600"/>
              </a:spcBef>
              <a:spcAft>
                <a:spcPts val="600"/>
              </a:spcAft>
            </a:pPr>
            <a:r>
              <a:rPr lang="fr-CA" sz="2000" spc="20" dirty="0">
                <a:ea typeface="Roboto" panose="02000000000000000000" pitchFamily="2" charset="0"/>
              </a:rPr>
              <a:t>La portée de la mission d’audit répond-elle aux besoins du comité? </a:t>
            </a:r>
          </a:p>
          <a:p>
            <a:pPr marL="91440">
              <a:lnSpc>
                <a:spcPct val="150000"/>
              </a:lnSpc>
              <a:spcBef>
                <a:spcPts val="600"/>
              </a:spcBef>
              <a:spcAft>
                <a:spcPts val="600"/>
              </a:spcAft>
            </a:pPr>
            <a:r>
              <a:rPr lang="fr-CA" sz="2000" spc="20" dirty="0">
                <a:latin typeface="Century Gothic" panose="020B0502020202020204" pitchFamily="34" charset="0"/>
                <a:ea typeface="Roboto" panose="02000000000000000000" pitchFamily="2" charset="0"/>
              </a:rPr>
              <a:t>Souhaitez-vous que l’auditeur examine aussi les contrôles internes en plus des états financiers?  </a:t>
            </a:r>
          </a:p>
        </p:txBody>
      </p:sp>
      <p:sp>
        <p:nvSpPr>
          <p:cNvPr id="4" name="Rectangle 5">
            <a:extLst>
              <a:ext uri="{FF2B5EF4-FFF2-40B4-BE49-F238E27FC236}">
                <a16:creationId xmlns:a16="http://schemas.microsoft.com/office/drawing/2014/main" id="{9AB1157D-78AD-4380-9D47-A0A162FFACC3}"/>
              </a:ext>
            </a:extLst>
          </p:cNvPr>
          <p:cNvSpPr txBox="1">
            <a:spLocks noChangeArrowheads="1"/>
          </p:cNvSpPr>
          <p:nvPr>
            <p:custDataLst>
              <p:tags r:id="rId4"/>
            </p:custDataLst>
          </p:nvPr>
        </p:nvSpPr>
        <p:spPr bwMode="gray">
          <a:xfrm>
            <a:off x="1760220" y="679572"/>
            <a:ext cx="8193684"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dirty="0">
                <a:solidFill>
                  <a:srgbClr val="171717"/>
                </a:solidFill>
                <a:latin typeface="Trebuchet MS" panose="020B0603020202020204" pitchFamily="34" charset="0"/>
              </a:rPr>
              <a:t>La portée de l’audit détermine ce qui suit :</a:t>
            </a:r>
          </a:p>
        </p:txBody>
      </p:sp>
      <p:sp>
        <p:nvSpPr>
          <p:cNvPr id="5" name="Rectangle 4">
            <a:extLst>
              <a:ext uri="{FF2B5EF4-FFF2-40B4-BE49-F238E27FC236}">
                <a16:creationId xmlns:a16="http://schemas.microsoft.com/office/drawing/2014/main" id="{CA7F76CB-859A-4607-8AF0-BECCC3703F5C}"/>
              </a:ext>
            </a:extLst>
          </p:cNvPr>
          <p:cNvSpPr/>
          <p:nvPr>
            <p:custDataLst>
              <p:tags r:id="rId5"/>
            </p:custDataLst>
          </p:nvPr>
        </p:nvSpPr>
        <p:spPr>
          <a:xfrm>
            <a:off x="3399226" y="5382513"/>
            <a:ext cx="4745851" cy="453714"/>
          </a:xfrm>
          <a:prstGeom prst="rect">
            <a:avLst/>
          </a:prstGeom>
        </p:spPr>
        <p:txBody>
          <a:bodyPr wrap="none">
            <a:spAutoFit/>
          </a:bodyPr>
          <a:lstStyle/>
          <a:p>
            <a:pPr marL="91440">
              <a:lnSpc>
                <a:spcPct val="150000"/>
              </a:lnSpc>
              <a:spcBef>
                <a:spcPts val="600"/>
              </a:spcBef>
              <a:spcAft>
                <a:spcPts val="600"/>
              </a:spcAft>
            </a:pPr>
            <a:r>
              <a:rPr lang="fr-CA" b="1" i="1" spc="20" dirty="0">
                <a:latin typeface="Century Gothic" panose="020B0502020202020204" pitchFamily="34" charset="0"/>
                <a:ea typeface="Roboto" panose="02000000000000000000" pitchFamily="2" charset="0"/>
              </a:rPr>
              <a:t>Il pourrait s’agir d’une mission distincte.</a:t>
            </a:r>
          </a:p>
        </p:txBody>
      </p:sp>
      <p:pic>
        <p:nvPicPr>
          <p:cNvPr id="3" name="Audio 2">
            <a:hlinkClick r:id="" action="ppaction://media"/>
            <a:extLst>
              <a:ext uri="{FF2B5EF4-FFF2-40B4-BE49-F238E27FC236}">
                <a16:creationId xmlns:a16="http://schemas.microsoft.com/office/drawing/2014/main" id="{2368B3D0-BB55-4A5E-BE6E-99244F72D141}"/>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8EFC66DF-4410-4AE2-B058-FD8C3646E829}"/>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9D1881DD-DB88-4151-8D30-9486815ECF50}"/>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3363832110"/>
      </p:ext>
    </p:extLst>
  </p:cSld>
  <p:clrMapOvr>
    <a:masterClrMapping/>
  </p:clrMapOvr>
  <mc:AlternateContent xmlns:mc="http://schemas.openxmlformats.org/markup-compatibility/2006" xmlns:p14="http://schemas.microsoft.com/office/powerpoint/2010/main">
    <mc:Choice Requires="p14">
      <p:transition spd="slow" p14:dur="2000" advTm="15539"/>
    </mc:Choice>
    <mc:Fallback xmlns="">
      <p:transition spd="slow" advTm="15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custDataLst>
              <p:tags r:id="rId2"/>
            </p:custDataLst>
          </p:nvPr>
        </p:nvSpPr>
        <p:spPr>
          <a:xfrm>
            <a:off x="1222119" y="430276"/>
            <a:ext cx="8761413" cy="706964"/>
          </a:xfrm>
        </p:spPr>
        <p:txBody>
          <a:bodyPr/>
          <a:lstStyle/>
          <a:p>
            <a:r>
              <a:rPr lang="fr-CA"/>
              <a:t>Pratiques exemplaires</a:t>
            </a:r>
          </a:p>
        </p:txBody>
      </p:sp>
      <p:sp>
        <p:nvSpPr>
          <p:cNvPr id="47" name="Text Placeholder 46">
            <a:extLst>
              <a:ext uri="{FF2B5EF4-FFF2-40B4-BE49-F238E27FC236}">
                <a16:creationId xmlns:a16="http://schemas.microsoft.com/office/drawing/2014/main" id="{1450C112-2EB4-4D8A-B3F5-02B79221F504}"/>
              </a:ext>
            </a:extLst>
          </p:cNvPr>
          <p:cNvSpPr>
            <a:spLocks noGrp="1"/>
          </p:cNvSpPr>
          <p:nvPr>
            <p:ph type="body" sz="quarter" idx="13"/>
            <p:custDataLst>
              <p:tags r:id="rId3"/>
            </p:custDataLst>
          </p:nvPr>
        </p:nvSpPr>
        <p:spPr>
          <a:xfrm>
            <a:off x="1062750" y="1377654"/>
            <a:ext cx="10066499" cy="559865"/>
          </a:xfrm>
        </p:spPr>
        <p:txBody>
          <a:bodyPr>
            <a:normAutofit fontScale="25000" lnSpcReduction="20000"/>
          </a:bodyPr>
          <a:lstStyle/>
          <a:p>
            <a:r>
              <a:rPr lang="fr-CA" sz="6800" b="1" dirty="0">
                <a:latin typeface="+mj-lt"/>
              </a:rPr>
              <a:t>Les points suivants devraient être inclus dans le contrat ou les modalités de la mission d’audit – </a:t>
            </a:r>
            <a:r>
              <a:rPr lang="fr-CA" sz="6800" dirty="0">
                <a:solidFill>
                  <a:schemeClr val="tx1"/>
                </a:solidFill>
                <a:latin typeface="+mj-lt"/>
              </a:rPr>
              <a:t>Selon les pratiques exemplaires, il est recommandé que les contrats et lettres de mission </a:t>
            </a:r>
            <a:r>
              <a:rPr lang="fr-CA" sz="7200" dirty="0">
                <a:solidFill>
                  <a:schemeClr val="tx1"/>
                </a:solidFill>
                <a:latin typeface="+mj-lt"/>
              </a:rPr>
              <a:t>:</a:t>
            </a:r>
          </a:p>
          <a:p>
            <a:endParaRPr lang="fr-CA" dirty="0"/>
          </a:p>
        </p:txBody>
      </p:sp>
      <p:sp>
        <p:nvSpPr>
          <p:cNvPr id="7" name="Text Placeholder 6">
            <a:extLst>
              <a:ext uri="{FF2B5EF4-FFF2-40B4-BE49-F238E27FC236}">
                <a16:creationId xmlns:a16="http://schemas.microsoft.com/office/drawing/2014/main" id="{E193BE18-C7A1-49A0-961F-EF3DA2E43863}"/>
              </a:ext>
            </a:extLst>
          </p:cNvPr>
          <p:cNvSpPr>
            <a:spLocks noGrp="1"/>
          </p:cNvSpPr>
          <p:nvPr>
            <p:ph type="body" sz="quarter" idx="16"/>
            <p:custDataLst>
              <p:tags r:id="rId4"/>
            </p:custDataLst>
          </p:nvPr>
        </p:nvSpPr>
        <p:spPr>
          <a:xfrm>
            <a:off x="1404000" y="2177933"/>
            <a:ext cx="8828578" cy="3706397"/>
          </a:xfrm>
        </p:spPr>
        <p:txBody>
          <a:bodyPr>
            <a:normAutofit fontScale="92500" lnSpcReduction="10000"/>
          </a:bodyPr>
          <a:lstStyle/>
          <a:p>
            <a:pPr marL="342900" indent="-342900">
              <a:lnSpc>
                <a:spcPct val="114000"/>
              </a:lnSpc>
              <a:spcBef>
                <a:spcPts val="600"/>
              </a:spcBef>
              <a:spcAft>
                <a:spcPts val="600"/>
              </a:spcAft>
              <a:buFont typeface="Arial Black" panose="020B0A04020102020204" pitchFamily="34" charset="0"/>
              <a:buChar char="›"/>
            </a:pPr>
            <a:r>
              <a:rPr lang="fr-CA" sz="1700" dirty="0"/>
              <a:t>Énoncent les normes professionnelles et les exigences réglementaires à respecter;</a:t>
            </a:r>
          </a:p>
          <a:p>
            <a:pPr marL="342900" indent="-342900">
              <a:lnSpc>
                <a:spcPct val="114000"/>
              </a:lnSpc>
              <a:spcBef>
                <a:spcPts val="600"/>
              </a:spcBef>
              <a:spcAft>
                <a:spcPts val="600"/>
              </a:spcAft>
              <a:buFont typeface="Arial Black" panose="020B0A04020102020204" pitchFamily="34" charset="0"/>
              <a:buChar char="›"/>
            </a:pPr>
            <a:r>
              <a:rPr lang="fr-CA" sz="1700" dirty="0"/>
              <a:t>Définissent la portée et les responsabilités de l’audit;</a:t>
            </a:r>
          </a:p>
          <a:p>
            <a:pPr marL="342900" indent="-342900">
              <a:lnSpc>
                <a:spcPct val="114000"/>
              </a:lnSpc>
              <a:spcBef>
                <a:spcPts val="600"/>
              </a:spcBef>
              <a:spcAft>
                <a:spcPts val="600"/>
              </a:spcAft>
              <a:buFont typeface="Arial Black" panose="020B0A04020102020204" pitchFamily="34" charset="0"/>
              <a:buChar char="›"/>
            </a:pPr>
            <a:r>
              <a:rPr lang="fr-CA" sz="1700" dirty="0"/>
              <a:t>Énoncent tout recours aux contrôles internes; </a:t>
            </a:r>
          </a:p>
          <a:p>
            <a:pPr marL="342900" indent="-342900">
              <a:lnSpc>
                <a:spcPct val="114000"/>
              </a:lnSpc>
              <a:spcBef>
                <a:spcPts val="600"/>
              </a:spcBef>
              <a:spcAft>
                <a:spcPts val="600"/>
              </a:spcAft>
              <a:buFont typeface="Arial Black" panose="020B0A04020102020204" pitchFamily="34" charset="0"/>
              <a:buChar char="›"/>
            </a:pPr>
            <a:r>
              <a:rPr lang="fr-CA" sz="1700" dirty="0"/>
              <a:t>Établissent la durée du mandat s’il s’agit d’un contrat pluriannuel;</a:t>
            </a:r>
          </a:p>
          <a:p>
            <a:pPr marL="342900" indent="-342900">
              <a:lnSpc>
                <a:spcPct val="114000"/>
              </a:lnSpc>
              <a:spcBef>
                <a:spcPts val="600"/>
              </a:spcBef>
              <a:spcAft>
                <a:spcPts val="600"/>
              </a:spcAft>
              <a:buFont typeface="Arial Black" panose="020B0A04020102020204" pitchFamily="34" charset="0"/>
              <a:buChar char="›"/>
            </a:pPr>
            <a:r>
              <a:rPr lang="fr-CA" sz="1700" dirty="0"/>
              <a:t>Énoncent toute clause de rendement; </a:t>
            </a:r>
          </a:p>
          <a:p>
            <a:pPr marL="342900" indent="-342900">
              <a:lnSpc>
                <a:spcPct val="114000"/>
              </a:lnSpc>
              <a:spcBef>
                <a:spcPts val="600"/>
              </a:spcBef>
              <a:spcAft>
                <a:spcPts val="600"/>
              </a:spcAft>
              <a:buFont typeface="Arial Black" panose="020B0A04020102020204" pitchFamily="34" charset="0"/>
              <a:buChar char="›"/>
            </a:pPr>
            <a:r>
              <a:rPr lang="fr-CA" sz="1700" dirty="0"/>
              <a:t>Fassent mention des lois et règlements applicables dont il faut tenir compte; </a:t>
            </a:r>
          </a:p>
          <a:p>
            <a:pPr marL="342900" indent="-342900">
              <a:lnSpc>
                <a:spcPct val="114000"/>
              </a:lnSpc>
              <a:spcBef>
                <a:spcPts val="600"/>
              </a:spcBef>
              <a:spcAft>
                <a:spcPts val="600"/>
              </a:spcAft>
              <a:buFont typeface="Arial Black" panose="020B0A04020102020204" pitchFamily="34" charset="0"/>
              <a:buChar char="›"/>
            </a:pPr>
            <a:r>
              <a:rPr lang="fr-CA" sz="1700" dirty="0"/>
              <a:t>Précisent les livrables et les échéanciers; </a:t>
            </a:r>
          </a:p>
          <a:p>
            <a:pPr marL="342900" indent="-342900">
              <a:lnSpc>
                <a:spcPct val="114000"/>
              </a:lnSpc>
              <a:spcBef>
                <a:spcPts val="600"/>
              </a:spcBef>
              <a:spcAft>
                <a:spcPts val="600"/>
              </a:spcAft>
              <a:buFont typeface="Arial Black" panose="020B0A04020102020204" pitchFamily="34" charset="0"/>
              <a:buChar char="›"/>
            </a:pPr>
            <a:r>
              <a:rPr lang="fr-CA" sz="1700" dirty="0"/>
              <a:t>Précisent la méthode de calcul des honoraires professionnels et les modalités de facturation.</a:t>
            </a:r>
          </a:p>
          <a:p>
            <a:pPr marL="342900" indent="-342900">
              <a:lnSpc>
                <a:spcPct val="114000"/>
              </a:lnSpc>
              <a:spcBef>
                <a:spcPts val="600"/>
              </a:spcBef>
              <a:spcAft>
                <a:spcPts val="600"/>
              </a:spcAft>
              <a:buFont typeface="Arial Black" panose="020B0A04020102020204" pitchFamily="34" charset="0"/>
              <a:buChar char="›"/>
            </a:pPr>
            <a:endParaRPr lang="fr-CA" dirty="0">
              <a:latin typeface="Lato" panose="020F0502020204030203"/>
            </a:endParaRPr>
          </a:p>
          <a:p>
            <a:endParaRPr lang="fr-CA" dirty="0"/>
          </a:p>
        </p:txBody>
      </p:sp>
      <p:sp>
        <p:nvSpPr>
          <p:cNvPr id="5" name="Slide Number Placeholder 1">
            <a:extLst>
              <a:ext uri="{FF2B5EF4-FFF2-40B4-BE49-F238E27FC236}">
                <a16:creationId xmlns:a16="http://schemas.microsoft.com/office/drawing/2014/main" id="{0CB95337-1D14-4DEA-952A-9A6174F5CFD9}"/>
              </a:ext>
            </a:extLst>
          </p:cNvPr>
          <p:cNvSpPr txBox="1">
            <a:spLocks/>
          </p:cNvSpPr>
          <p:nvPr>
            <p:custDataLst>
              <p:tags r:id="rId5"/>
            </p:custDataLst>
          </p:nvPr>
        </p:nvSpPr>
        <p:spPr>
          <a:xfrm>
            <a:off x="10723258" y="187656"/>
            <a:ext cx="838199" cy="7676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Aft>
                <a:spcPts val="600"/>
              </a:spcAft>
              <a:defRPr/>
            </a:pPr>
            <a:r>
              <a:rPr lang="fr-CA" sz="2800">
                <a:solidFill>
                  <a:srgbClr val="FFFFFF"/>
                </a:solidFill>
                <a:latin typeface="Century Gothic" panose="020B0502020202020204"/>
              </a:rPr>
              <a:t>11</a:t>
            </a:r>
          </a:p>
        </p:txBody>
      </p:sp>
      <p:pic>
        <p:nvPicPr>
          <p:cNvPr id="4" name="Audio 3">
            <a:hlinkClick r:id="" action="ppaction://media"/>
            <a:extLst>
              <a:ext uri="{FF2B5EF4-FFF2-40B4-BE49-F238E27FC236}">
                <a16:creationId xmlns:a16="http://schemas.microsoft.com/office/drawing/2014/main" id="{BACAFEFA-0DE8-4D84-B97D-DEE59C36FA8B}"/>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4677A90B-BC62-4347-9038-EDED187CA915}"/>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0E289FFD-83D2-47D5-9731-9FED9545B9C2}"/>
              </a:ext>
            </a:extLst>
          </p:cNvPr>
          <p:cNvSpPr/>
          <p:nvPr>
            <p:custDataLst>
              <p:tags r:id="rId10"/>
            </p:custDataLst>
          </p:nvPr>
        </p:nvSpPr>
        <p:spPr>
          <a:xfrm>
            <a:off x="10789012" y="5241770"/>
            <a:ext cx="945788" cy="1042416"/>
          </a:xfrm>
          <a:prstGeom prst="actionButtonForwardNext">
            <a:avLst/>
          </a:prstGeom>
          <a:solidFill>
            <a:schemeClr val="accent3">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824717151"/>
      </p:ext>
    </p:extLst>
  </p:cSld>
  <p:clrMapOvr>
    <a:masterClrMapping/>
  </p:clrMapOvr>
  <mc:AlternateContent xmlns:mc="http://schemas.openxmlformats.org/markup-compatibility/2006" xmlns:p14="http://schemas.microsoft.com/office/powerpoint/2010/main">
    <mc:Choice Requires="p14">
      <p:transition spd="slow" p14:dur="2000" advTm="60340"/>
    </mc:Choice>
    <mc:Fallback xmlns="">
      <p:transition spd="slow" advTm="60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nodeType="afterEffect">
                                  <p:stCondLst>
                                    <p:cond delay="800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par>
                          <p:cTn id="10" fill="hold">
                            <p:stCondLst>
                              <p:cond delay="8001"/>
                            </p:stCondLst>
                            <p:childTnLst>
                              <p:par>
                                <p:cTn id="11" presetID="1" presetClass="entr" presetSubtype="0" fill="hold" nodeType="afterEffect">
                                  <p:stCondLst>
                                    <p:cond delay="800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par>
                          <p:cTn id="13" fill="hold">
                            <p:stCondLst>
                              <p:cond delay="16001"/>
                            </p:stCondLst>
                            <p:childTnLst>
                              <p:par>
                                <p:cTn id="14" presetID="1" presetClass="entr" presetSubtype="0" fill="hold" nodeType="afterEffect">
                                  <p:stCondLst>
                                    <p:cond delay="500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par>
                          <p:cTn id="16" fill="hold">
                            <p:stCondLst>
                              <p:cond delay="21001"/>
                            </p:stCondLst>
                            <p:childTnLst>
                              <p:par>
                                <p:cTn id="17" presetID="1" presetClass="entr" presetSubtype="0" fill="hold" nodeType="afterEffect">
                                  <p:stCondLst>
                                    <p:cond delay="600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par>
                          <p:cTn id="19" fill="hold">
                            <p:stCondLst>
                              <p:cond delay="27001"/>
                            </p:stCondLst>
                            <p:childTnLst>
                              <p:par>
                                <p:cTn id="20" presetID="1" presetClass="entr" presetSubtype="0" fill="hold" nodeType="afterEffect">
                                  <p:stCondLst>
                                    <p:cond delay="500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par>
                          <p:cTn id="22" fill="hold">
                            <p:stCondLst>
                              <p:cond delay="32001"/>
                            </p:stCondLst>
                            <p:childTnLst>
                              <p:par>
                                <p:cTn id="23" presetID="1" presetClass="entr" presetSubtype="0" fill="hold" nodeType="afterEffect">
                                  <p:stCondLst>
                                    <p:cond delay="700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par>
                          <p:cTn id="25" fill="hold">
                            <p:stCondLst>
                              <p:cond delay="39001"/>
                            </p:stCondLst>
                            <p:childTnLst>
                              <p:par>
                                <p:cTn id="26" presetID="1" presetClass="entr" presetSubtype="0" fill="hold" nodeType="afterEffect">
                                  <p:stCondLst>
                                    <p:cond delay="5000"/>
                                  </p:stCondLst>
                                  <p:childTnLst>
                                    <p:set>
                                      <p:cBhvr>
                                        <p:cTn id="27" dur="1" fill="hold">
                                          <p:stCondLst>
                                            <p:cond delay="0"/>
                                          </p:stCondLst>
                                        </p:cTn>
                                        <p:tgtEl>
                                          <p:spTgt spid="7">
                                            <p:txEl>
                                              <p:pRg st="6" end="6"/>
                                            </p:txEl>
                                          </p:spTgt>
                                        </p:tgtEl>
                                        <p:attrNameLst>
                                          <p:attrName>style.visibility</p:attrName>
                                        </p:attrNameLst>
                                      </p:cBhvr>
                                      <p:to>
                                        <p:strVal val="visible"/>
                                      </p:to>
                                    </p:set>
                                  </p:childTnLst>
                                </p:cTn>
                              </p:par>
                            </p:childTnLst>
                          </p:cTn>
                        </p:par>
                        <p:par>
                          <p:cTn id="28" fill="hold">
                            <p:stCondLst>
                              <p:cond delay="44001"/>
                            </p:stCondLst>
                            <p:childTnLst>
                              <p:par>
                                <p:cTn id="29" presetID="1" presetClass="entr" presetSubtype="0" fill="hold" nodeType="afterEffect">
                                  <p:stCondLst>
                                    <p:cond delay="600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descr="Hand writing on post-it note">
            <a:extLst>
              <a:ext uri="{FF2B5EF4-FFF2-40B4-BE49-F238E27FC236}">
                <a16:creationId xmlns:a16="http://schemas.microsoft.com/office/drawing/2014/main" id="{EE9BC58C-BD8B-4784-A1A4-59B1783DB1BE}"/>
              </a:ext>
            </a:extLst>
          </p:cNvPr>
          <p:cNvPicPr>
            <a:picLocks noGrp="1" noChangeAspect="1"/>
          </p:cNvPicPr>
          <p:nvPr>
            <p:ph type="pic" sz="quarter" idx="14"/>
            <p:custDataLst>
              <p:tags r:id="rId2"/>
            </p:custDataLst>
          </p:nvPr>
        </p:nvPicPr>
        <p:blipFill rotWithShape="1">
          <a:blip r:embed="rId14" cstate="screen">
            <a:extLst>
              <a:ext uri="{28A0092B-C50C-407E-A947-70E740481C1C}">
                <a14:useLocalDpi xmlns:a14="http://schemas.microsoft.com/office/drawing/2010/main"/>
              </a:ext>
            </a:extLst>
          </a:blip>
          <a:srcRect l="5" r="5"/>
          <a:stretch/>
        </p:blipFill>
        <p:spPr>
          <a:xfrm>
            <a:off x="0" y="0"/>
            <a:ext cx="5345125" cy="6370638"/>
          </a:xfrm>
        </p:spPr>
      </p:pic>
      <p:sp>
        <p:nvSpPr>
          <p:cNvPr id="9" name="Slide Number Placeholder 5">
            <a:extLst>
              <a:ext uri="{FF2B5EF4-FFF2-40B4-BE49-F238E27FC236}">
                <a16:creationId xmlns:a16="http://schemas.microsoft.com/office/drawing/2014/main" id="{D833A8AE-44EA-410F-97CD-6EB834F69545}"/>
              </a:ext>
            </a:extLst>
          </p:cNvPr>
          <p:cNvSpPr txBox="1">
            <a:spLocks/>
          </p:cNvSpPr>
          <p:nvPr>
            <p:custDataLst>
              <p:tags r:id="rId3"/>
            </p:custDataLst>
          </p:nvPr>
        </p:nvSpPr>
        <p:spPr>
          <a:xfrm>
            <a:off x="10921761" y="601600"/>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2000">
                <a:solidFill>
                  <a:srgbClr val="FFFFFF"/>
                </a:solidFill>
                <a:latin typeface="Century Gothic" panose="020B0502020202020204"/>
              </a:rPr>
              <a:t>12</a:t>
            </a:r>
            <a:endParaRPr kumimoji="0" lang="fr-CA" sz="20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12" name="Title 1">
            <a:extLst>
              <a:ext uri="{FF2B5EF4-FFF2-40B4-BE49-F238E27FC236}">
                <a16:creationId xmlns:a16="http://schemas.microsoft.com/office/drawing/2014/main" id="{EA220548-6982-4D23-AB90-169F6091B943}"/>
              </a:ext>
            </a:extLst>
          </p:cNvPr>
          <p:cNvSpPr>
            <a:spLocks noGrp="1"/>
          </p:cNvSpPr>
          <p:nvPr>
            <p:ph type="title"/>
            <p:custDataLst>
              <p:tags r:id="rId4"/>
            </p:custDataLst>
          </p:nvPr>
        </p:nvSpPr>
        <p:spPr>
          <a:xfrm>
            <a:off x="0" y="248118"/>
            <a:ext cx="5562577" cy="706964"/>
          </a:xfrm>
        </p:spPr>
        <p:txBody>
          <a:bodyPr/>
          <a:lstStyle/>
          <a:p>
            <a:r>
              <a:rPr lang="fr-CA" sz="2800" dirty="0"/>
              <a:t>Information que vous devriez recevoir</a:t>
            </a:r>
          </a:p>
        </p:txBody>
      </p:sp>
      <p:sp>
        <p:nvSpPr>
          <p:cNvPr id="13" name="TextBox 12">
            <a:extLst>
              <a:ext uri="{FF2B5EF4-FFF2-40B4-BE49-F238E27FC236}">
                <a16:creationId xmlns:a16="http://schemas.microsoft.com/office/drawing/2014/main" id="{882E9F35-68BE-4DA0-982E-F5D64E50A1CA}"/>
              </a:ext>
            </a:extLst>
          </p:cNvPr>
          <p:cNvSpPr txBox="1"/>
          <p:nvPr>
            <p:custDataLst>
              <p:tags r:id="rId5"/>
            </p:custDataLst>
          </p:nvPr>
        </p:nvSpPr>
        <p:spPr>
          <a:xfrm>
            <a:off x="6174659" y="1543725"/>
            <a:ext cx="4612614" cy="4019177"/>
          </a:xfrm>
          <a:prstGeom prst="rect">
            <a:avLst/>
          </a:prstGeom>
          <a:noFill/>
        </p:spPr>
        <p:txBody>
          <a:bodyPr wrap="square" rtlCol="0">
            <a:spAutoFit/>
          </a:bodyPr>
          <a:lstStyle/>
          <a:p>
            <a:pPr lvl="0" defTabSz="457200">
              <a:lnSpc>
                <a:spcPct val="114000"/>
              </a:lnSpc>
              <a:spcBef>
                <a:spcPts val="600"/>
              </a:spcBef>
              <a:spcAft>
                <a:spcPts val="600"/>
              </a:spcAft>
              <a:defRPr/>
            </a:pPr>
            <a:r>
              <a:rPr lang="fr-CA" sz="1600" dirty="0">
                <a:solidFill>
                  <a:srgbClr val="000000"/>
                </a:solidFill>
              </a:rPr>
              <a:t>De la part de l’auditeur externe </a:t>
            </a:r>
            <a:r>
              <a:rPr kumimoji="0" lang="fr-CA" sz="1600" b="0" i="0" u="none" strike="noStrike" kern="1200" cap="none" spc="0" normalizeH="0" baseline="0" dirty="0">
                <a:ln>
                  <a:noFill/>
                </a:ln>
                <a:solidFill>
                  <a:srgbClr val="000000"/>
                </a:solidFill>
                <a:effectLst/>
                <a:uLnTx/>
                <a:uFillTx/>
                <a:ea typeface="+mn-ea"/>
                <a:cs typeface="+mn-cs"/>
              </a:rPr>
              <a:t>: </a:t>
            </a:r>
          </a:p>
          <a:p>
            <a:pPr lvl="0" defTabSz="457200">
              <a:lnSpc>
                <a:spcPct val="114000"/>
              </a:lnSpc>
              <a:spcBef>
                <a:spcPts val="600"/>
              </a:spcBef>
              <a:spcAft>
                <a:spcPts val="600"/>
              </a:spcAft>
              <a:buFontTx/>
              <a:buChar char="›"/>
              <a:defRPr/>
            </a:pPr>
            <a:r>
              <a:rPr lang="fr-CA" sz="1600" dirty="0">
                <a:solidFill>
                  <a:srgbClr val="000000"/>
                </a:solidFill>
              </a:rPr>
              <a:t> Opinion de l’auditeur</a:t>
            </a:r>
          </a:p>
          <a:p>
            <a:pPr lvl="0" defTabSz="457200">
              <a:lnSpc>
                <a:spcPct val="114000"/>
              </a:lnSpc>
              <a:spcBef>
                <a:spcPts val="600"/>
              </a:spcBef>
              <a:spcAft>
                <a:spcPts val="600"/>
              </a:spcAft>
              <a:buFontTx/>
              <a:buChar char="›"/>
              <a:defRPr/>
            </a:pPr>
            <a:r>
              <a:rPr lang="fr-CA" sz="1600" dirty="0">
                <a:solidFill>
                  <a:srgbClr val="000000"/>
                </a:solidFill>
              </a:rPr>
              <a:t> États financiers audités</a:t>
            </a: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r>
              <a:rPr kumimoji="0" lang="fr-CA" sz="1600" b="0" i="0" u="none" strike="noStrike" kern="1200" cap="none" spc="0" normalizeH="0" baseline="0" dirty="0">
                <a:ln>
                  <a:noFill/>
                </a:ln>
                <a:solidFill>
                  <a:srgbClr val="000000"/>
                </a:solidFill>
                <a:effectLst/>
                <a:uLnTx/>
                <a:uFillTx/>
                <a:ea typeface="+mn-ea"/>
                <a:cs typeface="+mn-cs"/>
              </a:rPr>
              <a:t> Lettre à l’intention de la direction/sur le contrôle interne</a:t>
            </a:r>
          </a:p>
          <a:p>
            <a:pPr marL="0" marR="0" lvl="0" indent="0" algn="l" defTabSz="457200" rtl="0" eaLnBrk="1" fontAlgn="auto" latinLnBrk="0" hangingPunct="1">
              <a:lnSpc>
                <a:spcPct val="114000"/>
              </a:lnSpc>
              <a:spcBef>
                <a:spcPts val="600"/>
              </a:spcBef>
              <a:spcAft>
                <a:spcPts val="600"/>
              </a:spcAft>
              <a:buClrTx/>
              <a:buSzTx/>
              <a:buFontTx/>
              <a:buChar char="›"/>
              <a:tabLst/>
              <a:defRPr/>
            </a:pPr>
            <a:r>
              <a:rPr lang="fr-CA" sz="1600" dirty="0">
                <a:solidFill>
                  <a:srgbClr val="000000"/>
                </a:solidFill>
              </a:rPr>
              <a:t> Autres analyses/observations possibles</a:t>
            </a: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tabLst/>
              <a:defRPr/>
            </a:pP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14000"/>
              </a:lnSpc>
              <a:spcBef>
                <a:spcPts val="600"/>
              </a:spcBef>
              <a:spcAft>
                <a:spcPts val="600"/>
              </a:spcAft>
              <a:buClrTx/>
              <a:buSzTx/>
              <a:buFontTx/>
              <a:buChar char="›"/>
              <a:tabLst/>
              <a:defRPr/>
            </a:pPr>
            <a:endParaRPr kumimoji="0" lang="fr-CA" sz="1600" b="0" i="0" u="none" strike="noStrike" kern="1200" cap="none" spc="0" normalizeH="0" baseline="0" dirty="0">
              <a:ln>
                <a:noFill/>
              </a:ln>
              <a:solidFill>
                <a:srgbClr val="000000"/>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58C62230-D76F-4814-B74E-474F914E802E}"/>
              </a:ext>
            </a:extLst>
          </p:cNvPr>
          <p:cNvSpPr txBox="1"/>
          <p:nvPr>
            <p:custDataLst>
              <p:tags r:id="rId6"/>
            </p:custDataLst>
          </p:nvPr>
        </p:nvSpPr>
        <p:spPr>
          <a:xfrm>
            <a:off x="6224528" y="4022564"/>
            <a:ext cx="4697233" cy="1434880"/>
          </a:xfrm>
          <a:prstGeom prst="rect">
            <a:avLst/>
          </a:prstGeom>
          <a:solidFill>
            <a:schemeClr val="bg1">
              <a:lumMod val="65000"/>
            </a:schemeClr>
          </a:solidFill>
        </p:spPr>
        <p:txBody>
          <a:bodyPr wrap="square" rtlCol="0">
            <a:spAutoFit/>
          </a:bodyPr>
          <a:lstStyle/>
          <a:p>
            <a:pPr marL="0" marR="0" lvl="0" indent="0" algn="l" defTabSz="457200" rtl="0" eaLnBrk="1" fontAlgn="auto" latinLnBrk="0" hangingPunct="1">
              <a:lnSpc>
                <a:spcPct val="114000"/>
              </a:lnSpc>
              <a:spcBef>
                <a:spcPts val="600"/>
              </a:spcBef>
              <a:spcAft>
                <a:spcPts val="600"/>
              </a:spcAft>
              <a:buClrTx/>
              <a:buSzTx/>
              <a:buFontTx/>
              <a:buNone/>
              <a:tabLst/>
              <a:defRPr/>
            </a:pPr>
            <a:r>
              <a:rPr lang="fr-CA" sz="1600" dirty="0">
                <a:solidFill>
                  <a:srgbClr val="000000"/>
                </a:solidFill>
              </a:rPr>
              <a:t>De la part de la direction</a:t>
            </a:r>
            <a:endParaRPr kumimoji="0" lang="fr-CA" sz="1600" b="0" i="0" u="none" strike="noStrike" kern="1200" cap="none" spc="0" normalizeH="0" baseline="0" dirty="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sz="1600" b="1" dirty="0">
                <a:solidFill>
                  <a:schemeClr val="bg1"/>
                </a:solidFill>
              </a:rPr>
              <a:t>Lettre de déclaration de la direction</a:t>
            </a: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fr-CA" sz="1600" b="1" dirty="0">
                <a:solidFill>
                  <a:schemeClr val="bg1"/>
                </a:solidFill>
              </a:rPr>
              <a:t>Réponses aux questions sur les contrôles internes soulevées</a:t>
            </a:r>
            <a:r>
              <a:rPr lang="fr-CA" sz="1600" dirty="0">
                <a:solidFill>
                  <a:schemeClr val="bg1"/>
                </a:solidFill>
              </a:rPr>
              <a:t>.</a:t>
            </a:r>
            <a:endParaRPr kumimoji="0" lang="fr-CA" sz="1600" b="0" i="0" u="none" strike="noStrike" kern="1200" cap="none" spc="0" normalizeH="0" baseline="0" dirty="0">
              <a:ln>
                <a:noFill/>
              </a:ln>
              <a:solidFill>
                <a:schemeClr val="bg1"/>
              </a:solidFill>
              <a:effectLst/>
              <a:uLnTx/>
              <a:uFillTx/>
            </a:endParaRPr>
          </a:p>
          <a:p>
            <a:pPr marL="285750" marR="0" lvl="0" indent="-28575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fr-CA" sz="1600" b="0" i="0" u="none" strike="noStrike" kern="1200" cap="none" spc="0" normalizeH="0" baseline="0" dirty="0">
              <a:ln>
                <a:noFill/>
              </a:ln>
              <a:solidFill>
                <a:srgbClr val="000000"/>
              </a:solidFill>
              <a:effectLst/>
              <a:uLnTx/>
              <a:uFillTx/>
              <a:ea typeface="+mn-ea"/>
              <a:cs typeface="+mn-cs"/>
            </a:endParaRPr>
          </a:p>
        </p:txBody>
      </p:sp>
      <p:pic>
        <p:nvPicPr>
          <p:cNvPr id="2" name="Audio 1">
            <a:hlinkClick r:id="" action="ppaction://media"/>
            <a:extLst>
              <a:ext uri="{FF2B5EF4-FFF2-40B4-BE49-F238E27FC236}">
                <a16:creationId xmlns:a16="http://schemas.microsoft.com/office/drawing/2014/main" id="{62C25C3A-9973-46BA-B04C-3D9E8CD449FD}"/>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9DFDA80C-6118-4795-B8A5-B0A983AE3C6E}"/>
              </a:ext>
            </a:extLst>
          </p:cNvPr>
          <p:cNvSpPr/>
          <p:nvPr>
            <p:custDataLst>
              <p:tags r:id="rId10"/>
            </p:custDataLst>
          </p:nvPr>
        </p:nvSpPr>
        <p:spPr>
          <a:xfrm>
            <a:off x="5562577" y="5457444"/>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dirty="0">
                <a:solidFill>
                  <a:schemeClr val="tx2"/>
                </a:solidFill>
              </a:rPr>
              <a:t>  </a:t>
            </a:r>
            <a:r>
              <a:rPr lang="fr-CA" sz="1200" b="1" dirty="0" err="1">
                <a:solidFill>
                  <a:schemeClr val="tx2"/>
                </a:solidFill>
              </a:rPr>
              <a:t>Préc</a:t>
            </a:r>
            <a:r>
              <a:rPr lang="fr-CA" sz="1200" b="1" dirty="0">
                <a:solidFill>
                  <a:schemeClr val="tx2"/>
                </a:solidFill>
              </a:rPr>
              <a:t>.</a:t>
            </a:r>
          </a:p>
        </p:txBody>
      </p:sp>
      <p:sp>
        <p:nvSpPr>
          <p:cNvPr id="11" name="Action Button: Go Forward or Next 10">
            <a:hlinkClick r:id="" action="ppaction://hlinkshowjump?jump=nextslide" highlightClick="1"/>
            <a:extLst>
              <a:ext uri="{FF2B5EF4-FFF2-40B4-BE49-F238E27FC236}">
                <a16:creationId xmlns:a16="http://schemas.microsoft.com/office/drawing/2014/main" id="{2422F455-DD38-4C28-A01B-16D32FA59FFE}"/>
              </a:ext>
            </a:extLst>
          </p:cNvPr>
          <p:cNvSpPr/>
          <p:nvPr>
            <p:custDataLst>
              <p:tags r:id="rId11"/>
            </p:custDataLst>
          </p:nvPr>
        </p:nvSpPr>
        <p:spPr>
          <a:xfrm>
            <a:off x="10867966" y="530869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custDataLst>
      <p:tags r:id="rId1"/>
    </p:custDataLst>
    <p:extLst>
      <p:ext uri="{BB962C8B-B14F-4D97-AF65-F5344CB8AC3E}">
        <p14:creationId xmlns:p14="http://schemas.microsoft.com/office/powerpoint/2010/main" val="3951411685"/>
      </p:ext>
    </p:extLst>
  </p:cSld>
  <p:clrMapOvr>
    <a:masterClrMapping/>
  </p:clrMapOvr>
  <mc:AlternateContent xmlns:mc="http://schemas.openxmlformats.org/markup-compatibility/2006" xmlns:p14="http://schemas.microsoft.com/office/powerpoint/2010/main">
    <mc:Choice Requires="p14">
      <p:transition spd="slow" p14:dur="2000" advTm="49854"/>
    </mc:Choice>
    <mc:Fallback xmlns="">
      <p:transition spd="slow" advTm="4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grpId="0" nodeType="afterEffect">
                                  <p:stCondLst>
                                    <p:cond delay="270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2"/>
            </p:custDataLst>
          </p:nvPr>
        </p:nvSpPr>
        <p:spPr bwMode="gray"/>
        <p:txBody>
          <a:bodyPr/>
          <a:lstStyle/>
          <a:p>
            <a:r>
              <a:rPr lang="fr-CA" dirty="0"/>
              <a:t>Paiement</a:t>
            </a:r>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450460" y="1341147"/>
            <a:ext cx="5015069" cy="4020854"/>
          </a:xfrm>
        </p:spPr>
        <p:txBody>
          <a:bodyPr>
            <a:normAutofit fontScale="70000" lnSpcReduction="20000"/>
          </a:bodyPr>
          <a:lstStyle/>
          <a:p>
            <a:pPr marL="262890" lvl="1" indent="0">
              <a:lnSpc>
                <a:spcPct val="150000"/>
              </a:lnSpc>
              <a:spcBef>
                <a:spcPts val="600"/>
              </a:spcBef>
              <a:spcAft>
                <a:spcPts val="600"/>
              </a:spcAft>
              <a:buNone/>
            </a:pPr>
            <a:endParaRPr lang="fr-CA" sz="4500" spc="20" dirty="0">
              <a:solidFill>
                <a:srgbClr val="000000"/>
              </a:solidFill>
              <a:latin typeface="Calibri" panose="020F0502020204030204" pitchFamily="34" charset="0"/>
            </a:endParaRPr>
          </a:p>
          <a:p>
            <a:pPr marL="1371600" lvl="2" indent="-457200">
              <a:spcBef>
                <a:spcPts val="600"/>
              </a:spcBef>
              <a:spcAft>
                <a:spcPts val="600"/>
              </a:spcAft>
              <a:buFontTx/>
              <a:buChar char="›"/>
            </a:pPr>
            <a:r>
              <a:rPr lang="fr-CA" sz="2100" dirty="0">
                <a:ea typeface="Roboto" panose="02000000000000000000" pitchFamily="2" charset="0"/>
              </a:rPr>
              <a:t>Examiner la facture finale par rapport aux coûts estimés. Demander une explication pour tout écart.</a:t>
            </a:r>
          </a:p>
          <a:p>
            <a:pPr marL="1371600" lvl="2" indent="-457200">
              <a:spcBef>
                <a:spcPts val="600"/>
              </a:spcBef>
              <a:spcAft>
                <a:spcPts val="600"/>
              </a:spcAft>
              <a:buFontTx/>
              <a:buChar char="›"/>
            </a:pPr>
            <a:r>
              <a:rPr lang="fr-CA" sz="2100" dirty="0">
                <a:ea typeface="Roboto" panose="02000000000000000000" pitchFamily="2" charset="0"/>
              </a:rPr>
              <a:t>Vérifier que le mandat a bien été respecté.</a:t>
            </a:r>
          </a:p>
          <a:p>
            <a:pPr marL="1828800" lvl="3" indent="-457200">
              <a:spcBef>
                <a:spcPts val="600"/>
              </a:spcBef>
              <a:spcAft>
                <a:spcPts val="600"/>
              </a:spcAft>
              <a:buFontTx/>
              <a:buChar char="›"/>
            </a:pPr>
            <a:r>
              <a:rPr lang="fr-CA" sz="2100" dirty="0">
                <a:ea typeface="Roboto" panose="02000000000000000000" pitchFamily="2" charset="0"/>
              </a:rPr>
              <a:t>Information reçue</a:t>
            </a:r>
          </a:p>
          <a:p>
            <a:pPr marL="1828800" lvl="3" indent="-457200">
              <a:spcBef>
                <a:spcPts val="600"/>
              </a:spcBef>
              <a:spcAft>
                <a:spcPts val="600"/>
              </a:spcAft>
              <a:buFontTx/>
              <a:buChar char="›"/>
            </a:pPr>
            <a:r>
              <a:rPr lang="fr-CA" sz="2100" dirty="0">
                <a:ea typeface="Roboto" panose="02000000000000000000" pitchFamily="2" charset="0"/>
              </a:rPr>
              <a:t>Respect des échéanciers</a:t>
            </a:r>
          </a:p>
          <a:p>
            <a:pPr marL="1371600" lvl="2" indent="-457200">
              <a:spcBef>
                <a:spcPts val="600"/>
              </a:spcBef>
              <a:spcAft>
                <a:spcPts val="600"/>
              </a:spcAft>
              <a:buFontTx/>
              <a:buChar char="›"/>
            </a:pPr>
            <a:r>
              <a:rPr lang="fr-CA" sz="2100" dirty="0">
                <a:ea typeface="Roboto" panose="02000000000000000000" pitchFamily="2" charset="0"/>
              </a:rPr>
              <a:t>Examiner les clauses de rendement</a:t>
            </a:r>
          </a:p>
          <a:p>
            <a:pPr marL="1371600" lvl="2" indent="-457200">
              <a:spcBef>
                <a:spcPts val="600"/>
              </a:spcBef>
              <a:spcAft>
                <a:spcPts val="600"/>
              </a:spcAft>
              <a:buFontTx/>
              <a:buChar char="›"/>
            </a:pPr>
            <a:r>
              <a:rPr lang="fr-CA" sz="2100" dirty="0">
                <a:ea typeface="Roboto" panose="02000000000000000000" pitchFamily="2" charset="0"/>
              </a:rPr>
              <a:t>Discuter avec la direction de toute préoccupation ou difficulté à laquelle elle a fait face</a:t>
            </a:r>
            <a:endParaRPr lang="fr-CA" sz="2100" dirty="0"/>
          </a:p>
          <a:p>
            <a:endParaRPr lang="fr-CA" dirty="0"/>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13</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5" name="Subtitle 4">
            <a:extLst>
              <a:ext uri="{FF2B5EF4-FFF2-40B4-BE49-F238E27FC236}">
                <a16:creationId xmlns:a16="http://schemas.microsoft.com/office/drawing/2014/main" id="{64EEE798-4251-478F-ACCA-2D75C26A437E}"/>
              </a:ext>
            </a:extLst>
          </p:cNvPr>
          <p:cNvSpPr>
            <a:spLocks noGrp="1"/>
          </p:cNvSpPr>
          <p:nvPr>
            <p:ph type="subTitle" idx="1"/>
            <p:custDataLst>
              <p:tags r:id="rId5"/>
            </p:custDataLst>
          </p:nvPr>
        </p:nvSpPr>
        <p:spPr/>
        <p:txBody>
          <a:bodyPr>
            <a:normAutofit/>
          </a:bodyPr>
          <a:lstStyle/>
          <a:p>
            <a:r>
              <a:rPr lang="fr-CA" dirty="0"/>
              <a:t>Examiner l’estimation des coûts et la facture</a:t>
            </a:r>
          </a:p>
        </p:txBody>
      </p:sp>
      <p:pic>
        <p:nvPicPr>
          <p:cNvPr id="10" name="Picture Placeholder 9" descr="A picture containing indoor, object&#10;&#10;Description automatically generated">
            <a:extLst>
              <a:ext uri="{FF2B5EF4-FFF2-40B4-BE49-F238E27FC236}">
                <a16:creationId xmlns:a16="http://schemas.microsoft.com/office/drawing/2014/main" id="{FE75E29B-3136-4665-AFD4-DBA433BE5A92}"/>
              </a:ext>
            </a:extLst>
          </p:cNvPr>
          <p:cNvPicPr>
            <a:picLocks noGrp="1" noChangeAspect="1"/>
          </p:cNvPicPr>
          <p:nvPr>
            <p:ph type="pic" sz="quarter" idx="10"/>
            <p:custDataLst>
              <p:tags r:id="rId6"/>
            </p:custDataLst>
          </p:nvPr>
        </p:nvPicPr>
        <p:blipFill>
          <a:blip r:embed="rId14" cstate="print">
            <a:extLst>
              <a:ext uri="{28A0092B-C50C-407E-A947-70E740481C1C}">
                <a14:useLocalDpi xmlns:a14="http://schemas.microsoft.com/office/drawing/2010/main" val="0"/>
              </a:ext>
            </a:extLst>
          </a:blip>
          <a:srcRect l="17935" r="17935"/>
          <a:stretch>
            <a:fillRect/>
          </a:stretch>
        </p:blipFill>
        <p:spPr/>
      </p:pic>
      <p:pic>
        <p:nvPicPr>
          <p:cNvPr id="2" name="Audio 1">
            <a:hlinkClick r:id="" action="ppaction://media"/>
            <a:extLst>
              <a:ext uri="{FF2B5EF4-FFF2-40B4-BE49-F238E27FC236}">
                <a16:creationId xmlns:a16="http://schemas.microsoft.com/office/drawing/2014/main" id="{51B4A022-7BBD-492A-982F-EABEFC90BB5F}"/>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7946391-281D-4E0E-A234-78F40577FD6B}"/>
              </a:ext>
            </a:extLst>
          </p:cNvPr>
          <p:cNvSpPr/>
          <p:nvPr>
            <p:custDataLst>
              <p:tags r:id="rId10"/>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A65A9241-256C-4488-8074-648E0CB03592}"/>
              </a:ext>
            </a:extLst>
          </p:cNvPr>
          <p:cNvSpPr/>
          <p:nvPr>
            <p:custDataLst>
              <p:tags r:id="rId11"/>
            </p:custDataLst>
          </p:nvPr>
        </p:nvSpPr>
        <p:spPr>
          <a:xfrm>
            <a:off x="5623106"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1902504191"/>
      </p:ext>
    </p:extLst>
  </p:cSld>
  <p:clrMapOvr>
    <a:masterClrMapping/>
  </p:clrMapOvr>
  <mc:AlternateContent xmlns:mc="http://schemas.openxmlformats.org/markup-compatibility/2006" xmlns:p14="http://schemas.microsoft.com/office/powerpoint/2010/main">
    <mc:Choice Requires="p14">
      <p:transition spd="slow" p14:dur="2000" advTm="48277"/>
    </mc:Choice>
    <mc:Fallback xmlns="">
      <p:transition spd="slow" advTm="48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5001"/>
                            </p:stCondLst>
                            <p:childTnLst>
                              <p:par>
                                <p:cTn id="11" presetID="1" presetClass="entr" presetSubtype="0" fill="hold" nodeType="afterEffect">
                                  <p:stCondLst>
                                    <p:cond delay="9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900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900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par>
                          <p:cTn id="17" fill="hold">
                            <p:stCondLst>
                              <p:cond delay="14001"/>
                            </p:stCondLst>
                            <p:childTnLst>
                              <p:par>
                                <p:cTn id="18" presetID="1" presetClass="entr" presetSubtype="0" fill="hold" nodeType="afterEffect">
                                  <p:stCondLst>
                                    <p:cond delay="15000"/>
                                  </p:stCondLst>
                                  <p:childTnLst>
                                    <p:set>
                                      <p:cBhvr>
                                        <p:cTn id="19" dur="1" fill="hold">
                                          <p:stCondLst>
                                            <p:cond delay="0"/>
                                          </p:stCondLst>
                                        </p:cTn>
                                        <p:tgtEl>
                                          <p:spTgt spid="6">
                                            <p:txEl>
                                              <p:pRg st="5" end="5"/>
                                            </p:txEl>
                                          </p:spTgt>
                                        </p:tgtEl>
                                        <p:attrNameLst>
                                          <p:attrName>style.visibility</p:attrName>
                                        </p:attrNameLst>
                                      </p:cBhvr>
                                      <p:to>
                                        <p:strVal val="visible"/>
                                      </p:to>
                                    </p:set>
                                  </p:childTnLst>
                                </p:cTn>
                              </p:par>
                            </p:childTnLst>
                          </p:cTn>
                        </p:par>
                        <p:par>
                          <p:cTn id="20" fill="hold">
                            <p:stCondLst>
                              <p:cond delay="29001"/>
                            </p:stCondLst>
                            <p:childTnLst>
                              <p:par>
                                <p:cTn id="21" presetID="1" presetClass="entr" presetSubtype="0" fill="hold" nodeType="afterEffect">
                                  <p:stCondLst>
                                    <p:cond delay="700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custDataLst>
              <p:tags r:id="rId2"/>
            </p:custDataLst>
          </p:nvPr>
        </p:nvSpPr>
        <p:spPr>
          <a:xfrm>
            <a:off x="1222119" y="430276"/>
            <a:ext cx="8761413" cy="706964"/>
          </a:xfrm>
        </p:spPr>
        <p:txBody>
          <a:bodyPr/>
          <a:lstStyle/>
          <a:p>
            <a:r>
              <a:rPr lang="fr-CA"/>
              <a:t>Lettre sur le contrôle interne</a:t>
            </a:r>
          </a:p>
        </p:txBody>
      </p:sp>
      <p:sp>
        <p:nvSpPr>
          <p:cNvPr id="7" name="Text Placeholder 6">
            <a:extLst>
              <a:ext uri="{FF2B5EF4-FFF2-40B4-BE49-F238E27FC236}">
                <a16:creationId xmlns:a16="http://schemas.microsoft.com/office/drawing/2014/main" id="{E193BE18-C7A1-49A0-961F-EF3DA2E43863}"/>
              </a:ext>
            </a:extLst>
          </p:cNvPr>
          <p:cNvSpPr>
            <a:spLocks noGrp="1"/>
          </p:cNvSpPr>
          <p:nvPr>
            <p:ph type="body" sz="quarter" idx="16"/>
            <p:custDataLst>
              <p:tags r:id="rId3"/>
            </p:custDataLst>
          </p:nvPr>
        </p:nvSpPr>
        <p:spPr>
          <a:xfrm>
            <a:off x="487397" y="2169913"/>
            <a:ext cx="4349298" cy="2458233"/>
          </a:xfrm>
        </p:spPr>
        <p:txBody>
          <a:bodyPr>
            <a:normAutofit/>
          </a:bodyPr>
          <a:lstStyle/>
          <a:p>
            <a:pPr marL="342900" indent="-342900">
              <a:lnSpc>
                <a:spcPct val="114000"/>
              </a:lnSpc>
              <a:spcBef>
                <a:spcPts val="600"/>
              </a:spcBef>
              <a:spcAft>
                <a:spcPts val="600"/>
              </a:spcAft>
              <a:buFont typeface="Arial Black" panose="020B0A04020102020204" pitchFamily="34" charset="0"/>
              <a:buChar char="›"/>
            </a:pPr>
            <a:r>
              <a:rPr lang="fr-CA" sz="1600" dirty="0">
                <a:solidFill>
                  <a:schemeClr val="tx1"/>
                </a:solidFill>
              </a:rPr>
              <a:t>La lettre procure au comité de l’information indispensable sur les contrôles internes et la réponse de la direction à l’égard des préoccupations soulevées.</a:t>
            </a:r>
          </a:p>
          <a:p>
            <a:pPr marL="342900" indent="-342900">
              <a:lnSpc>
                <a:spcPct val="114000"/>
              </a:lnSpc>
              <a:spcBef>
                <a:spcPts val="600"/>
              </a:spcBef>
              <a:spcAft>
                <a:spcPts val="600"/>
              </a:spcAft>
              <a:buFont typeface="Arial Black" panose="020B0A04020102020204" pitchFamily="34" charset="0"/>
              <a:buChar char="›"/>
            </a:pPr>
            <a:r>
              <a:rPr lang="fr-CA" sz="1600" dirty="0">
                <a:ea typeface="Roboto" panose="02000000000000000000" pitchFamily="2" charset="0"/>
              </a:rPr>
              <a:t>Le module 5 fournira plus de détails à ce sujet.</a:t>
            </a:r>
          </a:p>
          <a:p>
            <a:pPr marL="342900" indent="-342900">
              <a:lnSpc>
                <a:spcPct val="114000"/>
              </a:lnSpc>
              <a:spcBef>
                <a:spcPts val="600"/>
              </a:spcBef>
              <a:spcAft>
                <a:spcPts val="600"/>
              </a:spcAft>
              <a:buFont typeface="Arial Black" panose="020B0A04020102020204" pitchFamily="34" charset="0"/>
              <a:buChar char="›"/>
            </a:pPr>
            <a:endParaRPr lang="fr-CA" sz="1800" dirty="0">
              <a:solidFill>
                <a:schemeClr val="tx1"/>
              </a:solidFill>
            </a:endParaRPr>
          </a:p>
          <a:p>
            <a:pPr marL="342900" indent="-342900">
              <a:lnSpc>
                <a:spcPct val="114000"/>
              </a:lnSpc>
              <a:spcBef>
                <a:spcPts val="600"/>
              </a:spcBef>
              <a:spcAft>
                <a:spcPts val="600"/>
              </a:spcAft>
              <a:buFont typeface="Arial Black" panose="020B0A04020102020204" pitchFamily="34" charset="0"/>
              <a:buChar char="›"/>
            </a:pPr>
            <a:endParaRPr lang="fr-CA" dirty="0">
              <a:latin typeface="Lato" panose="020F0502020204030203"/>
            </a:endParaRPr>
          </a:p>
          <a:p>
            <a:endParaRPr lang="fr-CA" dirty="0"/>
          </a:p>
        </p:txBody>
      </p:sp>
      <p:sp>
        <p:nvSpPr>
          <p:cNvPr id="5" name="Slide Number Placeholder 1">
            <a:extLst>
              <a:ext uri="{FF2B5EF4-FFF2-40B4-BE49-F238E27FC236}">
                <a16:creationId xmlns:a16="http://schemas.microsoft.com/office/drawing/2014/main" id="{0CB95337-1D14-4DEA-952A-9A6174F5CFD9}"/>
              </a:ext>
            </a:extLst>
          </p:cNvPr>
          <p:cNvSpPr txBox="1">
            <a:spLocks/>
          </p:cNvSpPr>
          <p:nvPr>
            <p:custDataLst>
              <p:tags r:id="rId4"/>
            </p:custDataLst>
          </p:nvPr>
        </p:nvSpPr>
        <p:spPr>
          <a:xfrm>
            <a:off x="10723258" y="187656"/>
            <a:ext cx="838199" cy="7676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Aft>
                <a:spcPts val="600"/>
              </a:spcAft>
              <a:defRPr/>
            </a:pPr>
            <a:r>
              <a:rPr lang="fr-CA" sz="2800">
                <a:solidFill>
                  <a:srgbClr val="FFFFFF"/>
                </a:solidFill>
                <a:latin typeface="Century Gothic" panose="020B0502020202020204"/>
              </a:rPr>
              <a:t>14</a:t>
            </a:r>
          </a:p>
        </p:txBody>
      </p:sp>
      <p:graphicFrame>
        <p:nvGraphicFramePr>
          <p:cNvPr id="6" name="Object 5">
            <a:extLst>
              <a:ext uri="{FF2B5EF4-FFF2-40B4-BE49-F238E27FC236}">
                <a16:creationId xmlns:a16="http://schemas.microsoft.com/office/drawing/2014/main" id="{57E6CC51-2691-438C-94DE-F0F90B649FB4}"/>
              </a:ext>
            </a:extLst>
          </p:cNvPr>
          <p:cNvGraphicFramePr>
            <a:graphicFrameLocks noChangeAspect="1"/>
          </p:cNvGraphicFramePr>
          <p:nvPr>
            <p:custDataLst>
              <p:tags r:id="rId5"/>
            </p:custDataLst>
            <p:extLst>
              <p:ext uri="{D42A27DB-BD31-4B8C-83A1-F6EECF244321}">
                <p14:modId xmlns:p14="http://schemas.microsoft.com/office/powerpoint/2010/main" val="2247409613"/>
              </p:ext>
            </p:extLst>
          </p:nvPr>
        </p:nvGraphicFramePr>
        <p:xfrm>
          <a:off x="6206485" y="1416140"/>
          <a:ext cx="5490020" cy="4242288"/>
        </p:xfrm>
        <a:graphic>
          <a:graphicData uri="http://schemas.openxmlformats.org/presentationml/2006/ole">
            <mc:AlternateContent xmlns:mc="http://schemas.openxmlformats.org/markup-compatibility/2006">
              <mc:Choice xmlns:v="urn:schemas-microsoft-com:vml" Requires="v">
                <p:oleObj spid="_x0000_s1066" name="Acrobat Document" r:id="rId13" imgW="7543732" imgH="5829300" progId="Acrobat.Document.2015">
                  <p:embed/>
                </p:oleObj>
              </mc:Choice>
              <mc:Fallback>
                <p:oleObj name="Acrobat Document" r:id="rId13" imgW="7543732" imgH="5829300" progId="Acrobat.Document.2015">
                  <p:embed/>
                  <p:pic>
                    <p:nvPicPr>
                      <p:cNvPr id="11" name="Object 10">
                        <a:extLst>
                          <a:ext uri="{FF2B5EF4-FFF2-40B4-BE49-F238E27FC236}">
                            <a16:creationId xmlns:a16="http://schemas.microsoft.com/office/drawing/2014/main" id="{8DBCE180-3513-4BB5-90DB-7598ADE7397F}"/>
                          </a:ext>
                        </a:extLst>
                      </p:cNvPr>
                      <p:cNvPicPr/>
                      <p:nvPr/>
                    </p:nvPicPr>
                    <p:blipFill>
                      <a:blip r:embed="rId14"/>
                      <a:stretch>
                        <a:fillRect/>
                      </a:stretch>
                    </p:blipFill>
                    <p:spPr>
                      <a:xfrm>
                        <a:off x="6206485" y="1416140"/>
                        <a:ext cx="5490020" cy="4242288"/>
                      </a:xfrm>
                      <a:prstGeom prst="rect">
                        <a:avLst/>
                      </a:prstGeom>
                    </p:spPr>
                  </p:pic>
                </p:oleObj>
              </mc:Fallback>
            </mc:AlternateContent>
          </a:graphicData>
        </a:graphic>
      </p:graphicFrame>
      <p:pic>
        <p:nvPicPr>
          <p:cNvPr id="3" name="Audio 2">
            <a:hlinkClick r:id="" action="ppaction://media"/>
            <a:extLst>
              <a:ext uri="{FF2B5EF4-FFF2-40B4-BE49-F238E27FC236}">
                <a16:creationId xmlns:a16="http://schemas.microsoft.com/office/drawing/2014/main" id="{AAD13DBA-7986-409E-93FE-6565BA4F29F8}"/>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5"/>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AA80CFD4-6DCF-4D92-A61F-1C8ABD770901}"/>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AFF6FF38-3675-48A9-935D-AAE7687844E3}"/>
              </a:ext>
            </a:extLst>
          </p:cNvPr>
          <p:cNvSpPr/>
          <p:nvPr>
            <p:custDataLst>
              <p:tags r:id="rId10"/>
            </p:custDataLst>
          </p:nvPr>
        </p:nvSpPr>
        <p:spPr>
          <a:xfrm>
            <a:off x="5048696"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2208284874"/>
      </p:ext>
    </p:extLst>
  </p:cSld>
  <p:clrMapOvr>
    <a:masterClrMapping/>
  </p:clrMapOvr>
  <mc:AlternateContent xmlns:mc="http://schemas.openxmlformats.org/markup-compatibility/2006" xmlns:p14="http://schemas.microsoft.com/office/powerpoint/2010/main">
    <mc:Choice Requires="p14">
      <p:transition spd="slow" p14:dur="2000" advTm="27460"/>
    </mc:Choice>
    <mc:Fallback xmlns="">
      <p:transition spd="slow" advTm="2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984036" y="234755"/>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a:solidFill>
                  <a:srgbClr val="171717"/>
                </a:solidFill>
                <a:latin typeface="Trebuchet MS" panose="020B0603020202020204" pitchFamily="34" charset="0"/>
              </a:rPr>
              <a:t>Promouvoir la collaboration</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000">
                <a:solidFill>
                  <a:schemeClr val="bg1"/>
                </a:solidFill>
              </a:rPr>
              <a:t>15</a:t>
            </a:r>
          </a:p>
        </p:txBody>
      </p:sp>
      <p:sp>
        <p:nvSpPr>
          <p:cNvPr id="91" name="Rectangle 90">
            <a:hlinkClick r:id="rId14" action="ppaction://hlinksldjump"/>
            <a:extLst>
              <a:ext uri="{FF2B5EF4-FFF2-40B4-BE49-F238E27FC236}">
                <a16:creationId xmlns:a16="http://schemas.microsoft.com/office/drawing/2014/main" id="{FCBF27E5-7807-4379-BE30-8656C4730B9B}"/>
              </a:ext>
            </a:extLst>
          </p:cNvPr>
          <p:cNvSpPr/>
          <p:nvPr>
            <p:custDataLst>
              <p:tags r:id="rId4"/>
            </p:custDataLst>
          </p:nvPr>
        </p:nvSpPr>
        <p:spPr>
          <a:xfrm>
            <a:off x="3405519" y="1128493"/>
            <a:ext cx="3061206" cy="2476719"/>
          </a:xfrm>
          <a:prstGeom prst="rect">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latin typeface="Lato" panose="020F0502020204030203" pitchFamily="34" charset="0"/>
              </a:rPr>
              <a:t>Qu’advient-il s’il y a désaccord entre l’auditeur et la direction?</a:t>
            </a:r>
          </a:p>
        </p:txBody>
      </p:sp>
      <p:sp>
        <p:nvSpPr>
          <p:cNvPr id="93" name="Rectangle 92">
            <a:extLst>
              <a:ext uri="{FF2B5EF4-FFF2-40B4-BE49-F238E27FC236}">
                <a16:creationId xmlns:a16="http://schemas.microsoft.com/office/drawing/2014/main" id="{A45DA538-BD90-4C21-A4ED-C8E7A61997FE}"/>
              </a:ext>
            </a:extLst>
          </p:cNvPr>
          <p:cNvSpPr/>
          <p:nvPr>
            <p:custDataLst>
              <p:tags r:id="rId5"/>
            </p:custDataLst>
          </p:nvPr>
        </p:nvSpPr>
        <p:spPr>
          <a:xfrm>
            <a:off x="6833016" y="1323599"/>
            <a:ext cx="4372815" cy="2901948"/>
          </a:xfrm>
          <a:prstGeom prst="rect">
            <a:avLst/>
          </a:prstGeom>
        </p:spPr>
        <p:txBody>
          <a:bodyPr wrap="square">
            <a:spAutoFit/>
          </a:bodyPr>
          <a:lstStyle/>
          <a:p>
            <a:pPr marL="285750" indent="-285750">
              <a:lnSpc>
                <a:spcPct val="114000"/>
              </a:lnSpc>
              <a:spcBef>
                <a:spcPts val="600"/>
              </a:spcBef>
              <a:spcAft>
                <a:spcPts val="600"/>
              </a:spcAft>
              <a:buFont typeface="Century Gothic" panose="020B0502020202020204" pitchFamily="34" charset="0"/>
              <a:buChar char="›"/>
            </a:pPr>
            <a:r>
              <a:rPr lang="fr-CA" sz="1600" dirty="0">
                <a:latin typeface="Century Gothic" panose="020B0502020202020204" pitchFamily="34" charset="0"/>
              </a:rPr>
              <a:t>Le comité d’audit doit étudier tout problème ou obstacle auquel fait face l’auditeur et le degré de collaboration reçue.</a:t>
            </a:r>
          </a:p>
          <a:p>
            <a:pPr marL="285750" indent="-285750">
              <a:lnSpc>
                <a:spcPct val="114000"/>
              </a:lnSpc>
              <a:spcBef>
                <a:spcPts val="600"/>
              </a:spcBef>
              <a:spcAft>
                <a:spcPts val="600"/>
              </a:spcAft>
              <a:buFont typeface="Century Gothic" panose="020B0502020202020204" pitchFamily="34" charset="0"/>
              <a:buChar char="›"/>
            </a:pPr>
            <a:r>
              <a:rPr lang="fr-CA" sz="1600" dirty="0">
                <a:latin typeface="Century Gothic" panose="020B0502020202020204" pitchFamily="34" charset="0"/>
              </a:rPr>
              <a:t>Le comité doit examiner tout problème vécu par la direction.</a:t>
            </a:r>
          </a:p>
          <a:p>
            <a:pPr marL="285750" indent="-285750">
              <a:lnSpc>
                <a:spcPct val="114000"/>
              </a:lnSpc>
              <a:spcBef>
                <a:spcPts val="600"/>
              </a:spcBef>
              <a:spcAft>
                <a:spcPts val="600"/>
              </a:spcAft>
              <a:buFont typeface="Century Gothic" panose="020B0502020202020204" pitchFamily="34" charset="0"/>
              <a:buChar char="›"/>
            </a:pPr>
            <a:r>
              <a:rPr lang="fr-CA" sz="1600" dirty="0">
                <a:latin typeface="Century Gothic" panose="020B0502020202020204" pitchFamily="34" charset="0"/>
              </a:rPr>
              <a:t>L’objectif est de promouvoir la collaboration entre la direction et l’auditeur. </a:t>
            </a:r>
          </a:p>
        </p:txBody>
      </p:sp>
      <p:grpSp>
        <p:nvGrpSpPr>
          <p:cNvPr id="92" name="Group 4">
            <a:extLst>
              <a:ext uri="{FF2B5EF4-FFF2-40B4-BE49-F238E27FC236}">
                <a16:creationId xmlns:a16="http://schemas.microsoft.com/office/drawing/2014/main" id="{181FE9F4-7DB1-4FFE-BA25-A93FC605DC53}"/>
              </a:ext>
            </a:extLst>
          </p:cNvPr>
          <p:cNvGrpSpPr>
            <a:grpSpLocks noChangeAspect="1"/>
          </p:cNvGrpSpPr>
          <p:nvPr>
            <p:custDataLst>
              <p:tags r:id="rId6"/>
            </p:custDataLst>
          </p:nvPr>
        </p:nvGrpSpPr>
        <p:grpSpPr bwMode="auto">
          <a:xfrm>
            <a:off x="435350" y="2736131"/>
            <a:ext cx="3623303" cy="3540267"/>
            <a:chOff x="5148" y="2508"/>
            <a:chExt cx="3709" cy="3624"/>
          </a:xfrm>
          <a:effectLst>
            <a:outerShdw blurRad="50800" dist="38100" dir="13500000" algn="br" rotWithShape="0">
              <a:prstClr val="black">
                <a:alpha val="40000"/>
              </a:prstClr>
            </a:outerShdw>
          </a:effectLst>
        </p:grpSpPr>
        <p:sp>
          <p:nvSpPr>
            <p:cNvPr id="94" name="AutoShape 3">
              <a:extLst>
                <a:ext uri="{FF2B5EF4-FFF2-40B4-BE49-F238E27FC236}">
                  <a16:creationId xmlns:a16="http://schemas.microsoft.com/office/drawing/2014/main" id="{93968AB5-208D-4958-8BB1-DE0917ABB6EC}"/>
                </a:ext>
              </a:extLst>
            </p:cNvPr>
            <p:cNvSpPr>
              <a:spLocks noChangeAspect="1" noChangeArrowheads="1" noTextEdit="1"/>
            </p:cNvSpPr>
            <p:nvPr/>
          </p:nvSpPr>
          <p:spPr bwMode="auto">
            <a:xfrm>
              <a:off x="5148" y="2508"/>
              <a:ext cx="3709" cy="36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95" name="Freeform 15">
              <a:extLst>
                <a:ext uri="{FF2B5EF4-FFF2-40B4-BE49-F238E27FC236}">
                  <a16:creationId xmlns:a16="http://schemas.microsoft.com/office/drawing/2014/main" id="{7E37A309-8F94-4D00-8AE6-A950E74F29FD}"/>
                </a:ext>
              </a:extLst>
            </p:cNvPr>
            <p:cNvSpPr>
              <a:spLocks/>
            </p:cNvSpPr>
            <p:nvPr/>
          </p:nvSpPr>
          <p:spPr bwMode="auto">
            <a:xfrm>
              <a:off x="7921" y="4956"/>
              <a:ext cx="642" cy="1146"/>
            </a:xfrm>
            <a:custGeom>
              <a:avLst/>
              <a:gdLst/>
              <a:ahLst/>
              <a:cxnLst>
                <a:cxn ang="0">
                  <a:pos x="30" y="72"/>
                </a:cxn>
                <a:cxn ang="0">
                  <a:pos x="30" y="72"/>
                </a:cxn>
                <a:cxn ang="0">
                  <a:pos x="24" y="150"/>
                </a:cxn>
                <a:cxn ang="0">
                  <a:pos x="12" y="246"/>
                </a:cxn>
                <a:cxn ang="0">
                  <a:pos x="6" y="378"/>
                </a:cxn>
                <a:cxn ang="0">
                  <a:pos x="0" y="534"/>
                </a:cxn>
                <a:cxn ang="0">
                  <a:pos x="0" y="714"/>
                </a:cxn>
                <a:cxn ang="0">
                  <a:pos x="12" y="924"/>
                </a:cxn>
                <a:cxn ang="0">
                  <a:pos x="30" y="1146"/>
                </a:cxn>
                <a:cxn ang="0">
                  <a:pos x="528" y="1146"/>
                </a:cxn>
                <a:cxn ang="0">
                  <a:pos x="528" y="1146"/>
                </a:cxn>
                <a:cxn ang="0">
                  <a:pos x="558" y="948"/>
                </a:cxn>
                <a:cxn ang="0">
                  <a:pos x="588" y="774"/>
                </a:cxn>
                <a:cxn ang="0">
                  <a:pos x="600" y="690"/>
                </a:cxn>
                <a:cxn ang="0">
                  <a:pos x="618" y="618"/>
                </a:cxn>
                <a:cxn ang="0">
                  <a:pos x="618" y="618"/>
                </a:cxn>
                <a:cxn ang="0">
                  <a:pos x="636" y="528"/>
                </a:cxn>
                <a:cxn ang="0">
                  <a:pos x="642" y="444"/>
                </a:cxn>
                <a:cxn ang="0">
                  <a:pos x="636" y="360"/>
                </a:cxn>
                <a:cxn ang="0">
                  <a:pos x="618" y="282"/>
                </a:cxn>
                <a:cxn ang="0">
                  <a:pos x="594" y="216"/>
                </a:cxn>
                <a:cxn ang="0">
                  <a:pos x="564" y="150"/>
                </a:cxn>
                <a:cxn ang="0">
                  <a:pos x="534" y="96"/>
                </a:cxn>
                <a:cxn ang="0">
                  <a:pos x="492" y="48"/>
                </a:cxn>
                <a:cxn ang="0">
                  <a:pos x="492" y="48"/>
                </a:cxn>
                <a:cxn ang="0">
                  <a:pos x="474" y="24"/>
                </a:cxn>
                <a:cxn ang="0">
                  <a:pos x="444" y="12"/>
                </a:cxn>
                <a:cxn ang="0">
                  <a:pos x="414" y="6"/>
                </a:cxn>
                <a:cxn ang="0">
                  <a:pos x="384" y="0"/>
                </a:cxn>
                <a:cxn ang="0">
                  <a:pos x="306" y="0"/>
                </a:cxn>
                <a:cxn ang="0">
                  <a:pos x="228" y="18"/>
                </a:cxn>
                <a:cxn ang="0">
                  <a:pos x="150" y="30"/>
                </a:cxn>
                <a:cxn ang="0">
                  <a:pos x="90" y="54"/>
                </a:cxn>
                <a:cxn ang="0">
                  <a:pos x="30" y="72"/>
                </a:cxn>
              </a:cxnLst>
              <a:rect l="0" t="0" r="r" b="b"/>
              <a:pathLst>
                <a:path w="642" h="1146">
                  <a:moveTo>
                    <a:pt x="30" y="72"/>
                  </a:moveTo>
                  <a:lnTo>
                    <a:pt x="30" y="72"/>
                  </a:lnTo>
                  <a:lnTo>
                    <a:pt x="24" y="150"/>
                  </a:lnTo>
                  <a:lnTo>
                    <a:pt x="12" y="246"/>
                  </a:lnTo>
                  <a:lnTo>
                    <a:pt x="6" y="378"/>
                  </a:lnTo>
                  <a:lnTo>
                    <a:pt x="0" y="534"/>
                  </a:lnTo>
                  <a:lnTo>
                    <a:pt x="0" y="714"/>
                  </a:lnTo>
                  <a:lnTo>
                    <a:pt x="12" y="924"/>
                  </a:lnTo>
                  <a:lnTo>
                    <a:pt x="30" y="1146"/>
                  </a:lnTo>
                  <a:lnTo>
                    <a:pt x="528" y="1146"/>
                  </a:lnTo>
                  <a:lnTo>
                    <a:pt x="528" y="1146"/>
                  </a:lnTo>
                  <a:lnTo>
                    <a:pt x="558" y="948"/>
                  </a:lnTo>
                  <a:lnTo>
                    <a:pt x="588" y="774"/>
                  </a:lnTo>
                  <a:lnTo>
                    <a:pt x="600" y="690"/>
                  </a:lnTo>
                  <a:lnTo>
                    <a:pt x="618" y="618"/>
                  </a:lnTo>
                  <a:lnTo>
                    <a:pt x="618" y="618"/>
                  </a:lnTo>
                  <a:lnTo>
                    <a:pt x="636" y="528"/>
                  </a:lnTo>
                  <a:lnTo>
                    <a:pt x="642" y="444"/>
                  </a:lnTo>
                  <a:lnTo>
                    <a:pt x="636" y="360"/>
                  </a:lnTo>
                  <a:lnTo>
                    <a:pt x="618" y="282"/>
                  </a:lnTo>
                  <a:lnTo>
                    <a:pt x="594" y="216"/>
                  </a:lnTo>
                  <a:lnTo>
                    <a:pt x="564" y="150"/>
                  </a:lnTo>
                  <a:lnTo>
                    <a:pt x="534" y="96"/>
                  </a:lnTo>
                  <a:lnTo>
                    <a:pt x="492" y="48"/>
                  </a:lnTo>
                  <a:lnTo>
                    <a:pt x="492" y="48"/>
                  </a:lnTo>
                  <a:lnTo>
                    <a:pt x="474" y="24"/>
                  </a:lnTo>
                  <a:lnTo>
                    <a:pt x="444" y="12"/>
                  </a:lnTo>
                  <a:lnTo>
                    <a:pt x="414" y="6"/>
                  </a:lnTo>
                  <a:lnTo>
                    <a:pt x="384" y="0"/>
                  </a:lnTo>
                  <a:lnTo>
                    <a:pt x="306" y="0"/>
                  </a:lnTo>
                  <a:lnTo>
                    <a:pt x="228" y="18"/>
                  </a:lnTo>
                  <a:lnTo>
                    <a:pt x="150" y="30"/>
                  </a:lnTo>
                  <a:lnTo>
                    <a:pt x="90" y="54"/>
                  </a:lnTo>
                  <a:lnTo>
                    <a:pt x="30" y="72"/>
                  </a:lnTo>
                  <a:close/>
                </a:path>
              </a:pathLst>
            </a:custGeom>
            <a:solidFill>
              <a:srgbClr val="1E070D"/>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96" name="Freeform 16">
              <a:extLst>
                <a:ext uri="{FF2B5EF4-FFF2-40B4-BE49-F238E27FC236}">
                  <a16:creationId xmlns:a16="http://schemas.microsoft.com/office/drawing/2014/main" id="{AC3DC430-5F51-4F87-AB3F-D10EBF40B058}"/>
                </a:ext>
              </a:extLst>
            </p:cNvPr>
            <p:cNvSpPr>
              <a:spLocks/>
            </p:cNvSpPr>
            <p:nvPr/>
          </p:nvSpPr>
          <p:spPr bwMode="auto">
            <a:xfrm>
              <a:off x="7921" y="4956"/>
              <a:ext cx="642" cy="1146"/>
            </a:xfrm>
            <a:custGeom>
              <a:avLst/>
              <a:gdLst/>
              <a:ahLst/>
              <a:cxnLst>
                <a:cxn ang="0">
                  <a:pos x="30" y="72"/>
                </a:cxn>
                <a:cxn ang="0">
                  <a:pos x="30" y="72"/>
                </a:cxn>
                <a:cxn ang="0">
                  <a:pos x="24" y="150"/>
                </a:cxn>
                <a:cxn ang="0">
                  <a:pos x="12" y="246"/>
                </a:cxn>
                <a:cxn ang="0">
                  <a:pos x="6" y="378"/>
                </a:cxn>
                <a:cxn ang="0">
                  <a:pos x="0" y="534"/>
                </a:cxn>
                <a:cxn ang="0">
                  <a:pos x="0" y="714"/>
                </a:cxn>
                <a:cxn ang="0">
                  <a:pos x="12" y="924"/>
                </a:cxn>
                <a:cxn ang="0">
                  <a:pos x="30" y="1146"/>
                </a:cxn>
                <a:cxn ang="0">
                  <a:pos x="528" y="1146"/>
                </a:cxn>
                <a:cxn ang="0">
                  <a:pos x="528" y="1146"/>
                </a:cxn>
                <a:cxn ang="0">
                  <a:pos x="558" y="948"/>
                </a:cxn>
                <a:cxn ang="0">
                  <a:pos x="588" y="774"/>
                </a:cxn>
                <a:cxn ang="0">
                  <a:pos x="600" y="690"/>
                </a:cxn>
                <a:cxn ang="0">
                  <a:pos x="618" y="618"/>
                </a:cxn>
                <a:cxn ang="0">
                  <a:pos x="618" y="618"/>
                </a:cxn>
                <a:cxn ang="0">
                  <a:pos x="636" y="528"/>
                </a:cxn>
                <a:cxn ang="0">
                  <a:pos x="642" y="444"/>
                </a:cxn>
                <a:cxn ang="0">
                  <a:pos x="636" y="360"/>
                </a:cxn>
                <a:cxn ang="0">
                  <a:pos x="618" y="282"/>
                </a:cxn>
                <a:cxn ang="0">
                  <a:pos x="594" y="216"/>
                </a:cxn>
                <a:cxn ang="0">
                  <a:pos x="564" y="150"/>
                </a:cxn>
                <a:cxn ang="0">
                  <a:pos x="534" y="96"/>
                </a:cxn>
                <a:cxn ang="0">
                  <a:pos x="492" y="48"/>
                </a:cxn>
                <a:cxn ang="0">
                  <a:pos x="492" y="48"/>
                </a:cxn>
                <a:cxn ang="0">
                  <a:pos x="474" y="24"/>
                </a:cxn>
                <a:cxn ang="0">
                  <a:pos x="444" y="12"/>
                </a:cxn>
                <a:cxn ang="0">
                  <a:pos x="414" y="6"/>
                </a:cxn>
                <a:cxn ang="0">
                  <a:pos x="384" y="0"/>
                </a:cxn>
                <a:cxn ang="0">
                  <a:pos x="306" y="0"/>
                </a:cxn>
                <a:cxn ang="0">
                  <a:pos x="228" y="18"/>
                </a:cxn>
                <a:cxn ang="0">
                  <a:pos x="150" y="30"/>
                </a:cxn>
                <a:cxn ang="0">
                  <a:pos x="90" y="54"/>
                </a:cxn>
                <a:cxn ang="0">
                  <a:pos x="30" y="72"/>
                </a:cxn>
              </a:cxnLst>
              <a:rect l="0" t="0" r="r" b="b"/>
              <a:pathLst>
                <a:path w="642" h="1146">
                  <a:moveTo>
                    <a:pt x="30" y="72"/>
                  </a:moveTo>
                  <a:lnTo>
                    <a:pt x="30" y="72"/>
                  </a:lnTo>
                  <a:lnTo>
                    <a:pt x="24" y="150"/>
                  </a:lnTo>
                  <a:lnTo>
                    <a:pt x="12" y="246"/>
                  </a:lnTo>
                  <a:lnTo>
                    <a:pt x="6" y="378"/>
                  </a:lnTo>
                  <a:lnTo>
                    <a:pt x="0" y="534"/>
                  </a:lnTo>
                  <a:lnTo>
                    <a:pt x="0" y="714"/>
                  </a:lnTo>
                  <a:lnTo>
                    <a:pt x="12" y="924"/>
                  </a:lnTo>
                  <a:lnTo>
                    <a:pt x="30" y="1146"/>
                  </a:lnTo>
                  <a:lnTo>
                    <a:pt x="528" y="1146"/>
                  </a:lnTo>
                  <a:lnTo>
                    <a:pt x="528" y="1146"/>
                  </a:lnTo>
                  <a:lnTo>
                    <a:pt x="558" y="948"/>
                  </a:lnTo>
                  <a:lnTo>
                    <a:pt x="588" y="774"/>
                  </a:lnTo>
                  <a:lnTo>
                    <a:pt x="600" y="690"/>
                  </a:lnTo>
                  <a:lnTo>
                    <a:pt x="618" y="618"/>
                  </a:lnTo>
                  <a:lnTo>
                    <a:pt x="618" y="618"/>
                  </a:lnTo>
                  <a:lnTo>
                    <a:pt x="636" y="528"/>
                  </a:lnTo>
                  <a:lnTo>
                    <a:pt x="642" y="444"/>
                  </a:lnTo>
                  <a:lnTo>
                    <a:pt x="636" y="360"/>
                  </a:lnTo>
                  <a:lnTo>
                    <a:pt x="618" y="282"/>
                  </a:lnTo>
                  <a:lnTo>
                    <a:pt x="594" y="216"/>
                  </a:lnTo>
                  <a:lnTo>
                    <a:pt x="564" y="150"/>
                  </a:lnTo>
                  <a:lnTo>
                    <a:pt x="534" y="96"/>
                  </a:lnTo>
                  <a:lnTo>
                    <a:pt x="492" y="48"/>
                  </a:lnTo>
                  <a:lnTo>
                    <a:pt x="492" y="48"/>
                  </a:lnTo>
                  <a:lnTo>
                    <a:pt x="474" y="24"/>
                  </a:lnTo>
                  <a:lnTo>
                    <a:pt x="444" y="12"/>
                  </a:lnTo>
                  <a:lnTo>
                    <a:pt x="414" y="6"/>
                  </a:lnTo>
                  <a:lnTo>
                    <a:pt x="384" y="0"/>
                  </a:lnTo>
                  <a:lnTo>
                    <a:pt x="306" y="0"/>
                  </a:lnTo>
                  <a:lnTo>
                    <a:pt x="228" y="18"/>
                  </a:lnTo>
                  <a:lnTo>
                    <a:pt x="150" y="30"/>
                  </a:lnTo>
                  <a:lnTo>
                    <a:pt x="90" y="54"/>
                  </a:lnTo>
                  <a:lnTo>
                    <a:pt x="30" y="7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97" name="Freeform 17">
              <a:extLst>
                <a:ext uri="{FF2B5EF4-FFF2-40B4-BE49-F238E27FC236}">
                  <a16:creationId xmlns:a16="http://schemas.microsoft.com/office/drawing/2014/main" id="{67B9BE5B-FE35-449E-944F-398F866990CA}"/>
                </a:ext>
              </a:extLst>
            </p:cNvPr>
            <p:cNvSpPr>
              <a:spLocks/>
            </p:cNvSpPr>
            <p:nvPr/>
          </p:nvSpPr>
          <p:spPr bwMode="auto">
            <a:xfrm>
              <a:off x="7171" y="4608"/>
              <a:ext cx="660" cy="186"/>
            </a:xfrm>
            <a:custGeom>
              <a:avLst/>
              <a:gdLst/>
              <a:ahLst/>
              <a:cxnLst>
                <a:cxn ang="0">
                  <a:pos x="132" y="0"/>
                </a:cxn>
                <a:cxn ang="0">
                  <a:pos x="132" y="0"/>
                </a:cxn>
                <a:cxn ang="0">
                  <a:pos x="180" y="6"/>
                </a:cxn>
                <a:cxn ang="0">
                  <a:pos x="222" y="18"/>
                </a:cxn>
                <a:cxn ang="0">
                  <a:pos x="264" y="30"/>
                </a:cxn>
                <a:cxn ang="0">
                  <a:pos x="264" y="30"/>
                </a:cxn>
                <a:cxn ang="0">
                  <a:pos x="300" y="48"/>
                </a:cxn>
                <a:cxn ang="0">
                  <a:pos x="342" y="60"/>
                </a:cxn>
                <a:cxn ang="0">
                  <a:pos x="378" y="66"/>
                </a:cxn>
                <a:cxn ang="0">
                  <a:pos x="408" y="72"/>
                </a:cxn>
                <a:cxn ang="0">
                  <a:pos x="660" y="72"/>
                </a:cxn>
                <a:cxn ang="0">
                  <a:pos x="654" y="186"/>
                </a:cxn>
                <a:cxn ang="0">
                  <a:pos x="654" y="186"/>
                </a:cxn>
                <a:cxn ang="0">
                  <a:pos x="540" y="174"/>
                </a:cxn>
                <a:cxn ang="0">
                  <a:pos x="372" y="156"/>
                </a:cxn>
                <a:cxn ang="0">
                  <a:pos x="372" y="156"/>
                </a:cxn>
                <a:cxn ang="0">
                  <a:pos x="312" y="150"/>
                </a:cxn>
                <a:cxn ang="0">
                  <a:pos x="282" y="150"/>
                </a:cxn>
                <a:cxn ang="0">
                  <a:pos x="204" y="168"/>
                </a:cxn>
                <a:cxn ang="0">
                  <a:pos x="204" y="168"/>
                </a:cxn>
                <a:cxn ang="0">
                  <a:pos x="132" y="168"/>
                </a:cxn>
                <a:cxn ang="0">
                  <a:pos x="72" y="168"/>
                </a:cxn>
                <a:cxn ang="0">
                  <a:pos x="12" y="156"/>
                </a:cxn>
                <a:cxn ang="0">
                  <a:pos x="12" y="156"/>
                </a:cxn>
                <a:cxn ang="0">
                  <a:pos x="6" y="150"/>
                </a:cxn>
                <a:cxn ang="0">
                  <a:pos x="0" y="132"/>
                </a:cxn>
                <a:cxn ang="0">
                  <a:pos x="0" y="102"/>
                </a:cxn>
                <a:cxn ang="0">
                  <a:pos x="0" y="90"/>
                </a:cxn>
                <a:cxn ang="0">
                  <a:pos x="12" y="72"/>
                </a:cxn>
                <a:cxn ang="0">
                  <a:pos x="12" y="72"/>
                </a:cxn>
                <a:cxn ang="0">
                  <a:pos x="36" y="42"/>
                </a:cxn>
                <a:cxn ang="0">
                  <a:pos x="72" y="18"/>
                </a:cxn>
                <a:cxn ang="0">
                  <a:pos x="102" y="0"/>
                </a:cxn>
                <a:cxn ang="0">
                  <a:pos x="120" y="0"/>
                </a:cxn>
                <a:cxn ang="0">
                  <a:pos x="132" y="0"/>
                </a:cxn>
              </a:cxnLst>
              <a:rect l="0" t="0" r="r" b="b"/>
              <a:pathLst>
                <a:path w="660" h="186">
                  <a:moveTo>
                    <a:pt x="132" y="0"/>
                  </a:moveTo>
                  <a:lnTo>
                    <a:pt x="132" y="0"/>
                  </a:lnTo>
                  <a:lnTo>
                    <a:pt x="180" y="6"/>
                  </a:lnTo>
                  <a:lnTo>
                    <a:pt x="222" y="18"/>
                  </a:lnTo>
                  <a:lnTo>
                    <a:pt x="264" y="30"/>
                  </a:lnTo>
                  <a:lnTo>
                    <a:pt x="264" y="30"/>
                  </a:lnTo>
                  <a:lnTo>
                    <a:pt x="300" y="48"/>
                  </a:lnTo>
                  <a:lnTo>
                    <a:pt x="342" y="60"/>
                  </a:lnTo>
                  <a:lnTo>
                    <a:pt x="378" y="66"/>
                  </a:lnTo>
                  <a:lnTo>
                    <a:pt x="408" y="72"/>
                  </a:lnTo>
                  <a:lnTo>
                    <a:pt x="660" y="72"/>
                  </a:lnTo>
                  <a:lnTo>
                    <a:pt x="654" y="186"/>
                  </a:lnTo>
                  <a:lnTo>
                    <a:pt x="654" y="186"/>
                  </a:lnTo>
                  <a:lnTo>
                    <a:pt x="540" y="174"/>
                  </a:lnTo>
                  <a:lnTo>
                    <a:pt x="372" y="156"/>
                  </a:lnTo>
                  <a:lnTo>
                    <a:pt x="372" y="156"/>
                  </a:lnTo>
                  <a:lnTo>
                    <a:pt x="312" y="150"/>
                  </a:lnTo>
                  <a:lnTo>
                    <a:pt x="282" y="150"/>
                  </a:lnTo>
                  <a:lnTo>
                    <a:pt x="204" y="168"/>
                  </a:lnTo>
                  <a:lnTo>
                    <a:pt x="204" y="168"/>
                  </a:lnTo>
                  <a:lnTo>
                    <a:pt x="132" y="168"/>
                  </a:lnTo>
                  <a:lnTo>
                    <a:pt x="72" y="168"/>
                  </a:lnTo>
                  <a:lnTo>
                    <a:pt x="12" y="156"/>
                  </a:lnTo>
                  <a:lnTo>
                    <a:pt x="12" y="156"/>
                  </a:lnTo>
                  <a:lnTo>
                    <a:pt x="6" y="150"/>
                  </a:lnTo>
                  <a:lnTo>
                    <a:pt x="0" y="132"/>
                  </a:lnTo>
                  <a:lnTo>
                    <a:pt x="0" y="102"/>
                  </a:lnTo>
                  <a:lnTo>
                    <a:pt x="0" y="90"/>
                  </a:lnTo>
                  <a:lnTo>
                    <a:pt x="12" y="72"/>
                  </a:lnTo>
                  <a:lnTo>
                    <a:pt x="12" y="72"/>
                  </a:lnTo>
                  <a:lnTo>
                    <a:pt x="36" y="42"/>
                  </a:lnTo>
                  <a:lnTo>
                    <a:pt x="72" y="18"/>
                  </a:lnTo>
                  <a:lnTo>
                    <a:pt x="102" y="0"/>
                  </a:lnTo>
                  <a:lnTo>
                    <a:pt x="120" y="0"/>
                  </a:lnTo>
                  <a:lnTo>
                    <a:pt x="132" y="0"/>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98" name="Freeform 18">
              <a:extLst>
                <a:ext uri="{FF2B5EF4-FFF2-40B4-BE49-F238E27FC236}">
                  <a16:creationId xmlns:a16="http://schemas.microsoft.com/office/drawing/2014/main" id="{FF19CFA2-4DA7-496B-B4AA-49A292F7075C}"/>
                </a:ext>
              </a:extLst>
            </p:cNvPr>
            <p:cNvSpPr>
              <a:spLocks/>
            </p:cNvSpPr>
            <p:nvPr/>
          </p:nvSpPr>
          <p:spPr bwMode="auto">
            <a:xfrm>
              <a:off x="7171" y="4608"/>
              <a:ext cx="660" cy="186"/>
            </a:xfrm>
            <a:custGeom>
              <a:avLst/>
              <a:gdLst/>
              <a:ahLst/>
              <a:cxnLst>
                <a:cxn ang="0">
                  <a:pos x="132" y="0"/>
                </a:cxn>
                <a:cxn ang="0">
                  <a:pos x="132" y="0"/>
                </a:cxn>
                <a:cxn ang="0">
                  <a:pos x="180" y="6"/>
                </a:cxn>
                <a:cxn ang="0">
                  <a:pos x="222" y="18"/>
                </a:cxn>
                <a:cxn ang="0">
                  <a:pos x="264" y="30"/>
                </a:cxn>
                <a:cxn ang="0">
                  <a:pos x="264" y="30"/>
                </a:cxn>
                <a:cxn ang="0">
                  <a:pos x="300" y="48"/>
                </a:cxn>
                <a:cxn ang="0">
                  <a:pos x="342" y="60"/>
                </a:cxn>
                <a:cxn ang="0">
                  <a:pos x="378" y="66"/>
                </a:cxn>
                <a:cxn ang="0">
                  <a:pos x="408" y="72"/>
                </a:cxn>
                <a:cxn ang="0">
                  <a:pos x="660" y="72"/>
                </a:cxn>
                <a:cxn ang="0">
                  <a:pos x="654" y="186"/>
                </a:cxn>
                <a:cxn ang="0">
                  <a:pos x="654" y="186"/>
                </a:cxn>
                <a:cxn ang="0">
                  <a:pos x="540" y="174"/>
                </a:cxn>
                <a:cxn ang="0">
                  <a:pos x="372" y="156"/>
                </a:cxn>
                <a:cxn ang="0">
                  <a:pos x="372" y="156"/>
                </a:cxn>
                <a:cxn ang="0">
                  <a:pos x="312" y="150"/>
                </a:cxn>
                <a:cxn ang="0">
                  <a:pos x="282" y="150"/>
                </a:cxn>
                <a:cxn ang="0">
                  <a:pos x="204" y="168"/>
                </a:cxn>
                <a:cxn ang="0">
                  <a:pos x="204" y="168"/>
                </a:cxn>
                <a:cxn ang="0">
                  <a:pos x="132" y="168"/>
                </a:cxn>
                <a:cxn ang="0">
                  <a:pos x="72" y="168"/>
                </a:cxn>
                <a:cxn ang="0">
                  <a:pos x="12" y="156"/>
                </a:cxn>
                <a:cxn ang="0">
                  <a:pos x="12" y="156"/>
                </a:cxn>
                <a:cxn ang="0">
                  <a:pos x="6" y="150"/>
                </a:cxn>
                <a:cxn ang="0">
                  <a:pos x="0" y="132"/>
                </a:cxn>
                <a:cxn ang="0">
                  <a:pos x="0" y="102"/>
                </a:cxn>
                <a:cxn ang="0">
                  <a:pos x="0" y="90"/>
                </a:cxn>
                <a:cxn ang="0">
                  <a:pos x="12" y="72"/>
                </a:cxn>
                <a:cxn ang="0">
                  <a:pos x="12" y="72"/>
                </a:cxn>
                <a:cxn ang="0">
                  <a:pos x="36" y="42"/>
                </a:cxn>
                <a:cxn ang="0">
                  <a:pos x="72" y="18"/>
                </a:cxn>
                <a:cxn ang="0">
                  <a:pos x="102" y="0"/>
                </a:cxn>
                <a:cxn ang="0">
                  <a:pos x="120" y="0"/>
                </a:cxn>
                <a:cxn ang="0">
                  <a:pos x="132" y="0"/>
                </a:cxn>
              </a:cxnLst>
              <a:rect l="0" t="0" r="r" b="b"/>
              <a:pathLst>
                <a:path w="660" h="186">
                  <a:moveTo>
                    <a:pt x="132" y="0"/>
                  </a:moveTo>
                  <a:lnTo>
                    <a:pt x="132" y="0"/>
                  </a:lnTo>
                  <a:lnTo>
                    <a:pt x="180" y="6"/>
                  </a:lnTo>
                  <a:lnTo>
                    <a:pt x="222" y="18"/>
                  </a:lnTo>
                  <a:lnTo>
                    <a:pt x="264" y="30"/>
                  </a:lnTo>
                  <a:lnTo>
                    <a:pt x="264" y="30"/>
                  </a:lnTo>
                  <a:lnTo>
                    <a:pt x="300" y="48"/>
                  </a:lnTo>
                  <a:lnTo>
                    <a:pt x="342" y="60"/>
                  </a:lnTo>
                  <a:lnTo>
                    <a:pt x="378" y="66"/>
                  </a:lnTo>
                  <a:lnTo>
                    <a:pt x="408" y="72"/>
                  </a:lnTo>
                  <a:lnTo>
                    <a:pt x="660" y="72"/>
                  </a:lnTo>
                  <a:lnTo>
                    <a:pt x="654" y="186"/>
                  </a:lnTo>
                  <a:lnTo>
                    <a:pt x="654" y="186"/>
                  </a:lnTo>
                  <a:lnTo>
                    <a:pt x="540" y="174"/>
                  </a:lnTo>
                  <a:lnTo>
                    <a:pt x="372" y="156"/>
                  </a:lnTo>
                  <a:lnTo>
                    <a:pt x="372" y="156"/>
                  </a:lnTo>
                  <a:lnTo>
                    <a:pt x="312" y="150"/>
                  </a:lnTo>
                  <a:lnTo>
                    <a:pt x="282" y="150"/>
                  </a:lnTo>
                  <a:lnTo>
                    <a:pt x="204" y="168"/>
                  </a:lnTo>
                  <a:lnTo>
                    <a:pt x="204" y="168"/>
                  </a:lnTo>
                  <a:lnTo>
                    <a:pt x="132" y="168"/>
                  </a:lnTo>
                  <a:lnTo>
                    <a:pt x="72" y="168"/>
                  </a:lnTo>
                  <a:lnTo>
                    <a:pt x="12" y="156"/>
                  </a:lnTo>
                  <a:lnTo>
                    <a:pt x="12" y="156"/>
                  </a:lnTo>
                  <a:lnTo>
                    <a:pt x="6" y="150"/>
                  </a:lnTo>
                  <a:lnTo>
                    <a:pt x="0" y="132"/>
                  </a:lnTo>
                  <a:lnTo>
                    <a:pt x="0" y="102"/>
                  </a:lnTo>
                  <a:lnTo>
                    <a:pt x="0" y="90"/>
                  </a:lnTo>
                  <a:lnTo>
                    <a:pt x="12" y="72"/>
                  </a:lnTo>
                  <a:lnTo>
                    <a:pt x="12" y="72"/>
                  </a:lnTo>
                  <a:lnTo>
                    <a:pt x="36" y="42"/>
                  </a:lnTo>
                  <a:lnTo>
                    <a:pt x="72" y="18"/>
                  </a:lnTo>
                  <a:lnTo>
                    <a:pt x="102" y="0"/>
                  </a:lnTo>
                  <a:lnTo>
                    <a:pt x="120" y="0"/>
                  </a:lnTo>
                  <a:lnTo>
                    <a:pt x="13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99" name="Freeform 19">
              <a:extLst>
                <a:ext uri="{FF2B5EF4-FFF2-40B4-BE49-F238E27FC236}">
                  <a16:creationId xmlns:a16="http://schemas.microsoft.com/office/drawing/2014/main" id="{249F1587-7C63-460A-AFC0-C4DC8BFD7CD7}"/>
                </a:ext>
              </a:extLst>
            </p:cNvPr>
            <p:cNvSpPr>
              <a:spLocks/>
            </p:cNvSpPr>
            <p:nvPr/>
          </p:nvSpPr>
          <p:spPr bwMode="auto">
            <a:xfrm>
              <a:off x="7765" y="4116"/>
              <a:ext cx="504" cy="702"/>
            </a:xfrm>
            <a:custGeom>
              <a:avLst/>
              <a:gdLst/>
              <a:ahLst/>
              <a:cxnLst>
                <a:cxn ang="0">
                  <a:pos x="0" y="558"/>
                </a:cxn>
                <a:cxn ang="0">
                  <a:pos x="0" y="558"/>
                </a:cxn>
                <a:cxn ang="0">
                  <a:pos x="6" y="564"/>
                </a:cxn>
                <a:cxn ang="0">
                  <a:pos x="12" y="582"/>
                </a:cxn>
                <a:cxn ang="0">
                  <a:pos x="12" y="618"/>
                </a:cxn>
                <a:cxn ang="0">
                  <a:pos x="0" y="678"/>
                </a:cxn>
                <a:cxn ang="0">
                  <a:pos x="0" y="678"/>
                </a:cxn>
                <a:cxn ang="0">
                  <a:pos x="150" y="690"/>
                </a:cxn>
                <a:cxn ang="0">
                  <a:pos x="378" y="702"/>
                </a:cxn>
                <a:cxn ang="0">
                  <a:pos x="378" y="702"/>
                </a:cxn>
                <a:cxn ang="0">
                  <a:pos x="396" y="696"/>
                </a:cxn>
                <a:cxn ang="0">
                  <a:pos x="408" y="684"/>
                </a:cxn>
                <a:cxn ang="0">
                  <a:pos x="426" y="660"/>
                </a:cxn>
                <a:cxn ang="0">
                  <a:pos x="438" y="636"/>
                </a:cxn>
                <a:cxn ang="0">
                  <a:pos x="462" y="564"/>
                </a:cxn>
                <a:cxn ang="0">
                  <a:pos x="480" y="480"/>
                </a:cxn>
                <a:cxn ang="0">
                  <a:pos x="498" y="390"/>
                </a:cxn>
                <a:cxn ang="0">
                  <a:pos x="504" y="306"/>
                </a:cxn>
                <a:cxn ang="0">
                  <a:pos x="504" y="234"/>
                </a:cxn>
                <a:cxn ang="0">
                  <a:pos x="504" y="186"/>
                </a:cxn>
                <a:cxn ang="0">
                  <a:pos x="504" y="186"/>
                </a:cxn>
                <a:cxn ang="0">
                  <a:pos x="498" y="156"/>
                </a:cxn>
                <a:cxn ang="0">
                  <a:pos x="486" y="126"/>
                </a:cxn>
                <a:cxn ang="0">
                  <a:pos x="468" y="90"/>
                </a:cxn>
                <a:cxn ang="0">
                  <a:pos x="456" y="66"/>
                </a:cxn>
                <a:cxn ang="0">
                  <a:pos x="432" y="42"/>
                </a:cxn>
                <a:cxn ang="0">
                  <a:pos x="414" y="24"/>
                </a:cxn>
                <a:cxn ang="0">
                  <a:pos x="390" y="12"/>
                </a:cxn>
                <a:cxn ang="0">
                  <a:pos x="366" y="6"/>
                </a:cxn>
                <a:cxn ang="0">
                  <a:pos x="366" y="6"/>
                </a:cxn>
                <a:cxn ang="0">
                  <a:pos x="330" y="0"/>
                </a:cxn>
                <a:cxn ang="0">
                  <a:pos x="312" y="0"/>
                </a:cxn>
                <a:cxn ang="0">
                  <a:pos x="294" y="6"/>
                </a:cxn>
                <a:cxn ang="0">
                  <a:pos x="288" y="18"/>
                </a:cxn>
                <a:cxn ang="0">
                  <a:pos x="276" y="30"/>
                </a:cxn>
                <a:cxn ang="0">
                  <a:pos x="270" y="54"/>
                </a:cxn>
                <a:cxn ang="0">
                  <a:pos x="270" y="84"/>
                </a:cxn>
                <a:cxn ang="0">
                  <a:pos x="270" y="84"/>
                </a:cxn>
                <a:cxn ang="0">
                  <a:pos x="270" y="294"/>
                </a:cxn>
                <a:cxn ang="0">
                  <a:pos x="264" y="426"/>
                </a:cxn>
                <a:cxn ang="0">
                  <a:pos x="264" y="426"/>
                </a:cxn>
                <a:cxn ang="0">
                  <a:pos x="264" y="474"/>
                </a:cxn>
                <a:cxn ang="0">
                  <a:pos x="258" y="504"/>
                </a:cxn>
                <a:cxn ang="0">
                  <a:pos x="252" y="516"/>
                </a:cxn>
                <a:cxn ang="0">
                  <a:pos x="246" y="522"/>
                </a:cxn>
                <a:cxn ang="0">
                  <a:pos x="246" y="522"/>
                </a:cxn>
                <a:cxn ang="0">
                  <a:pos x="132" y="546"/>
                </a:cxn>
                <a:cxn ang="0">
                  <a:pos x="54" y="552"/>
                </a:cxn>
                <a:cxn ang="0">
                  <a:pos x="0" y="558"/>
                </a:cxn>
              </a:cxnLst>
              <a:rect l="0" t="0" r="r" b="b"/>
              <a:pathLst>
                <a:path w="504" h="702">
                  <a:moveTo>
                    <a:pt x="0" y="558"/>
                  </a:moveTo>
                  <a:lnTo>
                    <a:pt x="0" y="558"/>
                  </a:lnTo>
                  <a:lnTo>
                    <a:pt x="6" y="564"/>
                  </a:lnTo>
                  <a:lnTo>
                    <a:pt x="12" y="582"/>
                  </a:lnTo>
                  <a:lnTo>
                    <a:pt x="12" y="618"/>
                  </a:lnTo>
                  <a:lnTo>
                    <a:pt x="0" y="678"/>
                  </a:lnTo>
                  <a:lnTo>
                    <a:pt x="0" y="678"/>
                  </a:lnTo>
                  <a:lnTo>
                    <a:pt x="150" y="690"/>
                  </a:lnTo>
                  <a:lnTo>
                    <a:pt x="378" y="702"/>
                  </a:lnTo>
                  <a:lnTo>
                    <a:pt x="378" y="702"/>
                  </a:lnTo>
                  <a:lnTo>
                    <a:pt x="396" y="696"/>
                  </a:lnTo>
                  <a:lnTo>
                    <a:pt x="408" y="684"/>
                  </a:lnTo>
                  <a:lnTo>
                    <a:pt x="426" y="660"/>
                  </a:lnTo>
                  <a:lnTo>
                    <a:pt x="438" y="636"/>
                  </a:lnTo>
                  <a:lnTo>
                    <a:pt x="462" y="564"/>
                  </a:lnTo>
                  <a:lnTo>
                    <a:pt x="480" y="480"/>
                  </a:lnTo>
                  <a:lnTo>
                    <a:pt x="498" y="390"/>
                  </a:lnTo>
                  <a:lnTo>
                    <a:pt x="504" y="306"/>
                  </a:lnTo>
                  <a:lnTo>
                    <a:pt x="504" y="234"/>
                  </a:lnTo>
                  <a:lnTo>
                    <a:pt x="504" y="186"/>
                  </a:lnTo>
                  <a:lnTo>
                    <a:pt x="504" y="186"/>
                  </a:lnTo>
                  <a:lnTo>
                    <a:pt x="498" y="156"/>
                  </a:lnTo>
                  <a:lnTo>
                    <a:pt x="486" y="126"/>
                  </a:lnTo>
                  <a:lnTo>
                    <a:pt x="468" y="90"/>
                  </a:lnTo>
                  <a:lnTo>
                    <a:pt x="456" y="66"/>
                  </a:lnTo>
                  <a:lnTo>
                    <a:pt x="432" y="42"/>
                  </a:lnTo>
                  <a:lnTo>
                    <a:pt x="414" y="24"/>
                  </a:lnTo>
                  <a:lnTo>
                    <a:pt x="390" y="12"/>
                  </a:lnTo>
                  <a:lnTo>
                    <a:pt x="366" y="6"/>
                  </a:lnTo>
                  <a:lnTo>
                    <a:pt x="366" y="6"/>
                  </a:lnTo>
                  <a:lnTo>
                    <a:pt x="330" y="0"/>
                  </a:lnTo>
                  <a:lnTo>
                    <a:pt x="312" y="0"/>
                  </a:lnTo>
                  <a:lnTo>
                    <a:pt x="294" y="6"/>
                  </a:lnTo>
                  <a:lnTo>
                    <a:pt x="288" y="18"/>
                  </a:lnTo>
                  <a:lnTo>
                    <a:pt x="276" y="30"/>
                  </a:lnTo>
                  <a:lnTo>
                    <a:pt x="270" y="54"/>
                  </a:lnTo>
                  <a:lnTo>
                    <a:pt x="270" y="84"/>
                  </a:lnTo>
                  <a:lnTo>
                    <a:pt x="270" y="84"/>
                  </a:lnTo>
                  <a:lnTo>
                    <a:pt x="270" y="294"/>
                  </a:lnTo>
                  <a:lnTo>
                    <a:pt x="264" y="426"/>
                  </a:lnTo>
                  <a:lnTo>
                    <a:pt x="264" y="426"/>
                  </a:lnTo>
                  <a:lnTo>
                    <a:pt x="264" y="474"/>
                  </a:lnTo>
                  <a:lnTo>
                    <a:pt x="258" y="504"/>
                  </a:lnTo>
                  <a:lnTo>
                    <a:pt x="252" y="516"/>
                  </a:lnTo>
                  <a:lnTo>
                    <a:pt x="246" y="522"/>
                  </a:lnTo>
                  <a:lnTo>
                    <a:pt x="246" y="522"/>
                  </a:lnTo>
                  <a:lnTo>
                    <a:pt x="132" y="546"/>
                  </a:lnTo>
                  <a:lnTo>
                    <a:pt x="54" y="552"/>
                  </a:lnTo>
                  <a:lnTo>
                    <a:pt x="0" y="558"/>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0" name="Freeform 20">
              <a:extLst>
                <a:ext uri="{FF2B5EF4-FFF2-40B4-BE49-F238E27FC236}">
                  <a16:creationId xmlns:a16="http://schemas.microsoft.com/office/drawing/2014/main" id="{12E43C74-F115-4152-805C-3A3EDA1C1A11}"/>
                </a:ext>
              </a:extLst>
            </p:cNvPr>
            <p:cNvSpPr>
              <a:spLocks/>
            </p:cNvSpPr>
            <p:nvPr/>
          </p:nvSpPr>
          <p:spPr bwMode="auto">
            <a:xfrm>
              <a:off x="7765" y="4116"/>
              <a:ext cx="504" cy="702"/>
            </a:xfrm>
            <a:custGeom>
              <a:avLst/>
              <a:gdLst/>
              <a:ahLst/>
              <a:cxnLst>
                <a:cxn ang="0">
                  <a:pos x="0" y="558"/>
                </a:cxn>
                <a:cxn ang="0">
                  <a:pos x="0" y="558"/>
                </a:cxn>
                <a:cxn ang="0">
                  <a:pos x="6" y="564"/>
                </a:cxn>
                <a:cxn ang="0">
                  <a:pos x="12" y="582"/>
                </a:cxn>
                <a:cxn ang="0">
                  <a:pos x="12" y="618"/>
                </a:cxn>
                <a:cxn ang="0">
                  <a:pos x="0" y="678"/>
                </a:cxn>
                <a:cxn ang="0">
                  <a:pos x="0" y="678"/>
                </a:cxn>
                <a:cxn ang="0">
                  <a:pos x="150" y="690"/>
                </a:cxn>
                <a:cxn ang="0">
                  <a:pos x="378" y="702"/>
                </a:cxn>
                <a:cxn ang="0">
                  <a:pos x="378" y="702"/>
                </a:cxn>
                <a:cxn ang="0">
                  <a:pos x="396" y="696"/>
                </a:cxn>
                <a:cxn ang="0">
                  <a:pos x="408" y="684"/>
                </a:cxn>
                <a:cxn ang="0">
                  <a:pos x="426" y="660"/>
                </a:cxn>
                <a:cxn ang="0">
                  <a:pos x="438" y="636"/>
                </a:cxn>
                <a:cxn ang="0">
                  <a:pos x="462" y="564"/>
                </a:cxn>
                <a:cxn ang="0">
                  <a:pos x="480" y="480"/>
                </a:cxn>
                <a:cxn ang="0">
                  <a:pos x="498" y="390"/>
                </a:cxn>
                <a:cxn ang="0">
                  <a:pos x="504" y="306"/>
                </a:cxn>
                <a:cxn ang="0">
                  <a:pos x="504" y="234"/>
                </a:cxn>
                <a:cxn ang="0">
                  <a:pos x="504" y="186"/>
                </a:cxn>
                <a:cxn ang="0">
                  <a:pos x="504" y="186"/>
                </a:cxn>
                <a:cxn ang="0">
                  <a:pos x="498" y="156"/>
                </a:cxn>
                <a:cxn ang="0">
                  <a:pos x="486" y="126"/>
                </a:cxn>
                <a:cxn ang="0">
                  <a:pos x="468" y="90"/>
                </a:cxn>
                <a:cxn ang="0">
                  <a:pos x="456" y="66"/>
                </a:cxn>
                <a:cxn ang="0">
                  <a:pos x="432" y="42"/>
                </a:cxn>
                <a:cxn ang="0">
                  <a:pos x="414" y="24"/>
                </a:cxn>
                <a:cxn ang="0">
                  <a:pos x="390" y="12"/>
                </a:cxn>
                <a:cxn ang="0">
                  <a:pos x="366" y="6"/>
                </a:cxn>
                <a:cxn ang="0">
                  <a:pos x="366" y="6"/>
                </a:cxn>
                <a:cxn ang="0">
                  <a:pos x="330" y="0"/>
                </a:cxn>
                <a:cxn ang="0">
                  <a:pos x="312" y="0"/>
                </a:cxn>
                <a:cxn ang="0">
                  <a:pos x="294" y="6"/>
                </a:cxn>
                <a:cxn ang="0">
                  <a:pos x="288" y="18"/>
                </a:cxn>
                <a:cxn ang="0">
                  <a:pos x="276" y="30"/>
                </a:cxn>
                <a:cxn ang="0">
                  <a:pos x="270" y="54"/>
                </a:cxn>
                <a:cxn ang="0">
                  <a:pos x="270" y="84"/>
                </a:cxn>
                <a:cxn ang="0">
                  <a:pos x="270" y="84"/>
                </a:cxn>
                <a:cxn ang="0">
                  <a:pos x="270" y="294"/>
                </a:cxn>
                <a:cxn ang="0">
                  <a:pos x="264" y="426"/>
                </a:cxn>
                <a:cxn ang="0">
                  <a:pos x="264" y="426"/>
                </a:cxn>
                <a:cxn ang="0">
                  <a:pos x="264" y="474"/>
                </a:cxn>
                <a:cxn ang="0">
                  <a:pos x="258" y="504"/>
                </a:cxn>
                <a:cxn ang="0">
                  <a:pos x="252" y="516"/>
                </a:cxn>
                <a:cxn ang="0">
                  <a:pos x="246" y="522"/>
                </a:cxn>
                <a:cxn ang="0">
                  <a:pos x="246" y="522"/>
                </a:cxn>
                <a:cxn ang="0">
                  <a:pos x="132" y="546"/>
                </a:cxn>
                <a:cxn ang="0">
                  <a:pos x="54" y="552"/>
                </a:cxn>
                <a:cxn ang="0">
                  <a:pos x="0" y="558"/>
                </a:cxn>
              </a:cxnLst>
              <a:rect l="0" t="0" r="r" b="b"/>
              <a:pathLst>
                <a:path w="504" h="702">
                  <a:moveTo>
                    <a:pt x="0" y="558"/>
                  </a:moveTo>
                  <a:lnTo>
                    <a:pt x="0" y="558"/>
                  </a:lnTo>
                  <a:lnTo>
                    <a:pt x="6" y="564"/>
                  </a:lnTo>
                  <a:lnTo>
                    <a:pt x="12" y="582"/>
                  </a:lnTo>
                  <a:lnTo>
                    <a:pt x="12" y="618"/>
                  </a:lnTo>
                  <a:lnTo>
                    <a:pt x="0" y="678"/>
                  </a:lnTo>
                  <a:lnTo>
                    <a:pt x="0" y="678"/>
                  </a:lnTo>
                  <a:lnTo>
                    <a:pt x="150" y="690"/>
                  </a:lnTo>
                  <a:lnTo>
                    <a:pt x="378" y="702"/>
                  </a:lnTo>
                  <a:lnTo>
                    <a:pt x="378" y="702"/>
                  </a:lnTo>
                  <a:lnTo>
                    <a:pt x="396" y="696"/>
                  </a:lnTo>
                  <a:lnTo>
                    <a:pt x="408" y="684"/>
                  </a:lnTo>
                  <a:lnTo>
                    <a:pt x="426" y="660"/>
                  </a:lnTo>
                  <a:lnTo>
                    <a:pt x="438" y="636"/>
                  </a:lnTo>
                  <a:lnTo>
                    <a:pt x="462" y="564"/>
                  </a:lnTo>
                  <a:lnTo>
                    <a:pt x="480" y="480"/>
                  </a:lnTo>
                  <a:lnTo>
                    <a:pt x="498" y="390"/>
                  </a:lnTo>
                  <a:lnTo>
                    <a:pt x="504" y="306"/>
                  </a:lnTo>
                  <a:lnTo>
                    <a:pt x="504" y="234"/>
                  </a:lnTo>
                  <a:lnTo>
                    <a:pt x="504" y="186"/>
                  </a:lnTo>
                  <a:lnTo>
                    <a:pt x="504" y="186"/>
                  </a:lnTo>
                  <a:lnTo>
                    <a:pt x="498" y="156"/>
                  </a:lnTo>
                  <a:lnTo>
                    <a:pt x="486" y="126"/>
                  </a:lnTo>
                  <a:lnTo>
                    <a:pt x="468" y="90"/>
                  </a:lnTo>
                  <a:lnTo>
                    <a:pt x="456" y="66"/>
                  </a:lnTo>
                  <a:lnTo>
                    <a:pt x="432" y="42"/>
                  </a:lnTo>
                  <a:lnTo>
                    <a:pt x="414" y="24"/>
                  </a:lnTo>
                  <a:lnTo>
                    <a:pt x="390" y="12"/>
                  </a:lnTo>
                  <a:lnTo>
                    <a:pt x="366" y="6"/>
                  </a:lnTo>
                  <a:lnTo>
                    <a:pt x="366" y="6"/>
                  </a:lnTo>
                  <a:lnTo>
                    <a:pt x="330" y="0"/>
                  </a:lnTo>
                  <a:lnTo>
                    <a:pt x="312" y="0"/>
                  </a:lnTo>
                  <a:lnTo>
                    <a:pt x="294" y="6"/>
                  </a:lnTo>
                  <a:lnTo>
                    <a:pt x="288" y="18"/>
                  </a:lnTo>
                  <a:lnTo>
                    <a:pt x="276" y="30"/>
                  </a:lnTo>
                  <a:lnTo>
                    <a:pt x="270" y="54"/>
                  </a:lnTo>
                  <a:lnTo>
                    <a:pt x="270" y="84"/>
                  </a:lnTo>
                  <a:lnTo>
                    <a:pt x="270" y="84"/>
                  </a:lnTo>
                  <a:lnTo>
                    <a:pt x="270" y="294"/>
                  </a:lnTo>
                  <a:lnTo>
                    <a:pt x="264" y="426"/>
                  </a:lnTo>
                  <a:lnTo>
                    <a:pt x="264" y="426"/>
                  </a:lnTo>
                  <a:lnTo>
                    <a:pt x="264" y="474"/>
                  </a:lnTo>
                  <a:lnTo>
                    <a:pt x="258" y="504"/>
                  </a:lnTo>
                  <a:lnTo>
                    <a:pt x="252" y="516"/>
                  </a:lnTo>
                  <a:lnTo>
                    <a:pt x="246" y="522"/>
                  </a:lnTo>
                  <a:lnTo>
                    <a:pt x="246" y="522"/>
                  </a:lnTo>
                  <a:lnTo>
                    <a:pt x="132" y="546"/>
                  </a:lnTo>
                  <a:lnTo>
                    <a:pt x="54" y="552"/>
                  </a:lnTo>
                  <a:lnTo>
                    <a:pt x="0" y="55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1" name="Freeform 21">
              <a:extLst>
                <a:ext uri="{FF2B5EF4-FFF2-40B4-BE49-F238E27FC236}">
                  <a16:creationId xmlns:a16="http://schemas.microsoft.com/office/drawing/2014/main" id="{140EAF02-5394-481E-9280-CCD7CA52DB19}"/>
                </a:ext>
              </a:extLst>
            </p:cNvPr>
            <p:cNvSpPr>
              <a:spLocks/>
            </p:cNvSpPr>
            <p:nvPr/>
          </p:nvSpPr>
          <p:spPr bwMode="auto">
            <a:xfrm>
              <a:off x="5382" y="3660"/>
              <a:ext cx="630" cy="1422"/>
            </a:xfrm>
            <a:custGeom>
              <a:avLst/>
              <a:gdLst/>
              <a:ahLst/>
              <a:cxnLst>
                <a:cxn ang="0">
                  <a:pos x="348" y="0"/>
                </a:cxn>
                <a:cxn ang="0">
                  <a:pos x="348" y="0"/>
                </a:cxn>
                <a:cxn ang="0">
                  <a:pos x="294" y="102"/>
                </a:cxn>
                <a:cxn ang="0">
                  <a:pos x="240" y="210"/>
                </a:cxn>
                <a:cxn ang="0">
                  <a:pos x="180" y="342"/>
                </a:cxn>
                <a:cxn ang="0">
                  <a:pos x="120" y="492"/>
                </a:cxn>
                <a:cxn ang="0">
                  <a:pos x="60" y="642"/>
                </a:cxn>
                <a:cxn ang="0">
                  <a:pos x="36" y="714"/>
                </a:cxn>
                <a:cxn ang="0">
                  <a:pos x="18" y="786"/>
                </a:cxn>
                <a:cxn ang="0">
                  <a:pos x="6" y="852"/>
                </a:cxn>
                <a:cxn ang="0">
                  <a:pos x="0" y="912"/>
                </a:cxn>
                <a:cxn ang="0">
                  <a:pos x="0" y="912"/>
                </a:cxn>
                <a:cxn ang="0">
                  <a:pos x="156" y="1098"/>
                </a:cxn>
                <a:cxn ang="0">
                  <a:pos x="306" y="1266"/>
                </a:cxn>
                <a:cxn ang="0">
                  <a:pos x="384" y="1350"/>
                </a:cxn>
                <a:cxn ang="0">
                  <a:pos x="462" y="1422"/>
                </a:cxn>
                <a:cxn ang="0">
                  <a:pos x="630" y="1266"/>
                </a:cxn>
                <a:cxn ang="0">
                  <a:pos x="630" y="1266"/>
                </a:cxn>
                <a:cxn ang="0">
                  <a:pos x="612" y="1062"/>
                </a:cxn>
                <a:cxn ang="0">
                  <a:pos x="588" y="858"/>
                </a:cxn>
                <a:cxn ang="0">
                  <a:pos x="558" y="630"/>
                </a:cxn>
                <a:cxn ang="0">
                  <a:pos x="516" y="396"/>
                </a:cxn>
                <a:cxn ang="0">
                  <a:pos x="492" y="288"/>
                </a:cxn>
                <a:cxn ang="0">
                  <a:pos x="468" y="192"/>
                </a:cxn>
                <a:cxn ang="0">
                  <a:pos x="444" y="114"/>
                </a:cxn>
                <a:cxn ang="0">
                  <a:pos x="414" y="54"/>
                </a:cxn>
                <a:cxn ang="0">
                  <a:pos x="396" y="30"/>
                </a:cxn>
                <a:cxn ang="0">
                  <a:pos x="384" y="12"/>
                </a:cxn>
                <a:cxn ang="0">
                  <a:pos x="366" y="6"/>
                </a:cxn>
                <a:cxn ang="0">
                  <a:pos x="348" y="0"/>
                </a:cxn>
              </a:cxnLst>
              <a:rect l="0" t="0" r="r" b="b"/>
              <a:pathLst>
                <a:path w="630" h="1422">
                  <a:moveTo>
                    <a:pt x="348" y="0"/>
                  </a:moveTo>
                  <a:lnTo>
                    <a:pt x="348" y="0"/>
                  </a:lnTo>
                  <a:lnTo>
                    <a:pt x="294" y="102"/>
                  </a:lnTo>
                  <a:lnTo>
                    <a:pt x="240" y="210"/>
                  </a:lnTo>
                  <a:lnTo>
                    <a:pt x="180" y="342"/>
                  </a:lnTo>
                  <a:lnTo>
                    <a:pt x="120" y="492"/>
                  </a:lnTo>
                  <a:lnTo>
                    <a:pt x="60" y="642"/>
                  </a:lnTo>
                  <a:lnTo>
                    <a:pt x="36" y="714"/>
                  </a:lnTo>
                  <a:lnTo>
                    <a:pt x="18" y="786"/>
                  </a:lnTo>
                  <a:lnTo>
                    <a:pt x="6" y="852"/>
                  </a:lnTo>
                  <a:lnTo>
                    <a:pt x="0" y="912"/>
                  </a:lnTo>
                  <a:lnTo>
                    <a:pt x="0" y="912"/>
                  </a:lnTo>
                  <a:lnTo>
                    <a:pt x="156" y="1098"/>
                  </a:lnTo>
                  <a:lnTo>
                    <a:pt x="306" y="1266"/>
                  </a:lnTo>
                  <a:lnTo>
                    <a:pt x="384" y="1350"/>
                  </a:lnTo>
                  <a:lnTo>
                    <a:pt x="462" y="1422"/>
                  </a:lnTo>
                  <a:lnTo>
                    <a:pt x="630" y="1266"/>
                  </a:lnTo>
                  <a:lnTo>
                    <a:pt x="630" y="1266"/>
                  </a:lnTo>
                  <a:lnTo>
                    <a:pt x="612" y="1062"/>
                  </a:lnTo>
                  <a:lnTo>
                    <a:pt x="588" y="858"/>
                  </a:lnTo>
                  <a:lnTo>
                    <a:pt x="558" y="630"/>
                  </a:lnTo>
                  <a:lnTo>
                    <a:pt x="516" y="396"/>
                  </a:lnTo>
                  <a:lnTo>
                    <a:pt x="492" y="288"/>
                  </a:lnTo>
                  <a:lnTo>
                    <a:pt x="468" y="192"/>
                  </a:lnTo>
                  <a:lnTo>
                    <a:pt x="444" y="114"/>
                  </a:lnTo>
                  <a:lnTo>
                    <a:pt x="414" y="54"/>
                  </a:lnTo>
                  <a:lnTo>
                    <a:pt x="396" y="30"/>
                  </a:lnTo>
                  <a:lnTo>
                    <a:pt x="384" y="12"/>
                  </a:lnTo>
                  <a:lnTo>
                    <a:pt x="366" y="6"/>
                  </a:lnTo>
                  <a:lnTo>
                    <a:pt x="348" y="0"/>
                  </a:lnTo>
                  <a:close/>
                </a:path>
              </a:pathLst>
            </a:custGeom>
            <a:solidFill>
              <a:srgbClr val="2D2A28"/>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2" name="Freeform 22">
              <a:extLst>
                <a:ext uri="{FF2B5EF4-FFF2-40B4-BE49-F238E27FC236}">
                  <a16:creationId xmlns:a16="http://schemas.microsoft.com/office/drawing/2014/main" id="{E40EF805-3045-45B1-B61F-E872AA9970A9}"/>
                </a:ext>
              </a:extLst>
            </p:cNvPr>
            <p:cNvSpPr>
              <a:spLocks/>
            </p:cNvSpPr>
            <p:nvPr/>
          </p:nvSpPr>
          <p:spPr bwMode="auto">
            <a:xfrm>
              <a:off x="5382" y="3660"/>
              <a:ext cx="630" cy="1422"/>
            </a:xfrm>
            <a:custGeom>
              <a:avLst/>
              <a:gdLst/>
              <a:ahLst/>
              <a:cxnLst>
                <a:cxn ang="0">
                  <a:pos x="348" y="0"/>
                </a:cxn>
                <a:cxn ang="0">
                  <a:pos x="348" y="0"/>
                </a:cxn>
                <a:cxn ang="0">
                  <a:pos x="294" y="102"/>
                </a:cxn>
                <a:cxn ang="0">
                  <a:pos x="240" y="210"/>
                </a:cxn>
                <a:cxn ang="0">
                  <a:pos x="180" y="342"/>
                </a:cxn>
                <a:cxn ang="0">
                  <a:pos x="120" y="492"/>
                </a:cxn>
                <a:cxn ang="0">
                  <a:pos x="60" y="642"/>
                </a:cxn>
                <a:cxn ang="0">
                  <a:pos x="36" y="714"/>
                </a:cxn>
                <a:cxn ang="0">
                  <a:pos x="18" y="786"/>
                </a:cxn>
                <a:cxn ang="0">
                  <a:pos x="6" y="852"/>
                </a:cxn>
                <a:cxn ang="0">
                  <a:pos x="0" y="912"/>
                </a:cxn>
                <a:cxn ang="0">
                  <a:pos x="0" y="912"/>
                </a:cxn>
                <a:cxn ang="0">
                  <a:pos x="156" y="1098"/>
                </a:cxn>
                <a:cxn ang="0">
                  <a:pos x="306" y="1266"/>
                </a:cxn>
                <a:cxn ang="0">
                  <a:pos x="384" y="1350"/>
                </a:cxn>
                <a:cxn ang="0">
                  <a:pos x="462" y="1422"/>
                </a:cxn>
                <a:cxn ang="0">
                  <a:pos x="630" y="1266"/>
                </a:cxn>
                <a:cxn ang="0">
                  <a:pos x="630" y="1266"/>
                </a:cxn>
                <a:cxn ang="0">
                  <a:pos x="612" y="1062"/>
                </a:cxn>
                <a:cxn ang="0">
                  <a:pos x="588" y="858"/>
                </a:cxn>
                <a:cxn ang="0">
                  <a:pos x="558" y="630"/>
                </a:cxn>
                <a:cxn ang="0">
                  <a:pos x="516" y="396"/>
                </a:cxn>
                <a:cxn ang="0">
                  <a:pos x="492" y="288"/>
                </a:cxn>
                <a:cxn ang="0">
                  <a:pos x="468" y="192"/>
                </a:cxn>
                <a:cxn ang="0">
                  <a:pos x="444" y="114"/>
                </a:cxn>
                <a:cxn ang="0">
                  <a:pos x="414" y="54"/>
                </a:cxn>
                <a:cxn ang="0">
                  <a:pos x="396" y="30"/>
                </a:cxn>
                <a:cxn ang="0">
                  <a:pos x="384" y="12"/>
                </a:cxn>
                <a:cxn ang="0">
                  <a:pos x="366" y="6"/>
                </a:cxn>
                <a:cxn ang="0">
                  <a:pos x="348" y="0"/>
                </a:cxn>
              </a:cxnLst>
              <a:rect l="0" t="0" r="r" b="b"/>
              <a:pathLst>
                <a:path w="630" h="1422">
                  <a:moveTo>
                    <a:pt x="348" y="0"/>
                  </a:moveTo>
                  <a:lnTo>
                    <a:pt x="348" y="0"/>
                  </a:lnTo>
                  <a:lnTo>
                    <a:pt x="294" y="102"/>
                  </a:lnTo>
                  <a:lnTo>
                    <a:pt x="240" y="210"/>
                  </a:lnTo>
                  <a:lnTo>
                    <a:pt x="180" y="342"/>
                  </a:lnTo>
                  <a:lnTo>
                    <a:pt x="120" y="492"/>
                  </a:lnTo>
                  <a:lnTo>
                    <a:pt x="60" y="642"/>
                  </a:lnTo>
                  <a:lnTo>
                    <a:pt x="36" y="714"/>
                  </a:lnTo>
                  <a:lnTo>
                    <a:pt x="18" y="786"/>
                  </a:lnTo>
                  <a:lnTo>
                    <a:pt x="6" y="852"/>
                  </a:lnTo>
                  <a:lnTo>
                    <a:pt x="0" y="912"/>
                  </a:lnTo>
                  <a:lnTo>
                    <a:pt x="0" y="912"/>
                  </a:lnTo>
                  <a:lnTo>
                    <a:pt x="156" y="1098"/>
                  </a:lnTo>
                  <a:lnTo>
                    <a:pt x="306" y="1266"/>
                  </a:lnTo>
                  <a:lnTo>
                    <a:pt x="384" y="1350"/>
                  </a:lnTo>
                  <a:lnTo>
                    <a:pt x="462" y="1422"/>
                  </a:lnTo>
                  <a:lnTo>
                    <a:pt x="630" y="1266"/>
                  </a:lnTo>
                  <a:lnTo>
                    <a:pt x="630" y="1266"/>
                  </a:lnTo>
                  <a:lnTo>
                    <a:pt x="612" y="1062"/>
                  </a:lnTo>
                  <a:lnTo>
                    <a:pt x="588" y="858"/>
                  </a:lnTo>
                  <a:lnTo>
                    <a:pt x="558" y="630"/>
                  </a:lnTo>
                  <a:lnTo>
                    <a:pt x="516" y="396"/>
                  </a:lnTo>
                  <a:lnTo>
                    <a:pt x="492" y="288"/>
                  </a:lnTo>
                  <a:lnTo>
                    <a:pt x="468" y="192"/>
                  </a:lnTo>
                  <a:lnTo>
                    <a:pt x="444" y="114"/>
                  </a:lnTo>
                  <a:lnTo>
                    <a:pt x="414" y="54"/>
                  </a:lnTo>
                  <a:lnTo>
                    <a:pt x="396" y="30"/>
                  </a:lnTo>
                  <a:lnTo>
                    <a:pt x="384" y="12"/>
                  </a:lnTo>
                  <a:lnTo>
                    <a:pt x="366" y="6"/>
                  </a:lnTo>
                  <a:lnTo>
                    <a:pt x="34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3" name="Freeform 23">
              <a:extLst>
                <a:ext uri="{FF2B5EF4-FFF2-40B4-BE49-F238E27FC236}">
                  <a16:creationId xmlns:a16="http://schemas.microsoft.com/office/drawing/2014/main" id="{17A447F8-65A1-427D-A69B-32E9EB349C39}"/>
                </a:ext>
              </a:extLst>
            </p:cNvPr>
            <p:cNvSpPr>
              <a:spLocks/>
            </p:cNvSpPr>
            <p:nvPr/>
          </p:nvSpPr>
          <p:spPr bwMode="auto">
            <a:xfrm>
              <a:off x="5484" y="4632"/>
              <a:ext cx="360" cy="660"/>
            </a:xfrm>
            <a:custGeom>
              <a:avLst/>
              <a:gdLst/>
              <a:ahLst/>
              <a:cxnLst>
                <a:cxn ang="0">
                  <a:pos x="360" y="0"/>
                </a:cxn>
                <a:cxn ang="0">
                  <a:pos x="360" y="0"/>
                </a:cxn>
                <a:cxn ang="0">
                  <a:pos x="318" y="30"/>
                </a:cxn>
                <a:cxn ang="0">
                  <a:pos x="210" y="114"/>
                </a:cxn>
                <a:cxn ang="0">
                  <a:pos x="150" y="162"/>
                </a:cxn>
                <a:cxn ang="0">
                  <a:pos x="90" y="216"/>
                </a:cxn>
                <a:cxn ang="0">
                  <a:pos x="36" y="270"/>
                </a:cxn>
                <a:cxn ang="0">
                  <a:pos x="0" y="324"/>
                </a:cxn>
                <a:cxn ang="0">
                  <a:pos x="270" y="660"/>
                </a:cxn>
                <a:cxn ang="0">
                  <a:pos x="360" y="0"/>
                </a:cxn>
              </a:cxnLst>
              <a:rect l="0" t="0" r="r" b="b"/>
              <a:pathLst>
                <a:path w="360" h="660">
                  <a:moveTo>
                    <a:pt x="360" y="0"/>
                  </a:moveTo>
                  <a:lnTo>
                    <a:pt x="360" y="0"/>
                  </a:lnTo>
                  <a:lnTo>
                    <a:pt x="318" y="30"/>
                  </a:lnTo>
                  <a:lnTo>
                    <a:pt x="210" y="114"/>
                  </a:lnTo>
                  <a:lnTo>
                    <a:pt x="150" y="162"/>
                  </a:lnTo>
                  <a:lnTo>
                    <a:pt x="90" y="216"/>
                  </a:lnTo>
                  <a:lnTo>
                    <a:pt x="36" y="270"/>
                  </a:lnTo>
                  <a:lnTo>
                    <a:pt x="0" y="324"/>
                  </a:lnTo>
                  <a:lnTo>
                    <a:pt x="270" y="660"/>
                  </a:lnTo>
                  <a:lnTo>
                    <a:pt x="360" y="0"/>
                  </a:lnTo>
                  <a:close/>
                </a:path>
              </a:pathLst>
            </a:custGeom>
            <a:solidFill>
              <a:srgbClr val="D1D4E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4" name="Freeform 24">
              <a:extLst>
                <a:ext uri="{FF2B5EF4-FFF2-40B4-BE49-F238E27FC236}">
                  <a16:creationId xmlns:a16="http://schemas.microsoft.com/office/drawing/2014/main" id="{1C389BFD-84CC-4C90-B163-978935BE3D04}"/>
                </a:ext>
              </a:extLst>
            </p:cNvPr>
            <p:cNvSpPr>
              <a:spLocks/>
            </p:cNvSpPr>
            <p:nvPr/>
          </p:nvSpPr>
          <p:spPr bwMode="auto">
            <a:xfrm>
              <a:off x="5514" y="4572"/>
              <a:ext cx="828" cy="864"/>
            </a:xfrm>
            <a:custGeom>
              <a:avLst/>
              <a:gdLst/>
              <a:ahLst/>
              <a:cxnLst>
                <a:cxn ang="0">
                  <a:pos x="528" y="0"/>
                </a:cxn>
                <a:cxn ang="0">
                  <a:pos x="528" y="0"/>
                </a:cxn>
                <a:cxn ang="0">
                  <a:pos x="468" y="36"/>
                </a:cxn>
                <a:cxn ang="0">
                  <a:pos x="324" y="126"/>
                </a:cxn>
                <a:cxn ang="0">
                  <a:pos x="240" y="186"/>
                </a:cxn>
                <a:cxn ang="0">
                  <a:pos x="150" y="246"/>
                </a:cxn>
                <a:cxn ang="0">
                  <a:pos x="72" y="318"/>
                </a:cxn>
                <a:cxn ang="0">
                  <a:pos x="0" y="384"/>
                </a:cxn>
                <a:cxn ang="0">
                  <a:pos x="378" y="864"/>
                </a:cxn>
                <a:cxn ang="0">
                  <a:pos x="828" y="612"/>
                </a:cxn>
                <a:cxn ang="0">
                  <a:pos x="528" y="0"/>
                </a:cxn>
              </a:cxnLst>
              <a:rect l="0" t="0" r="r" b="b"/>
              <a:pathLst>
                <a:path w="828" h="864">
                  <a:moveTo>
                    <a:pt x="528" y="0"/>
                  </a:moveTo>
                  <a:lnTo>
                    <a:pt x="528" y="0"/>
                  </a:lnTo>
                  <a:lnTo>
                    <a:pt x="468" y="36"/>
                  </a:lnTo>
                  <a:lnTo>
                    <a:pt x="324" y="126"/>
                  </a:lnTo>
                  <a:lnTo>
                    <a:pt x="240" y="186"/>
                  </a:lnTo>
                  <a:lnTo>
                    <a:pt x="150" y="246"/>
                  </a:lnTo>
                  <a:lnTo>
                    <a:pt x="72" y="318"/>
                  </a:lnTo>
                  <a:lnTo>
                    <a:pt x="0" y="384"/>
                  </a:lnTo>
                  <a:lnTo>
                    <a:pt x="378" y="864"/>
                  </a:lnTo>
                  <a:lnTo>
                    <a:pt x="828" y="612"/>
                  </a:lnTo>
                  <a:lnTo>
                    <a:pt x="528" y="0"/>
                  </a:lnTo>
                  <a:close/>
                </a:path>
              </a:pathLst>
            </a:custGeom>
            <a:solidFill>
              <a:srgbClr val="1F478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5" name="Freeform 25">
              <a:extLst>
                <a:ext uri="{FF2B5EF4-FFF2-40B4-BE49-F238E27FC236}">
                  <a16:creationId xmlns:a16="http://schemas.microsoft.com/office/drawing/2014/main" id="{073F0DDB-2FDC-4B71-9FE6-C8CE2D94A342}"/>
                </a:ext>
              </a:extLst>
            </p:cNvPr>
            <p:cNvSpPr>
              <a:spLocks/>
            </p:cNvSpPr>
            <p:nvPr/>
          </p:nvSpPr>
          <p:spPr bwMode="auto">
            <a:xfrm>
              <a:off x="6924" y="4548"/>
              <a:ext cx="493" cy="264"/>
            </a:xfrm>
            <a:custGeom>
              <a:avLst/>
              <a:gdLst/>
              <a:ahLst/>
              <a:cxnLst>
                <a:cxn ang="0">
                  <a:pos x="12" y="78"/>
                </a:cxn>
                <a:cxn ang="0">
                  <a:pos x="12" y="78"/>
                </a:cxn>
                <a:cxn ang="0">
                  <a:pos x="54" y="78"/>
                </a:cxn>
                <a:cxn ang="0">
                  <a:pos x="91" y="72"/>
                </a:cxn>
                <a:cxn ang="0">
                  <a:pos x="127" y="60"/>
                </a:cxn>
                <a:cxn ang="0">
                  <a:pos x="127" y="60"/>
                </a:cxn>
                <a:cxn ang="0">
                  <a:pos x="247" y="6"/>
                </a:cxn>
                <a:cxn ang="0">
                  <a:pos x="247" y="6"/>
                </a:cxn>
                <a:cxn ang="0">
                  <a:pos x="295" y="0"/>
                </a:cxn>
                <a:cxn ang="0">
                  <a:pos x="325" y="0"/>
                </a:cxn>
                <a:cxn ang="0">
                  <a:pos x="349" y="6"/>
                </a:cxn>
                <a:cxn ang="0">
                  <a:pos x="349" y="6"/>
                </a:cxn>
                <a:cxn ang="0">
                  <a:pos x="385" y="24"/>
                </a:cxn>
                <a:cxn ang="0">
                  <a:pos x="415" y="30"/>
                </a:cxn>
                <a:cxn ang="0">
                  <a:pos x="445" y="30"/>
                </a:cxn>
                <a:cxn ang="0">
                  <a:pos x="445" y="30"/>
                </a:cxn>
                <a:cxn ang="0">
                  <a:pos x="439" y="36"/>
                </a:cxn>
                <a:cxn ang="0">
                  <a:pos x="433" y="48"/>
                </a:cxn>
                <a:cxn ang="0">
                  <a:pos x="415" y="54"/>
                </a:cxn>
                <a:cxn ang="0">
                  <a:pos x="379" y="60"/>
                </a:cxn>
                <a:cxn ang="0">
                  <a:pos x="379" y="60"/>
                </a:cxn>
                <a:cxn ang="0">
                  <a:pos x="319" y="60"/>
                </a:cxn>
                <a:cxn ang="0">
                  <a:pos x="313" y="66"/>
                </a:cxn>
                <a:cxn ang="0">
                  <a:pos x="325" y="72"/>
                </a:cxn>
                <a:cxn ang="0">
                  <a:pos x="325" y="72"/>
                </a:cxn>
                <a:cxn ang="0">
                  <a:pos x="355" y="90"/>
                </a:cxn>
                <a:cxn ang="0">
                  <a:pos x="391" y="114"/>
                </a:cxn>
                <a:cxn ang="0">
                  <a:pos x="457" y="168"/>
                </a:cxn>
                <a:cxn ang="0">
                  <a:pos x="457" y="168"/>
                </a:cxn>
                <a:cxn ang="0">
                  <a:pos x="475" y="180"/>
                </a:cxn>
                <a:cxn ang="0">
                  <a:pos x="487" y="204"/>
                </a:cxn>
                <a:cxn ang="0">
                  <a:pos x="493" y="222"/>
                </a:cxn>
                <a:cxn ang="0">
                  <a:pos x="487" y="240"/>
                </a:cxn>
                <a:cxn ang="0">
                  <a:pos x="487" y="240"/>
                </a:cxn>
                <a:cxn ang="0">
                  <a:pos x="481" y="246"/>
                </a:cxn>
                <a:cxn ang="0">
                  <a:pos x="475" y="246"/>
                </a:cxn>
                <a:cxn ang="0">
                  <a:pos x="457" y="240"/>
                </a:cxn>
                <a:cxn ang="0">
                  <a:pos x="427" y="240"/>
                </a:cxn>
                <a:cxn ang="0">
                  <a:pos x="403" y="246"/>
                </a:cxn>
                <a:cxn ang="0">
                  <a:pos x="373" y="252"/>
                </a:cxn>
                <a:cxn ang="0">
                  <a:pos x="373" y="252"/>
                </a:cxn>
                <a:cxn ang="0">
                  <a:pos x="325" y="264"/>
                </a:cxn>
                <a:cxn ang="0">
                  <a:pos x="295" y="264"/>
                </a:cxn>
                <a:cxn ang="0">
                  <a:pos x="271" y="258"/>
                </a:cxn>
                <a:cxn ang="0">
                  <a:pos x="271" y="258"/>
                </a:cxn>
                <a:cxn ang="0">
                  <a:pos x="217" y="246"/>
                </a:cxn>
                <a:cxn ang="0">
                  <a:pos x="169" y="240"/>
                </a:cxn>
                <a:cxn ang="0">
                  <a:pos x="169" y="240"/>
                </a:cxn>
                <a:cxn ang="0">
                  <a:pos x="121" y="240"/>
                </a:cxn>
                <a:cxn ang="0">
                  <a:pos x="79" y="246"/>
                </a:cxn>
                <a:cxn ang="0">
                  <a:pos x="12" y="264"/>
                </a:cxn>
                <a:cxn ang="0">
                  <a:pos x="12" y="264"/>
                </a:cxn>
                <a:cxn ang="0">
                  <a:pos x="6" y="258"/>
                </a:cxn>
                <a:cxn ang="0">
                  <a:pos x="6" y="240"/>
                </a:cxn>
                <a:cxn ang="0">
                  <a:pos x="0" y="180"/>
                </a:cxn>
                <a:cxn ang="0">
                  <a:pos x="6" y="114"/>
                </a:cxn>
                <a:cxn ang="0">
                  <a:pos x="12" y="78"/>
                </a:cxn>
              </a:cxnLst>
              <a:rect l="0" t="0" r="r" b="b"/>
              <a:pathLst>
                <a:path w="493" h="264">
                  <a:moveTo>
                    <a:pt x="12" y="78"/>
                  </a:moveTo>
                  <a:lnTo>
                    <a:pt x="12" y="78"/>
                  </a:lnTo>
                  <a:lnTo>
                    <a:pt x="54" y="78"/>
                  </a:lnTo>
                  <a:lnTo>
                    <a:pt x="91" y="72"/>
                  </a:lnTo>
                  <a:lnTo>
                    <a:pt x="127" y="60"/>
                  </a:lnTo>
                  <a:lnTo>
                    <a:pt x="127" y="60"/>
                  </a:lnTo>
                  <a:lnTo>
                    <a:pt x="247" y="6"/>
                  </a:lnTo>
                  <a:lnTo>
                    <a:pt x="247" y="6"/>
                  </a:lnTo>
                  <a:lnTo>
                    <a:pt x="295" y="0"/>
                  </a:lnTo>
                  <a:lnTo>
                    <a:pt x="325" y="0"/>
                  </a:lnTo>
                  <a:lnTo>
                    <a:pt x="349" y="6"/>
                  </a:lnTo>
                  <a:lnTo>
                    <a:pt x="349" y="6"/>
                  </a:lnTo>
                  <a:lnTo>
                    <a:pt x="385" y="24"/>
                  </a:lnTo>
                  <a:lnTo>
                    <a:pt x="415" y="30"/>
                  </a:lnTo>
                  <a:lnTo>
                    <a:pt x="445" y="30"/>
                  </a:lnTo>
                  <a:lnTo>
                    <a:pt x="445" y="30"/>
                  </a:lnTo>
                  <a:lnTo>
                    <a:pt x="439" y="36"/>
                  </a:lnTo>
                  <a:lnTo>
                    <a:pt x="433" y="48"/>
                  </a:lnTo>
                  <a:lnTo>
                    <a:pt x="415" y="54"/>
                  </a:lnTo>
                  <a:lnTo>
                    <a:pt x="379" y="60"/>
                  </a:lnTo>
                  <a:lnTo>
                    <a:pt x="379" y="60"/>
                  </a:lnTo>
                  <a:lnTo>
                    <a:pt x="319" y="60"/>
                  </a:lnTo>
                  <a:lnTo>
                    <a:pt x="313" y="66"/>
                  </a:lnTo>
                  <a:lnTo>
                    <a:pt x="325" y="72"/>
                  </a:lnTo>
                  <a:lnTo>
                    <a:pt x="325" y="72"/>
                  </a:lnTo>
                  <a:lnTo>
                    <a:pt x="355" y="90"/>
                  </a:lnTo>
                  <a:lnTo>
                    <a:pt x="391" y="114"/>
                  </a:lnTo>
                  <a:lnTo>
                    <a:pt x="457" y="168"/>
                  </a:lnTo>
                  <a:lnTo>
                    <a:pt x="457" y="168"/>
                  </a:lnTo>
                  <a:lnTo>
                    <a:pt x="475" y="180"/>
                  </a:lnTo>
                  <a:lnTo>
                    <a:pt x="487" y="204"/>
                  </a:lnTo>
                  <a:lnTo>
                    <a:pt x="493" y="222"/>
                  </a:lnTo>
                  <a:lnTo>
                    <a:pt x="487" y="240"/>
                  </a:lnTo>
                  <a:lnTo>
                    <a:pt x="487" y="240"/>
                  </a:lnTo>
                  <a:lnTo>
                    <a:pt x="481" y="246"/>
                  </a:lnTo>
                  <a:lnTo>
                    <a:pt x="475" y="246"/>
                  </a:lnTo>
                  <a:lnTo>
                    <a:pt x="457" y="240"/>
                  </a:lnTo>
                  <a:lnTo>
                    <a:pt x="427" y="240"/>
                  </a:lnTo>
                  <a:lnTo>
                    <a:pt x="403" y="246"/>
                  </a:lnTo>
                  <a:lnTo>
                    <a:pt x="373" y="252"/>
                  </a:lnTo>
                  <a:lnTo>
                    <a:pt x="373" y="252"/>
                  </a:lnTo>
                  <a:lnTo>
                    <a:pt x="325" y="264"/>
                  </a:lnTo>
                  <a:lnTo>
                    <a:pt x="295" y="264"/>
                  </a:lnTo>
                  <a:lnTo>
                    <a:pt x="271" y="258"/>
                  </a:lnTo>
                  <a:lnTo>
                    <a:pt x="271" y="258"/>
                  </a:lnTo>
                  <a:lnTo>
                    <a:pt x="217" y="246"/>
                  </a:lnTo>
                  <a:lnTo>
                    <a:pt x="169" y="240"/>
                  </a:lnTo>
                  <a:lnTo>
                    <a:pt x="169" y="240"/>
                  </a:lnTo>
                  <a:lnTo>
                    <a:pt x="121" y="240"/>
                  </a:lnTo>
                  <a:lnTo>
                    <a:pt x="79" y="246"/>
                  </a:lnTo>
                  <a:lnTo>
                    <a:pt x="12" y="264"/>
                  </a:lnTo>
                  <a:lnTo>
                    <a:pt x="12" y="264"/>
                  </a:lnTo>
                  <a:lnTo>
                    <a:pt x="6" y="258"/>
                  </a:lnTo>
                  <a:lnTo>
                    <a:pt x="6" y="240"/>
                  </a:lnTo>
                  <a:lnTo>
                    <a:pt x="0" y="180"/>
                  </a:lnTo>
                  <a:lnTo>
                    <a:pt x="6" y="114"/>
                  </a:lnTo>
                  <a:lnTo>
                    <a:pt x="12" y="7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6" name="Freeform 26">
              <a:extLst>
                <a:ext uri="{FF2B5EF4-FFF2-40B4-BE49-F238E27FC236}">
                  <a16:creationId xmlns:a16="http://schemas.microsoft.com/office/drawing/2014/main" id="{3CD5C60C-F0E3-443B-B908-58D6E579BAF8}"/>
                </a:ext>
              </a:extLst>
            </p:cNvPr>
            <p:cNvSpPr>
              <a:spLocks/>
            </p:cNvSpPr>
            <p:nvPr/>
          </p:nvSpPr>
          <p:spPr bwMode="auto">
            <a:xfrm>
              <a:off x="6924" y="4548"/>
              <a:ext cx="493" cy="264"/>
            </a:xfrm>
            <a:custGeom>
              <a:avLst/>
              <a:gdLst/>
              <a:ahLst/>
              <a:cxnLst>
                <a:cxn ang="0">
                  <a:pos x="12" y="78"/>
                </a:cxn>
                <a:cxn ang="0">
                  <a:pos x="12" y="78"/>
                </a:cxn>
                <a:cxn ang="0">
                  <a:pos x="54" y="78"/>
                </a:cxn>
                <a:cxn ang="0">
                  <a:pos x="91" y="72"/>
                </a:cxn>
                <a:cxn ang="0">
                  <a:pos x="127" y="60"/>
                </a:cxn>
                <a:cxn ang="0">
                  <a:pos x="127" y="60"/>
                </a:cxn>
                <a:cxn ang="0">
                  <a:pos x="247" y="6"/>
                </a:cxn>
                <a:cxn ang="0">
                  <a:pos x="247" y="6"/>
                </a:cxn>
                <a:cxn ang="0">
                  <a:pos x="295" y="0"/>
                </a:cxn>
                <a:cxn ang="0">
                  <a:pos x="325" y="0"/>
                </a:cxn>
                <a:cxn ang="0">
                  <a:pos x="349" y="6"/>
                </a:cxn>
                <a:cxn ang="0">
                  <a:pos x="349" y="6"/>
                </a:cxn>
                <a:cxn ang="0">
                  <a:pos x="385" y="24"/>
                </a:cxn>
                <a:cxn ang="0">
                  <a:pos x="415" y="30"/>
                </a:cxn>
                <a:cxn ang="0">
                  <a:pos x="445" y="30"/>
                </a:cxn>
                <a:cxn ang="0">
                  <a:pos x="445" y="30"/>
                </a:cxn>
                <a:cxn ang="0">
                  <a:pos x="439" y="36"/>
                </a:cxn>
                <a:cxn ang="0">
                  <a:pos x="433" y="48"/>
                </a:cxn>
                <a:cxn ang="0">
                  <a:pos x="415" y="54"/>
                </a:cxn>
                <a:cxn ang="0">
                  <a:pos x="379" y="60"/>
                </a:cxn>
                <a:cxn ang="0">
                  <a:pos x="379" y="60"/>
                </a:cxn>
                <a:cxn ang="0">
                  <a:pos x="319" y="60"/>
                </a:cxn>
                <a:cxn ang="0">
                  <a:pos x="313" y="66"/>
                </a:cxn>
                <a:cxn ang="0">
                  <a:pos x="325" y="72"/>
                </a:cxn>
                <a:cxn ang="0">
                  <a:pos x="325" y="72"/>
                </a:cxn>
                <a:cxn ang="0">
                  <a:pos x="355" y="90"/>
                </a:cxn>
                <a:cxn ang="0">
                  <a:pos x="391" y="114"/>
                </a:cxn>
                <a:cxn ang="0">
                  <a:pos x="457" y="168"/>
                </a:cxn>
                <a:cxn ang="0">
                  <a:pos x="457" y="168"/>
                </a:cxn>
                <a:cxn ang="0">
                  <a:pos x="475" y="180"/>
                </a:cxn>
                <a:cxn ang="0">
                  <a:pos x="487" y="204"/>
                </a:cxn>
                <a:cxn ang="0">
                  <a:pos x="493" y="222"/>
                </a:cxn>
                <a:cxn ang="0">
                  <a:pos x="487" y="240"/>
                </a:cxn>
                <a:cxn ang="0">
                  <a:pos x="487" y="240"/>
                </a:cxn>
                <a:cxn ang="0">
                  <a:pos x="481" y="246"/>
                </a:cxn>
                <a:cxn ang="0">
                  <a:pos x="475" y="246"/>
                </a:cxn>
                <a:cxn ang="0">
                  <a:pos x="457" y="240"/>
                </a:cxn>
                <a:cxn ang="0">
                  <a:pos x="427" y="240"/>
                </a:cxn>
                <a:cxn ang="0">
                  <a:pos x="403" y="246"/>
                </a:cxn>
                <a:cxn ang="0">
                  <a:pos x="373" y="252"/>
                </a:cxn>
                <a:cxn ang="0">
                  <a:pos x="373" y="252"/>
                </a:cxn>
                <a:cxn ang="0">
                  <a:pos x="325" y="264"/>
                </a:cxn>
                <a:cxn ang="0">
                  <a:pos x="295" y="264"/>
                </a:cxn>
                <a:cxn ang="0">
                  <a:pos x="271" y="258"/>
                </a:cxn>
                <a:cxn ang="0">
                  <a:pos x="271" y="258"/>
                </a:cxn>
                <a:cxn ang="0">
                  <a:pos x="217" y="246"/>
                </a:cxn>
                <a:cxn ang="0">
                  <a:pos x="169" y="240"/>
                </a:cxn>
                <a:cxn ang="0">
                  <a:pos x="169" y="240"/>
                </a:cxn>
                <a:cxn ang="0">
                  <a:pos x="121" y="240"/>
                </a:cxn>
                <a:cxn ang="0">
                  <a:pos x="79" y="246"/>
                </a:cxn>
                <a:cxn ang="0">
                  <a:pos x="12" y="264"/>
                </a:cxn>
                <a:cxn ang="0">
                  <a:pos x="12" y="264"/>
                </a:cxn>
                <a:cxn ang="0">
                  <a:pos x="6" y="258"/>
                </a:cxn>
                <a:cxn ang="0">
                  <a:pos x="6" y="240"/>
                </a:cxn>
                <a:cxn ang="0">
                  <a:pos x="0" y="180"/>
                </a:cxn>
                <a:cxn ang="0">
                  <a:pos x="6" y="114"/>
                </a:cxn>
                <a:cxn ang="0">
                  <a:pos x="12" y="78"/>
                </a:cxn>
              </a:cxnLst>
              <a:rect l="0" t="0" r="r" b="b"/>
              <a:pathLst>
                <a:path w="493" h="264">
                  <a:moveTo>
                    <a:pt x="12" y="78"/>
                  </a:moveTo>
                  <a:lnTo>
                    <a:pt x="12" y="78"/>
                  </a:lnTo>
                  <a:lnTo>
                    <a:pt x="54" y="78"/>
                  </a:lnTo>
                  <a:lnTo>
                    <a:pt x="91" y="72"/>
                  </a:lnTo>
                  <a:lnTo>
                    <a:pt x="127" y="60"/>
                  </a:lnTo>
                  <a:lnTo>
                    <a:pt x="127" y="60"/>
                  </a:lnTo>
                  <a:lnTo>
                    <a:pt x="247" y="6"/>
                  </a:lnTo>
                  <a:lnTo>
                    <a:pt x="247" y="6"/>
                  </a:lnTo>
                  <a:lnTo>
                    <a:pt x="295" y="0"/>
                  </a:lnTo>
                  <a:lnTo>
                    <a:pt x="325" y="0"/>
                  </a:lnTo>
                  <a:lnTo>
                    <a:pt x="349" y="6"/>
                  </a:lnTo>
                  <a:lnTo>
                    <a:pt x="349" y="6"/>
                  </a:lnTo>
                  <a:lnTo>
                    <a:pt x="385" y="24"/>
                  </a:lnTo>
                  <a:lnTo>
                    <a:pt x="415" y="30"/>
                  </a:lnTo>
                  <a:lnTo>
                    <a:pt x="445" y="30"/>
                  </a:lnTo>
                  <a:lnTo>
                    <a:pt x="445" y="30"/>
                  </a:lnTo>
                  <a:lnTo>
                    <a:pt x="439" y="36"/>
                  </a:lnTo>
                  <a:lnTo>
                    <a:pt x="433" y="48"/>
                  </a:lnTo>
                  <a:lnTo>
                    <a:pt x="415" y="54"/>
                  </a:lnTo>
                  <a:lnTo>
                    <a:pt x="379" y="60"/>
                  </a:lnTo>
                  <a:lnTo>
                    <a:pt x="379" y="60"/>
                  </a:lnTo>
                  <a:lnTo>
                    <a:pt x="319" y="60"/>
                  </a:lnTo>
                  <a:lnTo>
                    <a:pt x="313" y="66"/>
                  </a:lnTo>
                  <a:lnTo>
                    <a:pt x="325" y="72"/>
                  </a:lnTo>
                  <a:lnTo>
                    <a:pt x="325" y="72"/>
                  </a:lnTo>
                  <a:lnTo>
                    <a:pt x="355" y="90"/>
                  </a:lnTo>
                  <a:lnTo>
                    <a:pt x="391" y="114"/>
                  </a:lnTo>
                  <a:lnTo>
                    <a:pt x="457" y="168"/>
                  </a:lnTo>
                  <a:lnTo>
                    <a:pt x="457" y="168"/>
                  </a:lnTo>
                  <a:lnTo>
                    <a:pt x="475" y="180"/>
                  </a:lnTo>
                  <a:lnTo>
                    <a:pt x="487" y="204"/>
                  </a:lnTo>
                  <a:lnTo>
                    <a:pt x="493" y="222"/>
                  </a:lnTo>
                  <a:lnTo>
                    <a:pt x="487" y="240"/>
                  </a:lnTo>
                  <a:lnTo>
                    <a:pt x="487" y="240"/>
                  </a:lnTo>
                  <a:lnTo>
                    <a:pt x="481" y="246"/>
                  </a:lnTo>
                  <a:lnTo>
                    <a:pt x="475" y="246"/>
                  </a:lnTo>
                  <a:lnTo>
                    <a:pt x="457" y="240"/>
                  </a:lnTo>
                  <a:lnTo>
                    <a:pt x="427" y="240"/>
                  </a:lnTo>
                  <a:lnTo>
                    <a:pt x="403" y="246"/>
                  </a:lnTo>
                  <a:lnTo>
                    <a:pt x="373" y="252"/>
                  </a:lnTo>
                  <a:lnTo>
                    <a:pt x="373" y="252"/>
                  </a:lnTo>
                  <a:lnTo>
                    <a:pt x="325" y="264"/>
                  </a:lnTo>
                  <a:lnTo>
                    <a:pt x="295" y="264"/>
                  </a:lnTo>
                  <a:lnTo>
                    <a:pt x="271" y="258"/>
                  </a:lnTo>
                  <a:lnTo>
                    <a:pt x="271" y="258"/>
                  </a:lnTo>
                  <a:lnTo>
                    <a:pt x="217" y="246"/>
                  </a:lnTo>
                  <a:lnTo>
                    <a:pt x="169" y="240"/>
                  </a:lnTo>
                  <a:lnTo>
                    <a:pt x="169" y="240"/>
                  </a:lnTo>
                  <a:lnTo>
                    <a:pt x="121" y="240"/>
                  </a:lnTo>
                  <a:lnTo>
                    <a:pt x="79" y="246"/>
                  </a:lnTo>
                  <a:lnTo>
                    <a:pt x="12" y="264"/>
                  </a:lnTo>
                  <a:lnTo>
                    <a:pt x="12" y="264"/>
                  </a:lnTo>
                  <a:lnTo>
                    <a:pt x="6" y="258"/>
                  </a:lnTo>
                  <a:lnTo>
                    <a:pt x="6" y="240"/>
                  </a:lnTo>
                  <a:lnTo>
                    <a:pt x="0" y="180"/>
                  </a:lnTo>
                  <a:lnTo>
                    <a:pt x="6" y="114"/>
                  </a:lnTo>
                  <a:lnTo>
                    <a:pt x="12" y="7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7" name="Freeform 27">
              <a:extLst>
                <a:ext uri="{FF2B5EF4-FFF2-40B4-BE49-F238E27FC236}">
                  <a16:creationId xmlns:a16="http://schemas.microsoft.com/office/drawing/2014/main" id="{09E0A99A-9248-4649-865D-C0DE250A8CE5}"/>
                </a:ext>
              </a:extLst>
            </p:cNvPr>
            <p:cNvSpPr>
              <a:spLocks/>
            </p:cNvSpPr>
            <p:nvPr/>
          </p:nvSpPr>
          <p:spPr bwMode="auto">
            <a:xfrm>
              <a:off x="6888" y="4590"/>
              <a:ext cx="157" cy="234"/>
            </a:xfrm>
            <a:custGeom>
              <a:avLst/>
              <a:gdLst/>
              <a:ahLst/>
              <a:cxnLst>
                <a:cxn ang="0">
                  <a:pos x="139" y="0"/>
                </a:cxn>
                <a:cxn ang="0">
                  <a:pos x="139" y="0"/>
                </a:cxn>
                <a:cxn ang="0">
                  <a:pos x="133" y="24"/>
                </a:cxn>
                <a:cxn ang="0">
                  <a:pos x="127" y="72"/>
                </a:cxn>
                <a:cxn ang="0">
                  <a:pos x="127" y="108"/>
                </a:cxn>
                <a:cxn ang="0">
                  <a:pos x="133" y="144"/>
                </a:cxn>
                <a:cxn ang="0">
                  <a:pos x="139" y="186"/>
                </a:cxn>
                <a:cxn ang="0">
                  <a:pos x="157" y="222"/>
                </a:cxn>
                <a:cxn ang="0">
                  <a:pos x="24" y="234"/>
                </a:cxn>
                <a:cxn ang="0">
                  <a:pos x="24" y="234"/>
                </a:cxn>
                <a:cxn ang="0">
                  <a:pos x="18" y="216"/>
                </a:cxn>
                <a:cxn ang="0">
                  <a:pos x="6" y="174"/>
                </a:cxn>
                <a:cxn ang="0">
                  <a:pos x="0" y="138"/>
                </a:cxn>
                <a:cxn ang="0">
                  <a:pos x="0" y="102"/>
                </a:cxn>
                <a:cxn ang="0">
                  <a:pos x="6" y="54"/>
                </a:cxn>
                <a:cxn ang="0">
                  <a:pos x="18" y="6"/>
                </a:cxn>
                <a:cxn ang="0">
                  <a:pos x="18" y="6"/>
                </a:cxn>
                <a:cxn ang="0">
                  <a:pos x="66" y="12"/>
                </a:cxn>
                <a:cxn ang="0">
                  <a:pos x="102" y="12"/>
                </a:cxn>
                <a:cxn ang="0">
                  <a:pos x="139" y="0"/>
                </a:cxn>
              </a:cxnLst>
              <a:rect l="0" t="0" r="r" b="b"/>
              <a:pathLst>
                <a:path w="157" h="234">
                  <a:moveTo>
                    <a:pt x="139" y="0"/>
                  </a:moveTo>
                  <a:lnTo>
                    <a:pt x="139" y="0"/>
                  </a:lnTo>
                  <a:lnTo>
                    <a:pt x="133" y="24"/>
                  </a:lnTo>
                  <a:lnTo>
                    <a:pt x="127" y="72"/>
                  </a:lnTo>
                  <a:lnTo>
                    <a:pt x="127" y="108"/>
                  </a:lnTo>
                  <a:lnTo>
                    <a:pt x="133" y="144"/>
                  </a:lnTo>
                  <a:lnTo>
                    <a:pt x="139" y="186"/>
                  </a:lnTo>
                  <a:lnTo>
                    <a:pt x="157" y="222"/>
                  </a:lnTo>
                  <a:lnTo>
                    <a:pt x="24" y="234"/>
                  </a:lnTo>
                  <a:lnTo>
                    <a:pt x="24" y="234"/>
                  </a:lnTo>
                  <a:lnTo>
                    <a:pt x="18" y="216"/>
                  </a:lnTo>
                  <a:lnTo>
                    <a:pt x="6" y="174"/>
                  </a:lnTo>
                  <a:lnTo>
                    <a:pt x="0" y="138"/>
                  </a:lnTo>
                  <a:lnTo>
                    <a:pt x="0" y="102"/>
                  </a:lnTo>
                  <a:lnTo>
                    <a:pt x="6" y="54"/>
                  </a:lnTo>
                  <a:lnTo>
                    <a:pt x="18" y="6"/>
                  </a:lnTo>
                  <a:lnTo>
                    <a:pt x="18" y="6"/>
                  </a:lnTo>
                  <a:lnTo>
                    <a:pt x="66" y="12"/>
                  </a:lnTo>
                  <a:lnTo>
                    <a:pt x="102" y="12"/>
                  </a:lnTo>
                  <a:lnTo>
                    <a:pt x="13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8" name="Freeform 28">
              <a:extLst>
                <a:ext uri="{FF2B5EF4-FFF2-40B4-BE49-F238E27FC236}">
                  <a16:creationId xmlns:a16="http://schemas.microsoft.com/office/drawing/2014/main" id="{1596B8D6-E951-4AAF-B00D-68359A00D9B8}"/>
                </a:ext>
              </a:extLst>
            </p:cNvPr>
            <p:cNvSpPr>
              <a:spLocks/>
            </p:cNvSpPr>
            <p:nvPr/>
          </p:nvSpPr>
          <p:spPr bwMode="auto">
            <a:xfrm>
              <a:off x="6888" y="4590"/>
              <a:ext cx="157" cy="234"/>
            </a:xfrm>
            <a:custGeom>
              <a:avLst/>
              <a:gdLst/>
              <a:ahLst/>
              <a:cxnLst>
                <a:cxn ang="0">
                  <a:pos x="139" y="0"/>
                </a:cxn>
                <a:cxn ang="0">
                  <a:pos x="139" y="0"/>
                </a:cxn>
                <a:cxn ang="0">
                  <a:pos x="133" y="24"/>
                </a:cxn>
                <a:cxn ang="0">
                  <a:pos x="127" y="72"/>
                </a:cxn>
                <a:cxn ang="0">
                  <a:pos x="127" y="108"/>
                </a:cxn>
                <a:cxn ang="0">
                  <a:pos x="133" y="144"/>
                </a:cxn>
                <a:cxn ang="0">
                  <a:pos x="139" y="186"/>
                </a:cxn>
                <a:cxn ang="0">
                  <a:pos x="157" y="222"/>
                </a:cxn>
                <a:cxn ang="0">
                  <a:pos x="24" y="234"/>
                </a:cxn>
                <a:cxn ang="0">
                  <a:pos x="24" y="234"/>
                </a:cxn>
                <a:cxn ang="0">
                  <a:pos x="18" y="216"/>
                </a:cxn>
                <a:cxn ang="0">
                  <a:pos x="6" y="174"/>
                </a:cxn>
                <a:cxn ang="0">
                  <a:pos x="0" y="138"/>
                </a:cxn>
                <a:cxn ang="0">
                  <a:pos x="0" y="102"/>
                </a:cxn>
                <a:cxn ang="0">
                  <a:pos x="6" y="54"/>
                </a:cxn>
                <a:cxn ang="0">
                  <a:pos x="18" y="6"/>
                </a:cxn>
                <a:cxn ang="0">
                  <a:pos x="18" y="6"/>
                </a:cxn>
                <a:cxn ang="0">
                  <a:pos x="66" y="12"/>
                </a:cxn>
                <a:cxn ang="0">
                  <a:pos x="102" y="12"/>
                </a:cxn>
                <a:cxn ang="0">
                  <a:pos x="139" y="0"/>
                </a:cxn>
              </a:cxnLst>
              <a:rect l="0" t="0" r="r" b="b"/>
              <a:pathLst>
                <a:path w="157" h="234">
                  <a:moveTo>
                    <a:pt x="139" y="0"/>
                  </a:moveTo>
                  <a:lnTo>
                    <a:pt x="139" y="0"/>
                  </a:lnTo>
                  <a:lnTo>
                    <a:pt x="133" y="24"/>
                  </a:lnTo>
                  <a:lnTo>
                    <a:pt x="127" y="72"/>
                  </a:lnTo>
                  <a:lnTo>
                    <a:pt x="127" y="108"/>
                  </a:lnTo>
                  <a:lnTo>
                    <a:pt x="133" y="144"/>
                  </a:lnTo>
                  <a:lnTo>
                    <a:pt x="139" y="186"/>
                  </a:lnTo>
                  <a:lnTo>
                    <a:pt x="157" y="222"/>
                  </a:lnTo>
                  <a:lnTo>
                    <a:pt x="24" y="234"/>
                  </a:lnTo>
                  <a:lnTo>
                    <a:pt x="24" y="234"/>
                  </a:lnTo>
                  <a:lnTo>
                    <a:pt x="18" y="216"/>
                  </a:lnTo>
                  <a:lnTo>
                    <a:pt x="6" y="174"/>
                  </a:lnTo>
                  <a:lnTo>
                    <a:pt x="0" y="138"/>
                  </a:lnTo>
                  <a:lnTo>
                    <a:pt x="0" y="102"/>
                  </a:lnTo>
                  <a:lnTo>
                    <a:pt x="6" y="54"/>
                  </a:lnTo>
                  <a:lnTo>
                    <a:pt x="18" y="6"/>
                  </a:lnTo>
                  <a:lnTo>
                    <a:pt x="18" y="6"/>
                  </a:lnTo>
                  <a:lnTo>
                    <a:pt x="66" y="12"/>
                  </a:lnTo>
                  <a:lnTo>
                    <a:pt x="102" y="12"/>
                  </a:lnTo>
                  <a:lnTo>
                    <a:pt x="13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09" name="Freeform 29">
              <a:extLst>
                <a:ext uri="{FF2B5EF4-FFF2-40B4-BE49-F238E27FC236}">
                  <a16:creationId xmlns:a16="http://schemas.microsoft.com/office/drawing/2014/main" id="{D23C98B9-C635-444A-81A5-F1992D5A30D5}"/>
                </a:ext>
              </a:extLst>
            </p:cNvPr>
            <p:cNvSpPr>
              <a:spLocks/>
            </p:cNvSpPr>
            <p:nvPr/>
          </p:nvSpPr>
          <p:spPr bwMode="auto">
            <a:xfrm>
              <a:off x="5832" y="3144"/>
              <a:ext cx="420" cy="516"/>
            </a:xfrm>
            <a:custGeom>
              <a:avLst/>
              <a:gdLst/>
              <a:ahLst/>
              <a:cxnLst>
                <a:cxn ang="0">
                  <a:pos x="402" y="192"/>
                </a:cxn>
                <a:cxn ang="0">
                  <a:pos x="402" y="192"/>
                </a:cxn>
                <a:cxn ang="0">
                  <a:pos x="408" y="216"/>
                </a:cxn>
                <a:cxn ang="0">
                  <a:pos x="408" y="240"/>
                </a:cxn>
                <a:cxn ang="0">
                  <a:pos x="402" y="276"/>
                </a:cxn>
                <a:cxn ang="0">
                  <a:pos x="402" y="276"/>
                </a:cxn>
                <a:cxn ang="0">
                  <a:pos x="390" y="324"/>
                </a:cxn>
                <a:cxn ang="0">
                  <a:pos x="384" y="372"/>
                </a:cxn>
                <a:cxn ang="0">
                  <a:pos x="384" y="414"/>
                </a:cxn>
                <a:cxn ang="0">
                  <a:pos x="390" y="432"/>
                </a:cxn>
                <a:cxn ang="0">
                  <a:pos x="396" y="444"/>
                </a:cxn>
                <a:cxn ang="0">
                  <a:pos x="396" y="444"/>
                </a:cxn>
                <a:cxn ang="0">
                  <a:pos x="408" y="468"/>
                </a:cxn>
                <a:cxn ang="0">
                  <a:pos x="414" y="492"/>
                </a:cxn>
                <a:cxn ang="0">
                  <a:pos x="420" y="516"/>
                </a:cxn>
                <a:cxn ang="0">
                  <a:pos x="0" y="384"/>
                </a:cxn>
                <a:cxn ang="0">
                  <a:pos x="0" y="384"/>
                </a:cxn>
                <a:cxn ang="0">
                  <a:pos x="12" y="354"/>
                </a:cxn>
                <a:cxn ang="0">
                  <a:pos x="30" y="270"/>
                </a:cxn>
                <a:cxn ang="0">
                  <a:pos x="54" y="162"/>
                </a:cxn>
                <a:cxn ang="0">
                  <a:pos x="60" y="102"/>
                </a:cxn>
                <a:cxn ang="0">
                  <a:pos x="60" y="54"/>
                </a:cxn>
                <a:cxn ang="0">
                  <a:pos x="60" y="54"/>
                </a:cxn>
                <a:cxn ang="0">
                  <a:pos x="60" y="30"/>
                </a:cxn>
                <a:cxn ang="0">
                  <a:pos x="72" y="12"/>
                </a:cxn>
                <a:cxn ang="0">
                  <a:pos x="84" y="0"/>
                </a:cxn>
                <a:cxn ang="0">
                  <a:pos x="108" y="0"/>
                </a:cxn>
                <a:cxn ang="0">
                  <a:pos x="132" y="0"/>
                </a:cxn>
                <a:cxn ang="0">
                  <a:pos x="162" y="0"/>
                </a:cxn>
                <a:cxn ang="0">
                  <a:pos x="228" y="24"/>
                </a:cxn>
                <a:cxn ang="0">
                  <a:pos x="294" y="54"/>
                </a:cxn>
                <a:cxn ang="0">
                  <a:pos x="354" y="96"/>
                </a:cxn>
                <a:cxn ang="0">
                  <a:pos x="372" y="120"/>
                </a:cxn>
                <a:cxn ang="0">
                  <a:pos x="390" y="144"/>
                </a:cxn>
                <a:cxn ang="0">
                  <a:pos x="402" y="168"/>
                </a:cxn>
                <a:cxn ang="0">
                  <a:pos x="402" y="192"/>
                </a:cxn>
              </a:cxnLst>
              <a:rect l="0" t="0" r="r" b="b"/>
              <a:pathLst>
                <a:path w="420" h="516">
                  <a:moveTo>
                    <a:pt x="402" y="192"/>
                  </a:moveTo>
                  <a:lnTo>
                    <a:pt x="402" y="192"/>
                  </a:lnTo>
                  <a:lnTo>
                    <a:pt x="408" y="216"/>
                  </a:lnTo>
                  <a:lnTo>
                    <a:pt x="408" y="240"/>
                  </a:lnTo>
                  <a:lnTo>
                    <a:pt x="402" y="276"/>
                  </a:lnTo>
                  <a:lnTo>
                    <a:pt x="402" y="276"/>
                  </a:lnTo>
                  <a:lnTo>
                    <a:pt x="390" y="324"/>
                  </a:lnTo>
                  <a:lnTo>
                    <a:pt x="384" y="372"/>
                  </a:lnTo>
                  <a:lnTo>
                    <a:pt x="384" y="414"/>
                  </a:lnTo>
                  <a:lnTo>
                    <a:pt x="390" y="432"/>
                  </a:lnTo>
                  <a:lnTo>
                    <a:pt x="396" y="444"/>
                  </a:lnTo>
                  <a:lnTo>
                    <a:pt x="396" y="444"/>
                  </a:lnTo>
                  <a:lnTo>
                    <a:pt x="408" y="468"/>
                  </a:lnTo>
                  <a:lnTo>
                    <a:pt x="414" y="492"/>
                  </a:lnTo>
                  <a:lnTo>
                    <a:pt x="420" y="516"/>
                  </a:lnTo>
                  <a:lnTo>
                    <a:pt x="0" y="384"/>
                  </a:lnTo>
                  <a:lnTo>
                    <a:pt x="0" y="384"/>
                  </a:lnTo>
                  <a:lnTo>
                    <a:pt x="12" y="354"/>
                  </a:lnTo>
                  <a:lnTo>
                    <a:pt x="30" y="270"/>
                  </a:lnTo>
                  <a:lnTo>
                    <a:pt x="54" y="162"/>
                  </a:lnTo>
                  <a:lnTo>
                    <a:pt x="60" y="102"/>
                  </a:lnTo>
                  <a:lnTo>
                    <a:pt x="60" y="54"/>
                  </a:lnTo>
                  <a:lnTo>
                    <a:pt x="60" y="54"/>
                  </a:lnTo>
                  <a:lnTo>
                    <a:pt x="60" y="30"/>
                  </a:lnTo>
                  <a:lnTo>
                    <a:pt x="72" y="12"/>
                  </a:lnTo>
                  <a:lnTo>
                    <a:pt x="84" y="0"/>
                  </a:lnTo>
                  <a:lnTo>
                    <a:pt x="108" y="0"/>
                  </a:lnTo>
                  <a:lnTo>
                    <a:pt x="132" y="0"/>
                  </a:lnTo>
                  <a:lnTo>
                    <a:pt x="162" y="0"/>
                  </a:lnTo>
                  <a:lnTo>
                    <a:pt x="228" y="24"/>
                  </a:lnTo>
                  <a:lnTo>
                    <a:pt x="294" y="54"/>
                  </a:lnTo>
                  <a:lnTo>
                    <a:pt x="354" y="96"/>
                  </a:lnTo>
                  <a:lnTo>
                    <a:pt x="372" y="120"/>
                  </a:lnTo>
                  <a:lnTo>
                    <a:pt x="390" y="144"/>
                  </a:lnTo>
                  <a:lnTo>
                    <a:pt x="402" y="168"/>
                  </a:lnTo>
                  <a:lnTo>
                    <a:pt x="402" y="192"/>
                  </a:lnTo>
                  <a:close/>
                </a:path>
              </a:pathLst>
            </a:custGeom>
            <a:solidFill>
              <a:srgbClr val="FDCD8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0" name="Freeform 30">
              <a:extLst>
                <a:ext uri="{FF2B5EF4-FFF2-40B4-BE49-F238E27FC236}">
                  <a16:creationId xmlns:a16="http://schemas.microsoft.com/office/drawing/2014/main" id="{7625611E-0237-4428-B4E5-BB0D05F106F9}"/>
                </a:ext>
              </a:extLst>
            </p:cNvPr>
            <p:cNvSpPr>
              <a:spLocks/>
            </p:cNvSpPr>
            <p:nvPr/>
          </p:nvSpPr>
          <p:spPr bwMode="auto">
            <a:xfrm>
              <a:off x="5832" y="3144"/>
              <a:ext cx="420" cy="516"/>
            </a:xfrm>
            <a:custGeom>
              <a:avLst/>
              <a:gdLst/>
              <a:ahLst/>
              <a:cxnLst>
                <a:cxn ang="0">
                  <a:pos x="402" y="192"/>
                </a:cxn>
                <a:cxn ang="0">
                  <a:pos x="402" y="192"/>
                </a:cxn>
                <a:cxn ang="0">
                  <a:pos x="408" y="216"/>
                </a:cxn>
                <a:cxn ang="0">
                  <a:pos x="408" y="240"/>
                </a:cxn>
                <a:cxn ang="0">
                  <a:pos x="402" y="276"/>
                </a:cxn>
                <a:cxn ang="0">
                  <a:pos x="402" y="276"/>
                </a:cxn>
                <a:cxn ang="0">
                  <a:pos x="390" y="324"/>
                </a:cxn>
                <a:cxn ang="0">
                  <a:pos x="384" y="372"/>
                </a:cxn>
                <a:cxn ang="0">
                  <a:pos x="384" y="414"/>
                </a:cxn>
                <a:cxn ang="0">
                  <a:pos x="390" y="432"/>
                </a:cxn>
                <a:cxn ang="0">
                  <a:pos x="396" y="444"/>
                </a:cxn>
                <a:cxn ang="0">
                  <a:pos x="396" y="444"/>
                </a:cxn>
                <a:cxn ang="0">
                  <a:pos x="408" y="468"/>
                </a:cxn>
                <a:cxn ang="0">
                  <a:pos x="414" y="492"/>
                </a:cxn>
                <a:cxn ang="0">
                  <a:pos x="420" y="516"/>
                </a:cxn>
                <a:cxn ang="0">
                  <a:pos x="0" y="384"/>
                </a:cxn>
                <a:cxn ang="0">
                  <a:pos x="0" y="384"/>
                </a:cxn>
                <a:cxn ang="0">
                  <a:pos x="12" y="354"/>
                </a:cxn>
                <a:cxn ang="0">
                  <a:pos x="30" y="270"/>
                </a:cxn>
                <a:cxn ang="0">
                  <a:pos x="54" y="162"/>
                </a:cxn>
                <a:cxn ang="0">
                  <a:pos x="60" y="102"/>
                </a:cxn>
                <a:cxn ang="0">
                  <a:pos x="60" y="54"/>
                </a:cxn>
                <a:cxn ang="0">
                  <a:pos x="60" y="54"/>
                </a:cxn>
                <a:cxn ang="0">
                  <a:pos x="60" y="30"/>
                </a:cxn>
                <a:cxn ang="0">
                  <a:pos x="72" y="12"/>
                </a:cxn>
                <a:cxn ang="0">
                  <a:pos x="84" y="0"/>
                </a:cxn>
                <a:cxn ang="0">
                  <a:pos x="108" y="0"/>
                </a:cxn>
                <a:cxn ang="0">
                  <a:pos x="132" y="0"/>
                </a:cxn>
                <a:cxn ang="0">
                  <a:pos x="162" y="0"/>
                </a:cxn>
                <a:cxn ang="0">
                  <a:pos x="228" y="24"/>
                </a:cxn>
                <a:cxn ang="0">
                  <a:pos x="294" y="54"/>
                </a:cxn>
                <a:cxn ang="0">
                  <a:pos x="354" y="96"/>
                </a:cxn>
                <a:cxn ang="0">
                  <a:pos x="372" y="120"/>
                </a:cxn>
                <a:cxn ang="0">
                  <a:pos x="390" y="144"/>
                </a:cxn>
                <a:cxn ang="0">
                  <a:pos x="402" y="168"/>
                </a:cxn>
                <a:cxn ang="0">
                  <a:pos x="402" y="192"/>
                </a:cxn>
              </a:cxnLst>
              <a:rect l="0" t="0" r="r" b="b"/>
              <a:pathLst>
                <a:path w="420" h="516">
                  <a:moveTo>
                    <a:pt x="402" y="192"/>
                  </a:moveTo>
                  <a:lnTo>
                    <a:pt x="402" y="192"/>
                  </a:lnTo>
                  <a:lnTo>
                    <a:pt x="408" y="216"/>
                  </a:lnTo>
                  <a:lnTo>
                    <a:pt x="408" y="240"/>
                  </a:lnTo>
                  <a:lnTo>
                    <a:pt x="402" y="276"/>
                  </a:lnTo>
                  <a:lnTo>
                    <a:pt x="402" y="276"/>
                  </a:lnTo>
                  <a:lnTo>
                    <a:pt x="390" y="324"/>
                  </a:lnTo>
                  <a:lnTo>
                    <a:pt x="384" y="372"/>
                  </a:lnTo>
                  <a:lnTo>
                    <a:pt x="384" y="414"/>
                  </a:lnTo>
                  <a:lnTo>
                    <a:pt x="390" y="432"/>
                  </a:lnTo>
                  <a:lnTo>
                    <a:pt x="396" y="444"/>
                  </a:lnTo>
                  <a:lnTo>
                    <a:pt x="396" y="444"/>
                  </a:lnTo>
                  <a:lnTo>
                    <a:pt x="408" y="468"/>
                  </a:lnTo>
                  <a:lnTo>
                    <a:pt x="414" y="492"/>
                  </a:lnTo>
                  <a:lnTo>
                    <a:pt x="420" y="516"/>
                  </a:lnTo>
                  <a:lnTo>
                    <a:pt x="0" y="384"/>
                  </a:lnTo>
                  <a:lnTo>
                    <a:pt x="0" y="384"/>
                  </a:lnTo>
                  <a:lnTo>
                    <a:pt x="12" y="354"/>
                  </a:lnTo>
                  <a:lnTo>
                    <a:pt x="30" y="270"/>
                  </a:lnTo>
                  <a:lnTo>
                    <a:pt x="54" y="162"/>
                  </a:lnTo>
                  <a:lnTo>
                    <a:pt x="60" y="102"/>
                  </a:lnTo>
                  <a:lnTo>
                    <a:pt x="60" y="54"/>
                  </a:lnTo>
                  <a:lnTo>
                    <a:pt x="60" y="54"/>
                  </a:lnTo>
                  <a:lnTo>
                    <a:pt x="60" y="30"/>
                  </a:lnTo>
                  <a:lnTo>
                    <a:pt x="72" y="12"/>
                  </a:lnTo>
                  <a:lnTo>
                    <a:pt x="84" y="0"/>
                  </a:lnTo>
                  <a:lnTo>
                    <a:pt x="108" y="0"/>
                  </a:lnTo>
                  <a:lnTo>
                    <a:pt x="132" y="0"/>
                  </a:lnTo>
                  <a:lnTo>
                    <a:pt x="162" y="0"/>
                  </a:lnTo>
                  <a:lnTo>
                    <a:pt x="228" y="24"/>
                  </a:lnTo>
                  <a:lnTo>
                    <a:pt x="294" y="54"/>
                  </a:lnTo>
                  <a:lnTo>
                    <a:pt x="354" y="96"/>
                  </a:lnTo>
                  <a:lnTo>
                    <a:pt x="372" y="120"/>
                  </a:lnTo>
                  <a:lnTo>
                    <a:pt x="390" y="144"/>
                  </a:lnTo>
                  <a:lnTo>
                    <a:pt x="402" y="168"/>
                  </a:lnTo>
                  <a:lnTo>
                    <a:pt x="402" y="192"/>
                  </a:lnTo>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1" name="Freeform 31">
              <a:extLst>
                <a:ext uri="{FF2B5EF4-FFF2-40B4-BE49-F238E27FC236}">
                  <a16:creationId xmlns:a16="http://schemas.microsoft.com/office/drawing/2014/main" id="{73A9977C-254E-4FE2-9EE1-32DDD0C3CD28}"/>
                </a:ext>
              </a:extLst>
            </p:cNvPr>
            <p:cNvSpPr>
              <a:spLocks/>
            </p:cNvSpPr>
            <p:nvPr/>
          </p:nvSpPr>
          <p:spPr bwMode="auto">
            <a:xfrm>
              <a:off x="6264" y="3552"/>
              <a:ext cx="120" cy="306"/>
            </a:xfrm>
            <a:custGeom>
              <a:avLst/>
              <a:gdLst/>
              <a:ahLst/>
              <a:cxnLst>
                <a:cxn ang="0">
                  <a:pos x="0" y="0"/>
                </a:cxn>
                <a:cxn ang="0">
                  <a:pos x="6" y="162"/>
                </a:cxn>
                <a:cxn ang="0">
                  <a:pos x="114" y="306"/>
                </a:cxn>
                <a:cxn ang="0">
                  <a:pos x="114" y="306"/>
                </a:cxn>
                <a:cxn ang="0">
                  <a:pos x="114" y="276"/>
                </a:cxn>
                <a:cxn ang="0">
                  <a:pos x="120" y="240"/>
                </a:cxn>
                <a:cxn ang="0">
                  <a:pos x="114" y="198"/>
                </a:cxn>
                <a:cxn ang="0">
                  <a:pos x="102" y="150"/>
                </a:cxn>
                <a:cxn ang="0">
                  <a:pos x="84" y="102"/>
                </a:cxn>
                <a:cxn ang="0">
                  <a:pos x="48" y="48"/>
                </a:cxn>
                <a:cxn ang="0">
                  <a:pos x="30" y="24"/>
                </a:cxn>
                <a:cxn ang="0">
                  <a:pos x="0" y="0"/>
                </a:cxn>
              </a:cxnLst>
              <a:rect l="0" t="0" r="r" b="b"/>
              <a:pathLst>
                <a:path w="120" h="306">
                  <a:moveTo>
                    <a:pt x="0" y="0"/>
                  </a:moveTo>
                  <a:lnTo>
                    <a:pt x="6" y="162"/>
                  </a:lnTo>
                  <a:lnTo>
                    <a:pt x="114" y="306"/>
                  </a:lnTo>
                  <a:lnTo>
                    <a:pt x="114" y="306"/>
                  </a:lnTo>
                  <a:lnTo>
                    <a:pt x="114" y="276"/>
                  </a:lnTo>
                  <a:lnTo>
                    <a:pt x="120" y="240"/>
                  </a:lnTo>
                  <a:lnTo>
                    <a:pt x="114" y="198"/>
                  </a:lnTo>
                  <a:lnTo>
                    <a:pt x="102" y="150"/>
                  </a:lnTo>
                  <a:lnTo>
                    <a:pt x="84" y="102"/>
                  </a:lnTo>
                  <a:lnTo>
                    <a:pt x="48" y="48"/>
                  </a:lnTo>
                  <a:lnTo>
                    <a:pt x="30" y="24"/>
                  </a:lnTo>
                  <a:lnTo>
                    <a:pt x="0" y="0"/>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2" name="Freeform 32">
              <a:extLst>
                <a:ext uri="{FF2B5EF4-FFF2-40B4-BE49-F238E27FC236}">
                  <a16:creationId xmlns:a16="http://schemas.microsoft.com/office/drawing/2014/main" id="{C48C8226-99FD-4EE7-9157-7A5483E52C33}"/>
                </a:ext>
              </a:extLst>
            </p:cNvPr>
            <p:cNvSpPr>
              <a:spLocks/>
            </p:cNvSpPr>
            <p:nvPr/>
          </p:nvSpPr>
          <p:spPr bwMode="auto">
            <a:xfrm>
              <a:off x="6264" y="3552"/>
              <a:ext cx="120" cy="306"/>
            </a:xfrm>
            <a:custGeom>
              <a:avLst/>
              <a:gdLst/>
              <a:ahLst/>
              <a:cxnLst>
                <a:cxn ang="0">
                  <a:pos x="0" y="0"/>
                </a:cxn>
                <a:cxn ang="0">
                  <a:pos x="6" y="162"/>
                </a:cxn>
                <a:cxn ang="0">
                  <a:pos x="114" y="306"/>
                </a:cxn>
                <a:cxn ang="0">
                  <a:pos x="114" y="306"/>
                </a:cxn>
                <a:cxn ang="0">
                  <a:pos x="114" y="276"/>
                </a:cxn>
                <a:cxn ang="0">
                  <a:pos x="120" y="240"/>
                </a:cxn>
                <a:cxn ang="0">
                  <a:pos x="114" y="198"/>
                </a:cxn>
                <a:cxn ang="0">
                  <a:pos x="102" y="150"/>
                </a:cxn>
                <a:cxn ang="0">
                  <a:pos x="84" y="102"/>
                </a:cxn>
                <a:cxn ang="0">
                  <a:pos x="48" y="48"/>
                </a:cxn>
                <a:cxn ang="0">
                  <a:pos x="30" y="24"/>
                </a:cxn>
                <a:cxn ang="0">
                  <a:pos x="0" y="0"/>
                </a:cxn>
              </a:cxnLst>
              <a:rect l="0" t="0" r="r" b="b"/>
              <a:pathLst>
                <a:path w="120" h="306">
                  <a:moveTo>
                    <a:pt x="0" y="0"/>
                  </a:moveTo>
                  <a:lnTo>
                    <a:pt x="6" y="162"/>
                  </a:lnTo>
                  <a:lnTo>
                    <a:pt x="114" y="306"/>
                  </a:lnTo>
                  <a:lnTo>
                    <a:pt x="114" y="306"/>
                  </a:lnTo>
                  <a:lnTo>
                    <a:pt x="114" y="276"/>
                  </a:lnTo>
                  <a:lnTo>
                    <a:pt x="120" y="240"/>
                  </a:lnTo>
                  <a:lnTo>
                    <a:pt x="114" y="198"/>
                  </a:lnTo>
                  <a:lnTo>
                    <a:pt x="102" y="150"/>
                  </a:lnTo>
                  <a:lnTo>
                    <a:pt x="84" y="102"/>
                  </a:lnTo>
                  <a:lnTo>
                    <a:pt x="48" y="48"/>
                  </a:lnTo>
                  <a:lnTo>
                    <a:pt x="30" y="24"/>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3" name="Freeform 33">
              <a:extLst>
                <a:ext uri="{FF2B5EF4-FFF2-40B4-BE49-F238E27FC236}">
                  <a16:creationId xmlns:a16="http://schemas.microsoft.com/office/drawing/2014/main" id="{A73ACFBA-CC7D-43CD-ADBA-D00820025E41}"/>
                </a:ext>
              </a:extLst>
            </p:cNvPr>
            <p:cNvSpPr>
              <a:spLocks/>
            </p:cNvSpPr>
            <p:nvPr/>
          </p:nvSpPr>
          <p:spPr bwMode="auto">
            <a:xfrm>
              <a:off x="6348" y="3750"/>
              <a:ext cx="150" cy="672"/>
            </a:xfrm>
            <a:custGeom>
              <a:avLst/>
              <a:gdLst/>
              <a:ahLst/>
              <a:cxnLst>
                <a:cxn ang="0">
                  <a:pos x="6" y="0"/>
                </a:cxn>
                <a:cxn ang="0">
                  <a:pos x="6" y="0"/>
                </a:cxn>
                <a:cxn ang="0">
                  <a:pos x="42" y="48"/>
                </a:cxn>
                <a:cxn ang="0">
                  <a:pos x="72" y="102"/>
                </a:cxn>
                <a:cxn ang="0">
                  <a:pos x="108" y="174"/>
                </a:cxn>
                <a:cxn ang="0">
                  <a:pos x="126" y="216"/>
                </a:cxn>
                <a:cxn ang="0">
                  <a:pos x="138" y="258"/>
                </a:cxn>
                <a:cxn ang="0">
                  <a:pos x="144" y="306"/>
                </a:cxn>
                <a:cxn ang="0">
                  <a:pos x="150" y="360"/>
                </a:cxn>
                <a:cxn ang="0">
                  <a:pos x="150" y="414"/>
                </a:cxn>
                <a:cxn ang="0">
                  <a:pos x="144" y="474"/>
                </a:cxn>
                <a:cxn ang="0">
                  <a:pos x="126" y="534"/>
                </a:cxn>
                <a:cxn ang="0">
                  <a:pos x="102" y="594"/>
                </a:cxn>
                <a:cxn ang="0">
                  <a:pos x="102" y="594"/>
                </a:cxn>
                <a:cxn ang="0">
                  <a:pos x="78" y="648"/>
                </a:cxn>
                <a:cxn ang="0">
                  <a:pos x="60" y="672"/>
                </a:cxn>
                <a:cxn ang="0">
                  <a:pos x="48" y="672"/>
                </a:cxn>
                <a:cxn ang="0">
                  <a:pos x="42" y="666"/>
                </a:cxn>
                <a:cxn ang="0">
                  <a:pos x="30" y="648"/>
                </a:cxn>
                <a:cxn ang="0">
                  <a:pos x="18" y="612"/>
                </a:cxn>
                <a:cxn ang="0">
                  <a:pos x="12" y="558"/>
                </a:cxn>
                <a:cxn ang="0">
                  <a:pos x="0" y="426"/>
                </a:cxn>
                <a:cxn ang="0">
                  <a:pos x="0" y="282"/>
                </a:cxn>
                <a:cxn ang="0">
                  <a:pos x="0" y="144"/>
                </a:cxn>
                <a:cxn ang="0">
                  <a:pos x="6" y="0"/>
                </a:cxn>
              </a:cxnLst>
              <a:rect l="0" t="0" r="r" b="b"/>
              <a:pathLst>
                <a:path w="150" h="672">
                  <a:moveTo>
                    <a:pt x="6" y="0"/>
                  </a:moveTo>
                  <a:lnTo>
                    <a:pt x="6" y="0"/>
                  </a:lnTo>
                  <a:lnTo>
                    <a:pt x="42" y="48"/>
                  </a:lnTo>
                  <a:lnTo>
                    <a:pt x="72" y="102"/>
                  </a:lnTo>
                  <a:lnTo>
                    <a:pt x="108" y="174"/>
                  </a:lnTo>
                  <a:lnTo>
                    <a:pt x="126" y="216"/>
                  </a:lnTo>
                  <a:lnTo>
                    <a:pt x="138" y="258"/>
                  </a:lnTo>
                  <a:lnTo>
                    <a:pt x="144" y="306"/>
                  </a:lnTo>
                  <a:lnTo>
                    <a:pt x="150" y="360"/>
                  </a:lnTo>
                  <a:lnTo>
                    <a:pt x="150" y="414"/>
                  </a:lnTo>
                  <a:lnTo>
                    <a:pt x="144" y="474"/>
                  </a:lnTo>
                  <a:lnTo>
                    <a:pt x="126" y="534"/>
                  </a:lnTo>
                  <a:lnTo>
                    <a:pt x="102" y="594"/>
                  </a:lnTo>
                  <a:lnTo>
                    <a:pt x="102" y="594"/>
                  </a:lnTo>
                  <a:lnTo>
                    <a:pt x="78" y="648"/>
                  </a:lnTo>
                  <a:lnTo>
                    <a:pt x="60" y="672"/>
                  </a:lnTo>
                  <a:lnTo>
                    <a:pt x="48" y="672"/>
                  </a:lnTo>
                  <a:lnTo>
                    <a:pt x="42" y="666"/>
                  </a:lnTo>
                  <a:lnTo>
                    <a:pt x="30" y="648"/>
                  </a:lnTo>
                  <a:lnTo>
                    <a:pt x="18" y="612"/>
                  </a:lnTo>
                  <a:lnTo>
                    <a:pt x="12" y="558"/>
                  </a:lnTo>
                  <a:lnTo>
                    <a:pt x="0" y="426"/>
                  </a:lnTo>
                  <a:lnTo>
                    <a:pt x="0" y="282"/>
                  </a:lnTo>
                  <a:lnTo>
                    <a:pt x="0" y="144"/>
                  </a:lnTo>
                  <a:lnTo>
                    <a:pt x="6" y="0"/>
                  </a:lnTo>
                  <a:close/>
                </a:path>
              </a:pathLst>
            </a:custGeom>
            <a:solidFill>
              <a:srgbClr val="DB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4" name="Freeform 34">
              <a:extLst>
                <a:ext uri="{FF2B5EF4-FFF2-40B4-BE49-F238E27FC236}">
                  <a16:creationId xmlns:a16="http://schemas.microsoft.com/office/drawing/2014/main" id="{DF193736-A534-400C-8275-8E93BE83AAE1}"/>
                </a:ext>
              </a:extLst>
            </p:cNvPr>
            <p:cNvSpPr>
              <a:spLocks/>
            </p:cNvSpPr>
            <p:nvPr/>
          </p:nvSpPr>
          <p:spPr bwMode="auto">
            <a:xfrm>
              <a:off x="6348" y="3750"/>
              <a:ext cx="150" cy="672"/>
            </a:xfrm>
            <a:custGeom>
              <a:avLst/>
              <a:gdLst/>
              <a:ahLst/>
              <a:cxnLst>
                <a:cxn ang="0">
                  <a:pos x="6" y="0"/>
                </a:cxn>
                <a:cxn ang="0">
                  <a:pos x="6" y="0"/>
                </a:cxn>
                <a:cxn ang="0">
                  <a:pos x="42" y="48"/>
                </a:cxn>
                <a:cxn ang="0">
                  <a:pos x="72" y="102"/>
                </a:cxn>
                <a:cxn ang="0">
                  <a:pos x="108" y="174"/>
                </a:cxn>
                <a:cxn ang="0">
                  <a:pos x="126" y="216"/>
                </a:cxn>
                <a:cxn ang="0">
                  <a:pos x="138" y="258"/>
                </a:cxn>
                <a:cxn ang="0">
                  <a:pos x="144" y="306"/>
                </a:cxn>
                <a:cxn ang="0">
                  <a:pos x="150" y="360"/>
                </a:cxn>
                <a:cxn ang="0">
                  <a:pos x="150" y="414"/>
                </a:cxn>
                <a:cxn ang="0">
                  <a:pos x="144" y="474"/>
                </a:cxn>
                <a:cxn ang="0">
                  <a:pos x="126" y="534"/>
                </a:cxn>
                <a:cxn ang="0">
                  <a:pos x="102" y="594"/>
                </a:cxn>
                <a:cxn ang="0">
                  <a:pos x="102" y="594"/>
                </a:cxn>
                <a:cxn ang="0">
                  <a:pos x="78" y="648"/>
                </a:cxn>
                <a:cxn ang="0">
                  <a:pos x="60" y="672"/>
                </a:cxn>
                <a:cxn ang="0">
                  <a:pos x="48" y="672"/>
                </a:cxn>
                <a:cxn ang="0">
                  <a:pos x="42" y="666"/>
                </a:cxn>
                <a:cxn ang="0">
                  <a:pos x="30" y="648"/>
                </a:cxn>
                <a:cxn ang="0">
                  <a:pos x="18" y="612"/>
                </a:cxn>
                <a:cxn ang="0">
                  <a:pos x="12" y="558"/>
                </a:cxn>
                <a:cxn ang="0">
                  <a:pos x="0" y="426"/>
                </a:cxn>
                <a:cxn ang="0">
                  <a:pos x="0" y="282"/>
                </a:cxn>
                <a:cxn ang="0">
                  <a:pos x="0" y="144"/>
                </a:cxn>
                <a:cxn ang="0">
                  <a:pos x="6" y="0"/>
                </a:cxn>
              </a:cxnLst>
              <a:rect l="0" t="0" r="r" b="b"/>
              <a:pathLst>
                <a:path w="150" h="672">
                  <a:moveTo>
                    <a:pt x="6" y="0"/>
                  </a:moveTo>
                  <a:lnTo>
                    <a:pt x="6" y="0"/>
                  </a:lnTo>
                  <a:lnTo>
                    <a:pt x="42" y="48"/>
                  </a:lnTo>
                  <a:lnTo>
                    <a:pt x="72" y="102"/>
                  </a:lnTo>
                  <a:lnTo>
                    <a:pt x="108" y="174"/>
                  </a:lnTo>
                  <a:lnTo>
                    <a:pt x="126" y="216"/>
                  </a:lnTo>
                  <a:lnTo>
                    <a:pt x="138" y="258"/>
                  </a:lnTo>
                  <a:lnTo>
                    <a:pt x="144" y="306"/>
                  </a:lnTo>
                  <a:lnTo>
                    <a:pt x="150" y="360"/>
                  </a:lnTo>
                  <a:lnTo>
                    <a:pt x="150" y="414"/>
                  </a:lnTo>
                  <a:lnTo>
                    <a:pt x="144" y="474"/>
                  </a:lnTo>
                  <a:lnTo>
                    <a:pt x="126" y="534"/>
                  </a:lnTo>
                  <a:lnTo>
                    <a:pt x="102" y="594"/>
                  </a:lnTo>
                  <a:lnTo>
                    <a:pt x="102" y="594"/>
                  </a:lnTo>
                  <a:lnTo>
                    <a:pt x="78" y="648"/>
                  </a:lnTo>
                  <a:lnTo>
                    <a:pt x="60" y="672"/>
                  </a:lnTo>
                  <a:lnTo>
                    <a:pt x="48" y="672"/>
                  </a:lnTo>
                  <a:lnTo>
                    <a:pt x="42" y="666"/>
                  </a:lnTo>
                  <a:lnTo>
                    <a:pt x="30" y="648"/>
                  </a:lnTo>
                  <a:lnTo>
                    <a:pt x="18" y="612"/>
                  </a:lnTo>
                  <a:lnTo>
                    <a:pt x="12" y="558"/>
                  </a:lnTo>
                  <a:lnTo>
                    <a:pt x="0" y="426"/>
                  </a:lnTo>
                  <a:lnTo>
                    <a:pt x="0" y="282"/>
                  </a:lnTo>
                  <a:lnTo>
                    <a:pt x="0" y="144"/>
                  </a:lnTo>
                  <a:lnTo>
                    <a:pt x="6" y="0"/>
                  </a:lnTo>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5" name="Freeform 35">
              <a:extLst>
                <a:ext uri="{FF2B5EF4-FFF2-40B4-BE49-F238E27FC236}">
                  <a16:creationId xmlns:a16="http://schemas.microsoft.com/office/drawing/2014/main" id="{7844E8E5-2128-42E4-8DCE-E561764B6966}"/>
                </a:ext>
              </a:extLst>
            </p:cNvPr>
            <p:cNvSpPr>
              <a:spLocks/>
            </p:cNvSpPr>
            <p:nvPr/>
          </p:nvSpPr>
          <p:spPr bwMode="auto">
            <a:xfrm>
              <a:off x="5778" y="5016"/>
              <a:ext cx="714" cy="1086"/>
            </a:xfrm>
            <a:custGeom>
              <a:avLst/>
              <a:gdLst/>
              <a:ahLst/>
              <a:cxnLst>
                <a:cxn ang="0">
                  <a:pos x="60" y="42"/>
                </a:cxn>
                <a:cxn ang="0">
                  <a:pos x="60" y="42"/>
                </a:cxn>
                <a:cxn ang="0">
                  <a:pos x="48" y="84"/>
                </a:cxn>
                <a:cxn ang="0">
                  <a:pos x="18" y="192"/>
                </a:cxn>
                <a:cxn ang="0">
                  <a:pos x="6" y="264"/>
                </a:cxn>
                <a:cxn ang="0">
                  <a:pos x="0" y="348"/>
                </a:cxn>
                <a:cxn ang="0">
                  <a:pos x="6" y="438"/>
                </a:cxn>
                <a:cxn ang="0">
                  <a:pos x="18" y="528"/>
                </a:cxn>
                <a:cxn ang="0">
                  <a:pos x="18" y="528"/>
                </a:cxn>
                <a:cxn ang="0">
                  <a:pos x="36" y="624"/>
                </a:cxn>
                <a:cxn ang="0">
                  <a:pos x="48" y="720"/>
                </a:cxn>
                <a:cxn ang="0">
                  <a:pos x="66" y="900"/>
                </a:cxn>
                <a:cxn ang="0">
                  <a:pos x="78" y="1086"/>
                </a:cxn>
                <a:cxn ang="0">
                  <a:pos x="714" y="1086"/>
                </a:cxn>
                <a:cxn ang="0">
                  <a:pos x="714" y="1086"/>
                </a:cxn>
                <a:cxn ang="0">
                  <a:pos x="708" y="456"/>
                </a:cxn>
                <a:cxn ang="0">
                  <a:pos x="708" y="456"/>
                </a:cxn>
                <a:cxn ang="0">
                  <a:pos x="702" y="204"/>
                </a:cxn>
                <a:cxn ang="0">
                  <a:pos x="690" y="72"/>
                </a:cxn>
                <a:cxn ang="0">
                  <a:pos x="684" y="30"/>
                </a:cxn>
                <a:cxn ang="0">
                  <a:pos x="678" y="6"/>
                </a:cxn>
                <a:cxn ang="0">
                  <a:pos x="678" y="6"/>
                </a:cxn>
                <a:cxn ang="0">
                  <a:pos x="648" y="0"/>
                </a:cxn>
                <a:cxn ang="0">
                  <a:pos x="576" y="0"/>
                </a:cxn>
                <a:cxn ang="0">
                  <a:pos x="366" y="18"/>
                </a:cxn>
                <a:cxn ang="0">
                  <a:pos x="60" y="42"/>
                </a:cxn>
              </a:cxnLst>
              <a:rect l="0" t="0" r="r" b="b"/>
              <a:pathLst>
                <a:path w="714" h="1086">
                  <a:moveTo>
                    <a:pt x="60" y="42"/>
                  </a:moveTo>
                  <a:lnTo>
                    <a:pt x="60" y="42"/>
                  </a:lnTo>
                  <a:lnTo>
                    <a:pt x="48" y="84"/>
                  </a:lnTo>
                  <a:lnTo>
                    <a:pt x="18" y="192"/>
                  </a:lnTo>
                  <a:lnTo>
                    <a:pt x="6" y="264"/>
                  </a:lnTo>
                  <a:lnTo>
                    <a:pt x="0" y="348"/>
                  </a:lnTo>
                  <a:lnTo>
                    <a:pt x="6" y="438"/>
                  </a:lnTo>
                  <a:lnTo>
                    <a:pt x="18" y="528"/>
                  </a:lnTo>
                  <a:lnTo>
                    <a:pt x="18" y="528"/>
                  </a:lnTo>
                  <a:lnTo>
                    <a:pt x="36" y="624"/>
                  </a:lnTo>
                  <a:lnTo>
                    <a:pt x="48" y="720"/>
                  </a:lnTo>
                  <a:lnTo>
                    <a:pt x="66" y="900"/>
                  </a:lnTo>
                  <a:lnTo>
                    <a:pt x="78" y="1086"/>
                  </a:lnTo>
                  <a:lnTo>
                    <a:pt x="714" y="1086"/>
                  </a:lnTo>
                  <a:lnTo>
                    <a:pt x="714" y="1086"/>
                  </a:lnTo>
                  <a:lnTo>
                    <a:pt x="708" y="456"/>
                  </a:lnTo>
                  <a:lnTo>
                    <a:pt x="708" y="456"/>
                  </a:lnTo>
                  <a:lnTo>
                    <a:pt x="702" y="204"/>
                  </a:lnTo>
                  <a:lnTo>
                    <a:pt x="690" y="72"/>
                  </a:lnTo>
                  <a:lnTo>
                    <a:pt x="684" y="30"/>
                  </a:lnTo>
                  <a:lnTo>
                    <a:pt x="678" y="6"/>
                  </a:lnTo>
                  <a:lnTo>
                    <a:pt x="678" y="6"/>
                  </a:lnTo>
                  <a:lnTo>
                    <a:pt x="648" y="0"/>
                  </a:lnTo>
                  <a:lnTo>
                    <a:pt x="576" y="0"/>
                  </a:lnTo>
                  <a:lnTo>
                    <a:pt x="366" y="18"/>
                  </a:lnTo>
                  <a:lnTo>
                    <a:pt x="60" y="42"/>
                  </a:lnTo>
                  <a:close/>
                </a:path>
              </a:pathLst>
            </a:custGeom>
            <a:solidFill>
              <a:srgbClr val="2E2B29"/>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6" name="Freeform 36">
              <a:extLst>
                <a:ext uri="{FF2B5EF4-FFF2-40B4-BE49-F238E27FC236}">
                  <a16:creationId xmlns:a16="http://schemas.microsoft.com/office/drawing/2014/main" id="{339F1F82-8BE7-44BC-8BE8-6295A6BC463A}"/>
                </a:ext>
              </a:extLst>
            </p:cNvPr>
            <p:cNvSpPr>
              <a:spLocks/>
            </p:cNvSpPr>
            <p:nvPr/>
          </p:nvSpPr>
          <p:spPr bwMode="auto">
            <a:xfrm>
              <a:off x="5778" y="5016"/>
              <a:ext cx="714" cy="1086"/>
            </a:xfrm>
            <a:custGeom>
              <a:avLst/>
              <a:gdLst/>
              <a:ahLst/>
              <a:cxnLst>
                <a:cxn ang="0">
                  <a:pos x="60" y="42"/>
                </a:cxn>
                <a:cxn ang="0">
                  <a:pos x="60" y="42"/>
                </a:cxn>
                <a:cxn ang="0">
                  <a:pos x="48" y="84"/>
                </a:cxn>
                <a:cxn ang="0">
                  <a:pos x="18" y="192"/>
                </a:cxn>
                <a:cxn ang="0">
                  <a:pos x="6" y="264"/>
                </a:cxn>
                <a:cxn ang="0">
                  <a:pos x="0" y="348"/>
                </a:cxn>
                <a:cxn ang="0">
                  <a:pos x="6" y="438"/>
                </a:cxn>
                <a:cxn ang="0">
                  <a:pos x="18" y="528"/>
                </a:cxn>
                <a:cxn ang="0">
                  <a:pos x="18" y="528"/>
                </a:cxn>
                <a:cxn ang="0">
                  <a:pos x="36" y="624"/>
                </a:cxn>
                <a:cxn ang="0">
                  <a:pos x="48" y="720"/>
                </a:cxn>
                <a:cxn ang="0">
                  <a:pos x="66" y="900"/>
                </a:cxn>
                <a:cxn ang="0">
                  <a:pos x="78" y="1086"/>
                </a:cxn>
                <a:cxn ang="0">
                  <a:pos x="714" y="1086"/>
                </a:cxn>
                <a:cxn ang="0">
                  <a:pos x="714" y="1086"/>
                </a:cxn>
                <a:cxn ang="0">
                  <a:pos x="708" y="456"/>
                </a:cxn>
                <a:cxn ang="0">
                  <a:pos x="708" y="456"/>
                </a:cxn>
                <a:cxn ang="0">
                  <a:pos x="702" y="204"/>
                </a:cxn>
                <a:cxn ang="0">
                  <a:pos x="690" y="72"/>
                </a:cxn>
                <a:cxn ang="0">
                  <a:pos x="684" y="30"/>
                </a:cxn>
                <a:cxn ang="0">
                  <a:pos x="678" y="6"/>
                </a:cxn>
                <a:cxn ang="0">
                  <a:pos x="678" y="6"/>
                </a:cxn>
                <a:cxn ang="0">
                  <a:pos x="648" y="0"/>
                </a:cxn>
                <a:cxn ang="0">
                  <a:pos x="576" y="0"/>
                </a:cxn>
                <a:cxn ang="0">
                  <a:pos x="366" y="18"/>
                </a:cxn>
                <a:cxn ang="0">
                  <a:pos x="60" y="42"/>
                </a:cxn>
              </a:cxnLst>
              <a:rect l="0" t="0" r="r" b="b"/>
              <a:pathLst>
                <a:path w="714" h="1086">
                  <a:moveTo>
                    <a:pt x="60" y="42"/>
                  </a:moveTo>
                  <a:lnTo>
                    <a:pt x="60" y="42"/>
                  </a:lnTo>
                  <a:lnTo>
                    <a:pt x="48" y="84"/>
                  </a:lnTo>
                  <a:lnTo>
                    <a:pt x="18" y="192"/>
                  </a:lnTo>
                  <a:lnTo>
                    <a:pt x="6" y="264"/>
                  </a:lnTo>
                  <a:lnTo>
                    <a:pt x="0" y="348"/>
                  </a:lnTo>
                  <a:lnTo>
                    <a:pt x="6" y="438"/>
                  </a:lnTo>
                  <a:lnTo>
                    <a:pt x="18" y="528"/>
                  </a:lnTo>
                  <a:lnTo>
                    <a:pt x="18" y="528"/>
                  </a:lnTo>
                  <a:lnTo>
                    <a:pt x="36" y="624"/>
                  </a:lnTo>
                  <a:lnTo>
                    <a:pt x="48" y="720"/>
                  </a:lnTo>
                  <a:lnTo>
                    <a:pt x="66" y="900"/>
                  </a:lnTo>
                  <a:lnTo>
                    <a:pt x="78" y="1086"/>
                  </a:lnTo>
                  <a:lnTo>
                    <a:pt x="714" y="1086"/>
                  </a:lnTo>
                  <a:lnTo>
                    <a:pt x="714" y="1086"/>
                  </a:lnTo>
                  <a:lnTo>
                    <a:pt x="708" y="456"/>
                  </a:lnTo>
                  <a:lnTo>
                    <a:pt x="708" y="456"/>
                  </a:lnTo>
                  <a:lnTo>
                    <a:pt x="702" y="204"/>
                  </a:lnTo>
                  <a:lnTo>
                    <a:pt x="690" y="72"/>
                  </a:lnTo>
                  <a:lnTo>
                    <a:pt x="684" y="30"/>
                  </a:lnTo>
                  <a:lnTo>
                    <a:pt x="678" y="6"/>
                  </a:lnTo>
                  <a:lnTo>
                    <a:pt x="678" y="6"/>
                  </a:lnTo>
                  <a:lnTo>
                    <a:pt x="648" y="0"/>
                  </a:lnTo>
                  <a:lnTo>
                    <a:pt x="576" y="0"/>
                  </a:lnTo>
                  <a:lnTo>
                    <a:pt x="366" y="18"/>
                  </a:lnTo>
                  <a:lnTo>
                    <a:pt x="60" y="4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7" name="Freeform 37">
              <a:extLst>
                <a:ext uri="{FF2B5EF4-FFF2-40B4-BE49-F238E27FC236}">
                  <a16:creationId xmlns:a16="http://schemas.microsoft.com/office/drawing/2014/main" id="{FCCD5F1E-6AB2-4C0A-9458-8A9DDB28A734}"/>
                </a:ext>
              </a:extLst>
            </p:cNvPr>
            <p:cNvSpPr>
              <a:spLocks/>
            </p:cNvSpPr>
            <p:nvPr/>
          </p:nvSpPr>
          <p:spPr bwMode="auto">
            <a:xfrm>
              <a:off x="5934" y="2682"/>
              <a:ext cx="552" cy="690"/>
            </a:xfrm>
            <a:custGeom>
              <a:avLst/>
              <a:gdLst/>
              <a:ahLst/>
              <a:cxnLst>
                <a:cxn ang="0">
                  <a:pos x="462" y="114"/>
                </a:cxn>
                <a:cxn ang="0">
                  <a:pos x="492" y="210"/>
                </a:cxn>
                <a:cxn ang="0">
                  <a:pos x="492" y="264"/>
                </a:cxn>
                <a:cxn ang="0">
                  <a:pos x="492" y="294"/>
                </a:cxn>
                <a:cxn ang="0">
                  <a:pos x="546" y="432"/>
                </a:cxn>
                <a:cxn ang="0">
                  <a:pos x="552" y="444"/>
                </a:cxn>
                <a:cxn ang="0">
                  <a:pos x="546" y="456"/>
                </a:cxn>
                <a:cxn ang="0">
                  <a:pos x="486" y="474"/>
                </a:cxn>
                <a:cxn ang="0">
                  <a:pos x="480" y="534"/>
                </a:cxn>
                <a:cxn ang="0">
                  <a:pos x="486" y="552"/>
                </a:cxn>
                <a:cxn ang="0">
                  <a:pos x="486" y="570"/>
                </a:cxn>
                <a:cxn ang="0">
                  <a:pos x="468" y="588"/>
                </a:cxn>
                <a:cxn ang="0">
                  <a:pos x="462" y="600"/>
                </a:cxn>
                <a:cxn ang="0">
                  <a:pos x="474" y="642"/>
                </a:cxn>
                <a:cxn ang="0">
                  <a:pos x="474" y="672"/>
                </a:cxn>
                <a:cxn ang="0">
                  <a:pos x="450" y="690"/>
                </a:cxn>
                <a:cxn ang="0">
                  <a:pos x="414" y="690"/>
                </a:cxn>
                <a:cxn ang="0">
                  <a:pos x="294" y="678"/>
                </a:cxn>
                <a:cxn ang="0">
                  <a:pos x="150" y="648"/>
                </a:cxn>
                <a:cxn ang="0">
                  <a:pos x="60" y="606"/>
                </a:cxn>
                <a:cxn ang="0">
                  <a:pos x="18" y="564"/>
                </a:cxn>
                <a:cxn ang="0">
                  <a:pos x="6" y="546"/>
                </a:cxn>
                <a:cxn ang="0">
                  <a:pos x="6" y="438"/>
                </a:cxn>
                <a:cxn ang="0">
                  <a:pos x="30" y="324"/>
                </a:cxn>
                <a:cxn ang="0">
                  <a:pos x="90" y="162"/>
                </a:cxn>
                <a:cxn ang="0">
                  <a:pos x="126" y="84"/>
                </a:cxn>
                <a:cxn ang="0">
                  <a:pos x="168" y="24"/>
                </a:cxn>
                <a:cxn ang="0">
                  <a:pos x="216" y="6"/>
                </a:cxn>
                <a:cxn ang="0">
                  <a:pos x="300" y="0"/>
                </a:cxn>
                <a:cxn ang="0">
                  <a:pos x="372" y="12"/>
                </a:cxn>
                <a:cxn ang="0">
                  <a:pos x="414" y="42"/>
                </a:cxn>
                <a:cxn ang="0">
                  <a:pos x="450" y="84"/>
                </a:cxn>
              </a:cxnLst>
              <a:rect l="0" t="0" r="r" b="b"/>
              <a:pathLst>
                <a:path w="552" h="690">
                  <a:moveTo>
                    <a:pt x="462" y="114"/>
                  </a:moveTo>
                  <a:lnTo>
                    <a:pt x="462" y="114"/>
                  </a:lnTo>
                  <a:lnTo>
                    <a:pt x="480" y="162"/>
                  </a:lnTo>
                  <a:lnTo>
                    <a:pt x="492" y="210"/>
                  </a:lnTo>
                  <a:lnTo>
                    <a:pt x="492" y="264"/>
                  </a:lnTo>
                  <a:lnTo>
                    <a:pt x="492" y="264"/>
                  </a:lnTo>
                  <a:lnTo>
                    <a:pt x="492" y="270"/>
                  </a:lnTo>
                  <a:lnTo>
                    <a:pt x="492" y="294"/>
                  </a:lnTo>
                  <a:lnTo>
                    <a:pt x="504" y="348"/>
                  </a:lnTo>
                  <a:lnTo>
                    <a:pt x="546" y="432"/>
                  </a:lnTo>
                  <a:lnTo>
                    <a:pt x="546" y="432"/>
                  </a:lnTo>
                  <a:lnTo>
                    <a:pt x="552" y="444"/>
                  </a:lnTo>
                  <a:lnTo>
                    <a:pt x="552" y="450"/>
                  </a:lnTo>
                  <a:lnTo>
                    <a:pt x="546" y="456"/>
                  </a:lnTo>
                  <a:lnTo>
                    <a:pt x="540" y="462"/>
                  </a:lnTo>
                  <a:lnTo>
                    <a:pt x="486" y="474"/>
                  </a:lnTo>
                  <a:lnTo>
                    <a:pt x="498" y="516"/>
                  </a:lnTo>
                  <a:lnTo>
                    <a:pt x="480" y="534"/>
                  </a:lnTo>
                  <a:lnTo>
                    <a:pt x="480" y="534"/>
                  </a:lnTo>
                  <a:lnTo>
                    <a:pt x="486" y="552"/>
                  </a:lnTo>
                  <a:lnTo>
                    <a:pt x="492" y="564"/>
                  </a:lnTo>
                  <a:lnTo>
                    <a:pt x="486" y="570"/>
                  </a:lnTo>
                  <a:lnTo>
                    <a:pt x="486" y="570"/>
                  </a:lnTo>
                  <a:lnTo>
                    <a:pt x="468" y="588"/>
                  </a:lnTo>
                  <a:lnTo>
                    <a:pt x="462" y="600"/>
                  </a:lnTo>
                  <a:lnTo>
                    <a:pt x="462" y="600"/>
                  </a:lnTo>
                  <a:lnTo>
                    <a:pt x="468" y="612"/>
                  </a:lnTo>
                  <a:lnTo>
                    <a:pt x="474" y="642"/>
                  </a:lnTo>
                  <a:lnTo>
                    <a:pt x="480" y="660"/>
                  </a:lnTo>
                  <a:lnTo>
                    <a:pt x="474" y="672"/>
                  </a:lnTo>
                  <a:lnTo>
                    <a:pt x="468" y="684"/>
                  </a:lnTo>
                  <a:lnTo>
                    <a:pt x="450" y="690"/>
                  </a:lnTo>
                  <a:lnTo>
                    <a:pt x="450" y="690"/>
                  </a:lnTo>
                  <a:lnTo>
                    <a:pt x="414" y="690"/>
                  </a:lnTo>
                  <a:lnTo>
                    <a:pt x="360" y="690"/>
                  </a:lnTo>
                  <a:lnTo>
                    <a:pt x="294" y="678"/>
                  </a:lnTo>
                  <a:lnTo>
                    <a:pt x="222" y="666"/>
                  </a:lnTo>
                  <a:lnTo>
                    <a:pt x="150" y="648"/>
                  </a:lnTo>
                  <a:lnTo>
                    <a:pt x="84" y="618"/>
                  </a:lnTo>
                  <a:lnTo>
                    <a:pt x="60" y="606"/>
                  </a:lnTo>
                  <a:lnTo>
                    <a:pt x="36" y="588"/>
                  </a:lnTo>
                  <a:lnTo>
                    <a:pt x="18" y="564"/>
                  </a:lnTo>
                  <a:lnTo>
                    <a:pt x="6" y="546"/>
                  </a:lnTo>
                  <a:lnTo>
                    <a:pt x="6" y="546"/>
                  </a:lnTo>
                  <a:lnTo>
                    <a:pt x="0" y="492"/>
                  </a:lnTo>
                  <a:lnTo>
                    <a:pt x="6" y="438"/>
                  </a:lnTo>
                  <a:lnTo>
                    <a:pt x="12" y="384"/>
                  </a:lnTo>
                  <a:lnTo>
                    <a:pt x="30" y="324"/>
                  </a:lnTo>
                  <a:lnTo>
                    <a:pt x="66" y="228"/>
                  </a:lnTo>
                  <a:lnTo>
                    <a:pt x="90" y="162"/>
                  </a:lnTo>
                  <a:lnTo>
                    <a:pt x="90" y="162"/>
                  </a:lnTo>
                  <a:lnTo>
                    <a:pt x="126" y="84"/>
                  </a:lnTo>
                  <a:lnTo>
                    <a:pt x="150" y="48"/>
                  </a:lnTo>
                  <a:lnTo>
                    <a:pt x="168" y="24"/>
                  </a:lnTo>
                  <a:lnTo>
                    <a:pt x="168" y="24"/>
                  </a:lnTo>
                  <a:lnTo>
                    <a:pt x="216" y="6"/>
                  </a:lnTo>
                  <a:lnTo>
                    <a:pt x="258" y="0"/>
                  </a:lnTo>
                  <a:lnTo>
                    <a:pt x="300" y="0"/>
                  </a:lnTo>
                  <a:lnTo>
                    <a:pt x="348" y="6"/>
                  </a:lnTo>
                  <a:lnTo>
                    <a:pt x="372" y="12"/>
                  </a:lnTo>
                  <a:lnTo>
                    <a:pt x="396" y="24"/>
                  </a:lnTo>
                  <a:lnTo>
                    <a:pt x="414" y="42"/>
                  </a:lnTo>
                  <a:lnTo>
                    <a:pt x="432" y="60"/>
                  </a:lnTo>
                  <a:lnTo>
                    <a:pt x="450" y="84"/>
                  </a:lnTo>
                  <a:lnTo>
                    <a:pt x="462"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8" name="Freeform 38">
              <a:extLst>
                <a:ext uri="{FF2B5EF4-FFF2-40B4-BE49-F238E27FC236}">
                  <a16:creationId xmlns:a16="http://schemas.microsoft.com/office/drawing/2014/main" id="{757EA871-A7C7-4F9C-AAE8-516479FD1686}"/>
                </a:ext>
              </a:extLst>
            </p:cNvPr>
            <p:cNvSpPr>
              <a:spLocks/>
            </p:cNvSpPr>
            <p:nvPr/>
          </p:nvSpPr>
          <p:spPr bwMode="auto">
            <a:xfrm>
              <a:off x="5934" y="2682"/>
              <a:ext cx="552" cy="690"/>
            </a:xfrm>
            <a:custGeom>
              <a:avLst/>
              <a:gdLst/>
              <a:ahLst/>
              <a:cxnLst>
                <a:cxn ang="0">
                  <a:pos x="462" y="114"/>
                </a:cxn>
                <a:cxn ang="0">
                  <a:pos x="492" y="210"/>
                </a:cxn>
                <a:cxn ang="0">
                  <a:pos x="492" y="264"/>
                </a:cxn>
                <a:cxn ang="0">
                  <a:pos x="492" y="294"/>
                </a:cxn>
                <a:cxn ang="0">
                  <a:pos x="546" y="432"/>
                </a:cxn>
                <a:cxn ang="0">
                  <a:pos x="552" y="444"/>
                </a:cxn>
                <a:cxn ang="0">
                  <a:pos x="546" y="456"/>
                </a:cxn>
                <a:cxn ang="0">
                  <a:pos x="486" y="474"/>
                </a:cxn>
                <a:cxn ang="0">
                  <a:pos x="480" y="534"/>
                </a:cxn>
                <a:cxn ang="0">
                  <a:pos x="486" y="552"/>
                </a:cxn>
                <a:cxn ang="0">
                  <a:pos x="486" y="570"/>
                </a:cxn>
                <a:cxn ang="0">
                  <a:pos x="468" y="588"/>
                </a:cxn>
                <a:cxn ang="0">
                  <a:pos x="462" y="600"/>
                </a:cxn>
                <a:cxn ang="0">
                  <a:pos x="474" y="642"/>
                </a:cxn>
                <a:cxn ang="0">
                  <a:pos x="474" y="672"/>
                </a:cxn>
                <a:cxn ang="0">
                  <a:pos x="450" y="690"/>
                </a:cxn>
                <a:cxn ang="0">
                  <a:pos x="414" y="690"/>
                </a:cxn>
                <a:cxn ang="0">
                  <a:pos x="294" y="678"/>
                </a:cxn>
                <a:cxn ang="0">
                  <a:pos x="150" y="648"/>
                </a:cxn>
                <a:cxn ang="0">
                  <a:pos x="60" y="606"/>
                </a:cxn>
                <a:cxn ang="0">
                  <a:pos x="18" y="564"/>
                </a:cxn>
                <a:cxn ang="0">
                  <a:pos x="6" y="546"/>
                </a:cxn>
                <a:cxn ang="0">
                  <a:pos x="6" y="438"/>
                </a:cxn>
                <a:cxn ang="0">
                  <a:pos x="30" y="324"/>
                </a:cxn>
                <a:cxn ang="0">
                  <a:pos x="90" y="162"/>
                </a:cxn>
                <a:cxn ang="0">
                  <a:pos x="126" y="84"/>
                </a:cxn>
                <a:cxn ang="0">
                  <a:pos x="168" y="24"/>
                </a:cxn>
                <a:cxn ang="0">
                  <a:pos x="216" y="6"/>
                </a:cxn>
                <a:cxn ang="0">
                  <a:pos x="300" y="0"/>
                </a:cxn>
                <a:cxn ang="0">
                  <a:pos x="372" y="12"/>
                </a:cxn>
                <a:cxn ang="0">
                  <a:pos x="414" y="42"/>
                </a:cxn>
                <a:cxn ang="0">
                  <a:pos x="450" y="84"/>
                </a:cxn>
              </a:cxnLst>
              <a:rect l="0" t="0" r="r" b="b"/>
              <a:pathLst>
                <a:path w="552" h="690">
                  <a:moveTo>
                    <a:pt x="462" y="114"/>
                  </a:moveTo>
                  <a:lnTo>
                    <a:pt x="462" y="114"/>
                  </a:lnTo>
                  <a:lnTo>
                    <a:pt x="480" y="162"/>
                  </a:lnTo>
                  <a:lnTo>
                    <a:pt x="492" y="210"/>
                  </a:lnTo>
                  <a:lnTo>
                    <a:pt x="492" y="264"/>
                  </a:lnTo>
                  <a:lnTo>
                    <a:pt x="492" y="264"/>
                  </a:lnTo>
                  <a:lnTo>
                    <a:pt x="492" y="270"/>
                  </a:lnTo>
                  <a:lnTo>
                    <a:pt x="492" y="294"/>
                  </a:lnTo>
                  <a:lnTo>
                    <a:pt x="504" y="348"/>
                  </a:lnTo>
                  <a:lnTo>
                    <a:pt x="546" y="432"/>
                  </a:lnTo>
                  <a:lnTo>
                    <a:pt x="546" y="432"/>
                  </a:lnTo>
                  <a:lnTo>
                    <a:pt x="552" y="444"/>
                  </a:lnTo>
                  <a:lnTo>
                    <a:pt x="552" y="450"/>
                  </a:lnTo>
                  <a:lnTo>
                    <a:pt x="546" y="456"/>
                  </a:lnTo>
                  <a:lnTo>
                    <a:pt x="540" y="462"/>
                  </a:lnTo>
                  <a:lnTo>
                    <a:pt x="486" y="474"/>
                  </a:lnTo>
                  <a:lnTo>
                    <a:pt x="498" y="516"/>
                  </a:lnTo>
                  <a:lnTo>
                    <a:pt x="480" y="534"/>
                  </a:lnTo>
                  <a:lnTo>
                    <a:pt x="480" y="534"/>
                  </a:lnTo>
                  <a:lnTo>
                    <a:pt x="486" y="552"/>
                  </a:lnTo>
                  <a:lnTo>
                    <a:pt x="492" y="564"/>
                  </a:lnTo>
                  <a:lnTo>
                    <a:pt x="486" y="570"/>
                  </a:lnTo>
                  <a:lnTo>
                    <a:pt x="486" y="570"/>
                  </a:lnTo>
                  <a:lnTo>
                    <a:pt x="468" y="588"/>
                  </a:lnTo>
                  <a:lnTo>
                    <a:pt x="462" y="600"/>
                  </a:lnTo>
                  <a:lnTo>
                    <a:pt x="462" y="600"/>
                  </a:lnTo>
                  <a:lnTo>
                    <a:pt x="468" y="612"/>
                  </a:lnTo>
                  <a:lnTo>
                    <a:pt x="474" y="642"/>
                  </a:lnTo>
                  <a:lnTo>
                    <a:pt x="480" y="660"/>
                  </a:lnTo>
                  <a:lnTo>
                    <a:pt x="474" y="672"/>
                  </a:lnTo>
                  <a:lnTo>
                    <a:pt x="468" y="684"/>
                  </a:lnTo>
                  <a:lnTo>
                    <a:pt x="450" y="690"/>
                  </a:lnTo>
                  <a:lnTo>
                    <a:pt x="450" y="690"/>
                  </a:lnTo>
                  <a:lnTo>
                    <a:pt x="414" y="690"/>
                  </a:lnTo>
                  <a:lnTo>
                    <a:pt x="360" y="690"/>
                  </a:lnTo>
                  <a:lnTo>
                    <a:pt x="294" y="678"/>
                  </a:lnTo>
                  <a:lnTo>
                    <a:pt x="222" y="666"/>
                  </a:lnTo>
                  <a:lnTo>
                    <a:pt x="150" y="648"/>
                  </a:lnTo>
                  <a:lnTo>
                    <a:pt x="84" y="618"/>
                  </a:lnTo>
                  <a:lnTo>
                    <a:pt x="60" y="606"/>
                  </a:lnTo>
                  <a:lnTo>
                    <a:pt x="36" y="588"/>
                  </a:lnTo>
                  <a:lnTo>
                    <a:pt x="18" y="564"/>
                  </a:lnTo>
                  <a:lnTo>
                    <a:pt x="6" y="546"/>
                  </a:lnTo>
                  <a:lnTo>
                    <a:pt x="6" y="546"/>
                  </a:lnTo>
                  <a:lnTo>
                    <a:pt x="0" y="492"/>
                  </a:lnTo>
                  <a:lnTo>
                    <a:pt x="6" y="438"/>
                  </a:lnTo>
                  <a:lnTo>
                    <a:pt x="12" y="384"/>
                  </a:lnTo>
                  <a:lnTo>
                    <a:pt x="30" y="324"/>
                  </a:lnTo>
                  <a:lnTo>
                    <a:pt x="66" y="228"/>
                  </a:lnTo>
                  <a:lnTo>
                    <a:pt x="90" y="162"/>
                  </a:lnTo>
                  <a:lnTo>
                    <a:pt x="90" y="162"/>
                  </a:lnTo>
                  <a:lnTo>
                    <a:pt x="126" y="84"/>
                  </a:lnTo>
                  <a:lnTo>
                    <a:pt x="150" y="48"/>
                  </a:lnTo>
                  <a:lnTo>
                    <a:pt x="168" y="24"/>
                  </a:lnTo>
                  <a:lnTo>
                    <a:pt x="168" y="24"/>
                  </a:lnTo>
                  <a:lnTo>
                    <a:pt x="216" y="6"/>
                  </a:lnTo>
                  <a:lnTo>
                    <a:pt x="258" y="0"/>
                  </a:lnTo>
                  <a:lnTo>
                    <a:pt x="300" y="0"/>
                  </a:lnTo>
                  <a:lnTo>
                    <a:pt x="348" y="6"/>
                  </a:lnTo>
                  <a:lnTo>
                    <a:pt x="372" y="12"/>
                  </a:lnTo>
                  <a:lnTo>
                    <a:pt x="396" y="24"/>
                  </a:lnTo>
                  <a:lnTo>
                    <a:pt x="414" y="42"/>
                  </a:lnTo>
                  <a:lnTo>
                    <a:pt x="432" y="60"/>
                  </a:lnTo>
                  <a:lnTo>
                    <a:pt x="450" y="84"/>
                  </a:lnTo>
                  <a:lnTo>
                    <a:pt x="462" y="11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19" name="Freeform 39">
              <a:extLst>
                <a:ext uri="{FF2B5EF4-FFF2-40B4-BE49-F238E27FC236}">
                  <a16:creationId xmlns:a16="http://schemas.microsoft.com/office/drawing/2014/main" id="{702E3A36-2C1C-4943-AB8C-B97B5EB06072}"/>
                </a:ext>
              </a:extLst>
            </p:cNvPr>
            <p:cNvSpPr>
              <a:spLocks/>
            </p:cNvSpPr>
            <p:nvPr/>
          </p:nvSpPr>
          <p:spPr bwMode="auto">
            <a:xfrm>
              <a:off x="5970" y="3120"/>
              <a:ext cx="132" cy="60"/>
            </a:xfrm>
            <a:custGeom>
              <a:avLst/>
              <a:gdLst/>
              <a:ahLst/>
              <a:cxnLst>
                <a:cxn ang="0">
                  <a:pos x="36" y="0"/>
                </a:cxn>
                <a:cxn ang="0">
                  <a:pos x="36" y="0"/>
                </a:cxn>
                <a:cxn ang="0">
                  <a:pos x="48" y="12"/>
                </a:cxn>
                <a:cxn ang="0">
                  <a:pos x="60" y="30"/>
                </a:cxn>
                <a:cxn ang="0">
                  <a:pos x="60" y="30"/>
                </a:cxn>
                <a:cxn ang="0">
                  <a:pos x="78" y="36"/>
                </a:cxn>
                <a:cxn ang="0">
                  <a:pos x="102" y="36"/>
                </a:cxn>
                <a:cxn ang="0">
                  <a:pos x="120" y="36"/>
                </a:cxn>
                <a:cxn ang="0">
                  <a:pos x="132" y="30"/>
                </a:cxn>
                <a:cxn ang="0">
                  <a:pos x="132" y="24"/>
                </a:cxn>
                <a:cxn ang="0">
                  <a:pos x="132" y="24"/>
                </a:cxn>
                <a:cxn ang="0">
                  <a:pos x="126" y="42"/>
                </a:cxn>
                <a:cxn ang="0">
                  <a:pos x="114" y="54"/>
                </a:cxn>
                <a:cxn ang="0">
                  <a:pos x="114" y="54"/>
                </a:cxn>
                <a:cxn ang="0">
                  <a:pos x="96" y="60"/>
                </a:cxn>
                <a:cxn ang="0">
                  <a:pos x="78" y="60"/>
                </a:cxn>
                <a:cxn ang="0">
                  <a:pos x="60" y="54"/>
                </a:cxn>
                <a:cxn ang="0">
                  <a:pos x="42" y="48"/>
                </a:cxn>
                <a:cxn ang="0">
                  <a:pos x="42" y="48"/>
                </a:cxn>
                <a:cxn ang="0">
                  <a:pos x="24" y="36"/>
                </a:cxn>
                <a:cxn ang="0">
                  <a:pos x="24" y="36"/>
                </a:cxn>
                <a:cxn ang="0">
                  <a:pos x="12" y="30"/>
                </a:cxn>
                <a:cxn ang="0">
                  <a:pos x="0" y="24"/>
                </a:cxn>
                <a:cxn ang="0">
                  <a:pos x="0" y="24"/>
                </a:cxn>
                <a:cxn ang="0">
                  <a:pos x="0" y="18"/>
                </a:cxn>
                <a:cxn ang="0">
                  <a:pos x="6" y="12"/>
                </a:cxn>
                <a:cxn ang="0">
                  <a:pos x="18" y="6"/>
                </a:cxn>
                <a:cxn ang="0">
                  <a:pos x="36" y="0"/>
                </a:cxn>
              </a:cxnLst>
              <a:rect l="0" t="0" r="r" b="b"/>
              <a:pathLst>
                <a:path w="132" h="60">
                  <a:moveTo>
                    <a:pt x="36" y="0"/>
                  </a:moveTo>
                  <a:lnTo>
                    <a:pt x="36" y="0"/>
                  </a:lnTo>
                  <a:lnTo>
                    <a:pt x="48" y="12"/>
                  </a:lnTo>
                  <a:lnTo>
                    <a:pt x="60" y="30"/>
                  </a:lnTo>
                  <a:lnTo>
                    <a:pt x="60" y="30"/>
                  </a:lnTo>
                  <a:lnTo>
                    <a:pt x="78" y="36"/>
                  </a:lnTo>
                  <a:lnTo>
                    <a:pt x="102" y="36"/>
                  </a:lnTo>
                  <a:lnTo>
                    <a:pt x="120" y="36"/>
                  </a:lnTo>
                  <a:lnTo>
                    <a:pt x="132" y="30"/>
                  </a:lnTo>
                  <a:lnTo>
                    <a:pt x="132" y="24"/>
                  </a:lnTo>
                  <a:lnTo>
                    <a:pt x="132" y="24"/>
                  </a:lnTo>
                  <a:lnTo>
                    <a:pt x="126" y="42"/>
                  </a:lnTo>
                  <a:lnTo>
                    <a:pt x="114" y="54"/>
                  </a:lnTo>
                  <a:lnTo>
                    <a:pt x="114" y="54"/>
                  </a:lnTo>
                  <a:lnTo>
                    <a:pt x="96" y="60"/>
                  </a:lnTo>
                  <a:lnTo>
                    <a:pt x="78" y="60"/>
                  </a:lnTo>
                  <a:lnTo>
                    <a:pt x="60" y="54"/>
                  </a:lnTo>
                  <a:lnTo>
                    <a:pt x="42" y="48"/>
                  </a:lnTo>
                  <a:lnTo>
                    <a:pt x="42" y="48"/>
                  </a:lnTo>
                  <a:lnTo>
                    <a:pt x="24" y="36"/>
                  </a:lnTo>
                  <a:lnTo>
                    <a:pt x="24" y="36"/>
                  </a:lnTo>
                  <a:lnTo>
                    <a:pt x="12" y="30"/>
                  </a:lnTo>
                  <a:lnTo>
                    <a:pt x="0" y="24"/>
                  </a:lnTo>
                  <a:lnTo>
                    <a:pt x="0" y="24"/>
                  </a:lnTo>
                  <a:lnTo>
                    <a:pt x="0" y="18"/>
                  </a:lnTo>
                  <a:lnTo>
                    <a:pt x="6" y="12"/>
                  </a:lnTo>
                  <a:lnTo>
                    <a:pt x="18" y="6"/>
                  </a:lnTo>
                  <a:lnTo>
                    <a:pt x="36" y="0"/>
                  </a:lnTo>
                  <a:close/>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0" name="Freeform 40">
              <a:extLst>
                <a:ext uri="{FF2B5EF4-FFF2-40B4-BE49-F238E27FC236}">
                  <a16:creationId xmlns:a16="http://schemas.microsoft.com/office/drawing/2014/main" id="{A5616FD2-9595-4C66-B6E4-D6D6EFB742D3}"/>
                </a:ext>
              </a:extLst>
            </p:cNvPr>
            <p:cNvSpPr>
              <a:spLocks/>
            </p:cNvSpPr>
            <p:nvPr/>
          </p:nvSpPr>
          <p:spPr bwMode="auto">
            <a:xfrm>
              <a:off x="6084" y="3252"/>
              <a:ext cx="156" cy="150"/>
            </a:xfrm>
            <a:custGeom>
              <a:avLst/>
              <a:gdLst/>
              <a:ahLst/>
              <a:cxnLst>
                <a:cxn ang="0">
                  <a:pos x="156" y="114"/>
                </a:cxn>
                <a:cxn ang="0">
                  <a:pos x="156" y="114"/>
                </a:cxn>
                <a:cxn ang="0">
                  <a:pos x="114" y="102"/>
                </a:cxn>
                <a:cxn ang="0">
                  <a:pos x="78" y="90"/>
                </a:cxn>
                <a:cxn ang="0">
                  <a:pos x="54" y="78"/>
                </a:cxn>
                <a:cxn ang="0">
                  <a:pos x="54" y="78"/>
                </a:cxn>
                <a:cxn ang="0">
                  <a:pos x="36" y="54"/>
                </a:cxn>
                <a:cxn ang="0">
                  <a:pos x="18" y="30"/>
                </a:cxn>
                <a:cxn ang="0">
                  <a:pos x="0" y="0"/>
                </a:cxn>
                <a:cxn ang="0">
                  <a:pos x="0" y="0"/>
                </a:cxn>
                <a:cxn ang="0">
                  <a:pos x="24" y="54"/>
                </a:cxn>
                <a:cxn ang="0">
                  <a:pos x="48" y="96"/>
                </a:cxn>
                <a:cxn ang="0">
                  <a:pos x="60" y="114"/>
                </a:cxn>
                <a:cxn ang="0">
                  <a:pos x="78" y="126"/>
                </a:cxn>
                <a:cxn ang="0">
                  <a:pos x="78" y="126"/>
                </a:cxn>
                <a:cxn ang="0">
                  <a:pos x="102" y="138"/>
                </a:cxn>
                <a:cxn ang="0">
                  <a:pos x="126" y="144"/>
                </a:cxn>
                <a:cxn ang="0">
                  <a:pos x="156" y="150"/>
                </a:cxn>
                <a:cxn ang="0">
                  <a:pos x="156" y="114"/>
                </a:cxn>
              </a:cxnLst>
              <a:rect l="0" t="0" r="r" b="b"/>
              <a:pathLst>
                <a:path w="156" h="150">
                  <a:moveTo>
                    <a:pt x="156" y="114"/>
                  </a:moveTo>
                  <a:lnTo>
                    <a:pt x="156" y="114"/>
                  </a:lnTo>
                  <a:lnTo>
                    <a:pt x="114" y="102"/>
                  </a:lnTo>
                  <a:lnTo>
                    <a:pt x="78" y="90"/>
                  </a:lnTo>
                  <a:lnTo>
                    <a:pt x="54" y="78"/>
                  </a:lnTo>
                  <a:lnTo>
                    <a:pt x="54" y="78"/>
                  </a:lnTo>
                  <a:lnTo>
                    <a:pt x="36" y="54"/>
                  </a:lnTo>
                  <a:lnTo>
                    <a:pt x="18" y="30"/>
                  </a:lnTo>
                  <a:lnTo>
                    <a:pt x="0" y="0"/>
                  </a:lnTo>
                  <a:lnTo>
                    <a:pt x="0" y="0"/>
                  </a:lnTo>
                  <a:lnTo>
                    <a:pt x="24" y="54"/>
                  </a:lnTo>
                  <a:lnTo>
                    <a:pt x="48" y="96"/>
                  </a:lnTo>
                  <a:lnTo>
                    <a:pt x="60" y="114"/>
                  </a:lnTo>
                  <a:lnTo>
                    <a:pt x="78" y="126"/>
                  </a:lnTo>
                  <a:lnTo>
                    <a:pt x="78" y="126"/>
                  </a:lnTo>
                  <a:lnTo>
                    <a:pt x="102" y="138"/>
                  </a:lnTo>
                  <a:lnTo>
                    <a:pt x="126" y="144"/>
                  </a:lnTo>
                  <a:lnTo>
                    <a:pt x="156" y="150"/>
                  </a:lnTo>
                  <a:lnTo>
                    <a:pt x="156" y="114"/>
                  </a:lnTo>
                  <a:close/>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1" name="Freeform 41">
              <a:extLst>
                <a:ext uri="{FF2B5EF4-FFF2-40B4-BE49-F238E27FC236}">
                  <a16:creationId xmlns:a16="http://schemas.microsoft.com/office/drawing/2014/main" id="{47E64BA0-E650-4462-AF0F-3719C14FE7D8}"/>
                </a:ext>
              </a:extLst>
            </p:cNvPr>
            <p:cNvSpPr>
              <a:spLocks/>
            </p:cNvSpPr>
            <p:nvPr/>
          </p:nvSpPr>
          <p:spPr bwMode="auto">
            <a:xfrm>
              <a:off x="6342" y="3198"/>
              <a:ext cx="90" cy="24"/>
            </a:xfrm>
            <a:custGeom>
              <a:avLst/>
              <a:gdLst/>
              <a:ahLst/>
              <a:cxnLst>
                <a:cxn ang="0">
                  <a:pos x="90" y="0"/>
                </a:cxn>
                <a:cxn ang="0">
                  <a:pos x="90" y="0"/>
                </a:cxn>
                <a:cxn ang="0">
                  <a:pos x="72" y="6"/>
                </a:cxn>
                <a:cxn ang="0">
                  <a:pos x="72" y="6"/>
                </a:cxn>
                <a:cxn ang="0">
                  <a:pos x="42" y="12"/>
                </a:cxn>
                <a:cxn ang="0">
                  <a:pos x="18" y="18"/>
                </a:cxn>
                <a:cxn ang="0">
                  <a:pos x="0" y="12"/>
                </a:cxn>
                <a:cxn ang="0">
                  <a:pos x="0" y="12"/>
                </a:cxn>
                <a:cxn ang="0">
                  <a:pos x="6" y="18"/>
                </a:cxn>
                <a:cxn ang="0">
                  <a:pos x="18" y="18"/>
                </a:cxn>
                <a:cxn ang="0">
                  <a:pos x="36" y="24"/>
                </a:cxn>
                <a:cxn ang="0">
                  <a:pos x="36" y="24"/>
                </a:cxn>
                <a:cxn ang="0">
                  <a:pos x="60" y="24"/>
                </a:cxn>
                <a:cxn ang="0">
                  <a:pos x="72" y="24"/>
                </a:cxn>
                <a:cxn ang="0">
                  <a:pos x="78" y="18"/>
                </a:cxn>
                <a:cxn ang="0">
                  <a:pos x="90" y="0"/>
                </a:cxn>
              </a:cxnLst>
              <a:rect l="0" t="0" r="r" b="b"/>
              <a:pathLst>
                <a:path w="90" h="24">
                  <a:moveTo>
                    <a:pt x="90" y="0"/>
                  </a:moveTo>
                  <a:lnTo>
                    <a:pt x="90" y="0"/>
                  </a:lnTo>
                  <a:lnTo>
                    <a:pt x="72" y="6"/>
                  </a:lnTo>
                  <a:lnTo>
                    <a:pt x="72" y="6"/>
                  </a:lnTo>
                  <a:lnTo>
                    <a:pt x="42" y="12"/>
                  </a:lnTo>
                  <a:lnTo>
                    <a:pt x="18" y="18"/>
                  </a:lnTo>
                  <a:lnTo>
                    <a:pt x="0" y="12"/>
                  </a:lnTo>
                  <a:lnTo>
                    <a:pt x="0" y="12"/>
                  </a:lnTo>
                  <a:lnTo>
                    <a:pt x="6" y="18"/>
                  </a:lnTo>
                  <a:lnTo>
                    <a:pt x="18" y="18"/>
                  </a:lnTo>
                  <a:lnTo>
                    <a:pt x="36" y="24"/>
                  </a:lnTo>
                  <a:lnTo>
                    <a:pt x="36" y="24"/>
                  </a:lnTo>
                  <a:lnTo>
                    <a:pt x="60" y="24"/>
                  </a:lnTo>
                  <a:lnTo>
                    <a:pt x="72" y="24"/>
                  </a:lnTo>
                  <a:lnTo>
                    <a:pt x="78" y="18"/>
                  </a:lnTo>
                  <a:lnTo>
                    <a:pt x="90" y="0"/>
                  </a:lnTo>
                  <a:close/>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2" name="Freeform 42">
              <a:extLst>
                <a:ext uri="{FF2B5EF4-FFF2-40B4-BE49-F238E27FC236}">
                  <a16:creationId xmlns:a16="http://schemas.microsoft.com/office/drawing/2014/main" id="{2BD4885D-38A6-45D3-A3A0-66697E9DC1D0}"/>
                </a:ext>
              </a:extLst>
            </p:cNvPr>
            <p:cNvSpPr>
              <a:spLocks/>
            </p:cNvSpPr>
            <p:nvPr/>
          </p:nvSpPr>
          <p:spPr bwMode="auto">
            <a:xfrm>
              <a:off x="6330" y="3198"/>
              <a:ext cx="24" cy="30"/>
            </a:xfrm>
            <a:custGeom>
              <a:avLst/>
              <a:gdLst/>
              <a:ahLst/>
              <a:cxnLst>
                <a:cxn ang="0">
                  <a:pos x="24" y="0"/>
                </a:cxn>
                <a:cxn ang="0">
                  <a:pos x="24" y="0"/>
                </a:cxn>
                <a:cxn ang="0">
                  <a:pos x="18" y="6"/>
                </a:cxn>
                <a:cxn ang="0">
                  <a:pos x="18" y="30"/>
                </a:cxn>
                <a:cxn ang="0">
                  <a:pos x="18" y="30"/>
                </a:cxn>
                <a:cxn ang="0">
                  <a:pos x="6" y="18"/>
                </a:cxn>
                <a:cxn ang="0">
                  <a:pos x="0" y="12"/>
                </a:cxn>
                <a:cxn ang="0">
                  <a:pos x="6" y="6"/>
                </a:cxn>
                <a:cxn ang="0">
                  <a:pos x="24" y="0"/>
                </a:cxn>
              </a:cxnLst>
              <a:rect l="0" t="0" r="r" b="b"/>
              <a:pathLst>
                <a:path w="24" h="30">
                  <a:moveTo>
                    <a:pt x="24" y="0"/>
                  </a:moveTo>
                  <a:lnTo>
                    <a:pt x="24" y="0"/>
                  </a:lnTo>
                  <a:lnTo>
                    <a:pt x="18" y="6"/>
                  </a:lnTo>
                  <a:lnTo>
                    <a:pt x="18" y="30"/>
                  </a:lnTo>
                  <a:lnTo>
                    <a:pt x="18" y="30"/>
                  </a:lnTo>
                  <a:lnTo>
                    <a:pt x="6" y="18"/>
                  </a:lnTo>
                  <a:lnTo>
                    <a:pt x="0" y="12"/>
                  </a:lnTo>
                  <a:lnTo>
                    <a:pt x="6" y="6"/>
                  </a:lnTo>
                  <a:lnTo>
                    <a:pt x="24" y="0"/>
                  </a:lnTo>
                  <a:close/>
                </a:path>
              </a:pathLst>
            </a:custGeom>
            <a:solidFill>
              <a:srgbClr val="CE9B58"/>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3" name="Freeform 43">
              <a:extLst>
                <a:ext uri="{FF2B5EF4-FFF2-40B4-BE49-F238E27FC236}">
                  <a16:creationId xmlns:a16="http://schemas.microsoft.com/office/drawing/2014/main" id="{F0D96D64-A9CA-4091-A32E-EC5CBE10D3D0}"/>
                </a:ext>
              </a:extLst>
            </p:cNvPr>
            <p:cNvSpPr>
              <a:spLocks/>
            </p:cNvSpPr>
            <p:nvPr/>
          </p:nvSpPr>
          <p:spPr bwMode="auto">
            <a:xfrm>
              <a:off x="6330" y="3198"/>
              <a:ext cx="24" cy="30"/>
            </a:xfrm>
            <a:custGeom>
              <a:avLst/>
              <a:gdLst/>
              <a:ahLst/>
              <a:cxnLst>
                <a:cxn ang="0">
                  <a:pos x="24" y="0"/>
                </a:cxn>
                <a:cxn ang="0">
                  <a:pos x="24" y="0"/>
                </a:cxn>
                <a:cxn ang="0">
                  <a:pos x="18" y="6"/>
                </a:cxn>
                <a:cxn ang="0">
                  <a:pos x="18" y="30"/>
                </a:cxn>
                <a:cxn ang="0">
                  <a:pos x="18" y="30"/>
                </a:cxn>
                <a:cxn ang="0">
                  <a:pos x="6" y="18"/>
                </a:cxn>
                <a:cxn ang="0">
                  <a:pos x="0" y="12"/>
                </a:cxn>
                <a:cxn ang="0">
                  <a:pos x="6" y="6"/>
                </a:cxn>
                <a:cxn ang="0">
                  <a:pos x="24" y="0"/>
                </a:cxn>
              </a:cxnLst>
              <a:rect l="0" t="0" r="r" b="b"/>
              <a:pathLst>
                <a:path w="24" h="30">
                  <a:moveTo>
                    <a:pt x="24" y="0"/>
                  </a:moveTo>
                  <a:lnTo>
                    <a:pt x="24" y="0"/>
                  </a:lnTo>
                  <a:lnTo>
                    <a:pt x="18" y="6"/>
                  </a:lnTo>
                  <a:lnTo>
                    <a:pt x="18" y="30"/>
                  </a:lnTo>
                  <a:lnTo>
                    <a:pt x="18" y="30"/>
                  </a:lnTo>
                  <a:lnTo>
                    <a:pt x="6" y="18"/>
                  </a:lnTo>
                  <a:lnTo>
                    <a:pt x="0" y="12"/>
                  </a:lnTo>
                  <a:lnTo>
                    <a:pt x="6" y="6"/>
                  </a:lnTo>
                  <a:lnTo>
                    <a:pt x="24" y="0"/>
                  </a:lnTo>
                </a:path>
              </a:pathLst>
            </a:custGeom>
            <a:solidFill>
              <a:srgbClr val="C8712A"/>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4" name="Freeform 44">
              <a:extLst>
                <a:ext uri="{FF2B5EF4-FFF2-40B4-BE49-F238E27FC236}">
                  <a16:creationId xmlns:a16="http://schemas.microsoft.com/office/drawing/2014/main" id="{04885107-29CE-4C60-A62D-CC4BB5C70152}"/>
                </a:ext>
              </a:extLst>
            </p:cNvPr>
            <p:cNvSpPr>
              <a:spLocks/>
            </p:cNvSpPr>
            <p:nvPr/>
          </p:nvSpPr>
          <p:spPr bwMode="auto">
            <a:xfrm>
              <a:off x="5592" y="3396"/>
              <a:ext cx="942" cy="2130"/>
            </a:xfrm>
            <a:custGeom>
              <a:avLst/>
              <a:gdLst/>
              <a:ahLst/>
              <a:cxnLst>
                <a:cxn ang="0">
                  <a:pos x="270" y="0"/>
                </a:cxn>
                <a:cxn ang="0">
                  <a:pos x="270" y="0"/>
                </a:cxn>
                <a:cxn ang="0">
                  <a:pos x="294" y="6"/>
                </a:cxn>
                <a:cxn ang="0">
                  <a:pos x="354" y="36"/>
                </a:cxn>
                <a:cxn ang="0">
                  <a:pos x="450" y="96"/>
                </a:cxn>
                <a:cxn ang="0">
                  <a:pos x="498" y="132"/>
                </a:cxn>
                <a:cxn ang="0">
                  <a:pos x="558" y="174"/>
                </a:cxn>
                <a:cxn ang="0">
                  <a:pos x="612" y="228"/>
                </a:cxn>
                <a:cxn ang="0">
                  <a:pos x="672" y="288"/>
                </a:cxn>
                <a:cxn ang="0">
                  <a:pos x="726" y="360"/>
                </a:cxn>
                <a:cxn ang="0">
                  <a:pos x="774" y="444"/>
                </a:cxn>
                <a:cxn ang="0">
                  <a:pos x="822" y="534"/>
                </a:cxn>
                <a:cxn ang="0">
                  <a:pos x="858" y="630"/>
                </a:cxn>
                <a:cxn ang="0">
                  <a:pos x="894" y="744"/>
                </a:cxn>
                <a:cxn ang="0">
                  <a:pos x="918" y="870"/>
                </a:cxn>
                <a:cxn ang="0">
                  <a:pos x="918" y="870"/>
                </a:cxn>
                <a:cxn ang="0">
                  <a:pos x="924" y="924"/>
                </a:cxn>
                <a:cxn ang="0">
                  <a:pos x="936" y="1062"/>
                </a:cxn>
                <a:cxn ang="0">
                  <a:pos x="942" y="1152"/>
                </a:cxn>
                <a:cxn ang="0">
                  <a:pos x="942" y="1248"/>
                </a:cxn>
                <a:cxn ang="0">
                  <a:pos x="936" y="1338"/>
                </a:cxn>
                <a:cxn ang="0">
                  <a:pos x="924" y="1428"/>
                </a:cxn>
                <a:cxn ang="0">
                  <a:pos x="924" y="1428"/>
                </a:cxn>
                <a:cxn ang="0">
                  <a:pos x="912" y="1512"/>
                </a:cxn>
                <a:cxn ang="0">
                  <a:pos x="906" y="1608"/>
                </a:cxn>
                <a:cxn ang="0">
                  <a:pos x="906" y="1806"/>
                </a:cxn>
                <a:cxn ang="0">
                  <a:pos x="912" y="1980"/>
                </a:cxn>
                <a:cxn ang="0">
                  <a:pos x="918" y="2100"/>
                </a:cxn>
                <a:cxn ang="0">
                  <a:pos x="918" y="2100"/>
                </a:cxn>
                <a:cxn ang="0">
                  <a:pos x="834" y="2112"/>
                </a:cxn>
                <a:cxn ang="0">
                  <a:pos x="630" y="2124"/>
                </a:cxn>
                <a:cxn ang="0">
                  <a:pos x="498" y="2130"/>
                </a:cxn>
                <a:cxn ang="0">
                  <a:pos x="366" y="2130"/>
                </a:cxn>
                <a:cxn ang="0">
                  <a:pos x="240" y="2124"/>
                </a:cxn>
                <a:cxn ang="0">
                  <a:pos x="126" y="2106"/>
                </a:cxn>
                <a:cxn ang="0">
                  <a:pos x="126" y="2106"/>
                </a:cxn>
                <a:cxn ang="0">
                  <a:pos x="120" y="2034"/>
                </a:cxn>
                <a:cxn ang="0">
                  <a:pos x="120" y="1860"/>
                </a:cxn>
                <a:cxn ang="0">
                  <a:pos x="126" y="1650"/>
                </a:cxn>
                <a:cxn ang="0">
                  <a:pos x="132" y="1548"/>
                </a:cxn>
                <a:cxn ang="0">
                  <a:pos x="144" y="1464"/>
                </a:cxn>
                <a:cxn ang="0">
                  <a:pos x="144" y="1464"/>
                </a:cxn>
                <a:cxn ang="0">
                  <a:pos x="156" y="1392"/>
                </a:cxn>
                <a:cxn ang="0">
                  <a:pos x="156" y="1326"/>
                </a:cxn>
                <a:cxn ang="0">
                  <a:pos x="150" y="1260"/>
                </a:cxn>
                <a:cxn ang="0">
                  <a:pos x="138" y="1200"/>
                </a:cxn>
                <a:cxn ang="0">
                  <a:pos x="114" y="1104"/>
                </a:cxn>
                <a:cxn ang="0">
                  <a:pos x="84" y="1026"/>
                </a:cxn>
                <a:cxn ang="0">
                  <a:pos x="84" y="1026"/>
                </a:cxn>
                <a:cxn ang="0">
                  <a:pos x="60" y="930"/>
                </a:cxn>
                <a:cxn ang="0">
                  <a:pos x="30" y="798"/>
                </a:cxn>
                <a:cxn ang="0">
                  <a:pos x="0" y="636"/>
                </a:cxn>
                <a:cxn ang="0">
                  <a:pos x="0" y="636"/>
                </a:cxn>
                <a:cxn ang="0">
                  <a:pos x="12" y="570"/>
                </a:cxn>
                <a:cxn ang="0">
                  <a:pos x="30" y="504"/>
                </a:cxn>
                <a:cxn ang="0">
                  <a:pos x="54" y="420"/>
                </a:cxn>
                <a:cxn ang="0">
                  <a:pos x="84" y="336"/>
                </a:cxn>
                <a:cxn ang="0">
                  <a:pos x="126" y="246"/>
                </a:cxn>
                <a:cxn ang="0">
                  <a:pos x="150" y="210"/>
                </a:cxn>
                <a:cxn ang="0">
                  <a:pos x="174" y="168"/>
                </a:cxn>
                <a:cxn ang="0">
                  <a:pos x="198" y="138"/>
                </a:cxn>
                <a:cxn ang="0">
                  <a:pos x="228" y="108"/>
                </a:cxn>
                <a:cxn ang="0">
                  <a:pos x="270" y="0"/>
                </a:cxn>
              </a:cxnLst>
              <a:rect l="0" t="0" r="r" b="b"/>
              <a:pathLst>
                <a:path w="942" h="2130">
                  <a:moveTo>
                    <a:pt x="270" y="0"/>
                  </a:moveTo>
                  <a:lnTo>
                    <a:pt x="270" y="0"/>
                  </a:lnTo>
                  <a:lnTo>
                    <a:pt x="294" y="6"/>
                  </a:lnTo>
                  <a:lnTo>
                    <a:pt x="354" y="36"/>
                  </a:lnTo>
                  <a:lnTo>
                    <a:pt x="450" y="96"/>
                  </a:lnTo>
                  <a:lnTo>
                    <a:pt x="498" y="132"/>
                  </a:lnTo>
                  <a:lnTo>
                    <a:pt x="558" y="174"/>
                  </a:lnTo>
                  <a:lnTo>
                    <a:pt x="612" y="228"/>
                  </a:lnTo>
                  <a:lnTo>
                    <a:pt x="672" y="288"/>
                  </a:lnTo>
                  <a:lnTo>
                    <a:pt x="726" y="360"/>
                  </a:lnTo>
                  <a:lnTo>
                    <a:pt x="774" y="444"/>
                  </a:lnTo>
                  <a:lnTo>
                    <a:pt x="822" y="534"/>
                  </a:lnTo>
                  <a:lnTo>
                    <a:pt x="858" y="630"/>
                  </a:lnTo>
                  <a:lnTo>
                    <a:pt x="894" y="744"/>
                  </a:lnTo>
                  <a:lnTo>
                    <a:pt x="918" y="870"/>
                  </a:lnTo>
                  <a:lnTo>
                    <a:pt x="918" y="870"/>
                  </a:lnTo>
                  <a:lnTo>
                    <a:pt x="924" y="924"/>
                  </a:lnTo>
                  <a:lnTo>
                    <a:pt x="936" y="1062"/>
                  </a:lnTo>
                  <a:lnTo>
                    <a:pt x="942" y="1152"/>
                  </a:lnTo>
                  <a:lnTo>
                    <a:pt x="942" y="1248"/>
                  </a:lnTo>
                  <a:lnTo>
                    <a:pt x="936" y="1338"/>
                  </a:lnTo>
                  <a:lnTo>
                    <a:pt x="924" y="1428"/>
                  </a:lnTo>
                  <a:lnTo>
                    <a:pt x="924" y="1428"/>
                  </a:lnTo>
                  <a:lnTo>
                    <a:pt x="912" y="1512"/>
                  </a:lnTo>
                  <a:lnTo>
                    <a:pt x="906" y="1608"/>
                  </a:lnTo>
                  <a:lnTo>
                    <a:pt x="906" y="1806"/>
                  </a:lnTo>
                  <a:lnTo>
                    <a:pt x="912" y="1980"/>
                  </a:lnTo>
                  <a:lnTo>
                    <a:pt x="918" y="2100"/>
                  </a:lnTo>
                  <a:lnTo>
                    <a:pt x="918" y="2100"/>
                  </a:lnTo>
                  <a:lnTo>
                    <a:pt x="834" y="2112"/>
                  </a:lnTo>
                  <a:lnTo>
                    <a:pt x="630" y="2124"/>
                  </a:lnTo>
                  <a:lnTo>
                    <a:pt x="498" y="2130"/>
                  </a:lnTo>
                  <a:lnTo>
                    <a:pt x="366" y="2130"/>
                  </a:lnTo>
                  <a:lnTo>
                    <a:pt x="240" y="2124"/>
                  </a:lnTo>
                  <a:lnTo>
                    <a:pt x="126" y="2106"/>
                  </a:lnTo>
                  <a:lnTo>
                    <a:pt x="126" y="2106"/>
                  </a:lnTo>
                  <a:lnTo>
                    <a:pt x="120" y="2034"/>
                  </a:lnTo>
                  <a:lnTo>
                    <a:pt x="120" y="1860"/>
                  </a:lnTo>
                  <a:lnTo>
                    <a:pt x="126" y="1650"/>
                  </a:lnTo>
                  <a:lnTo>
                    <a:pt x="132" y="1548"/>
                  </a:lnTo>
                  <a:lnTo>
                    <a:pt x="144" y="1464"/>
                  </a:lnTo>
                  <a:lnTo>
                    <a:pt x="144" y="1464"/>
                  </a:lnTo>
                  <a:lnTo>
                    <a:pt x="156" y="1392"/>
                  </a:lnTo>
                  <a:lnTo>
                    <a:pt x="156" y="1326"/>
                  </a:lnTo>
                  <a:lnTo>
                    <a:pt x="150" y="1260"/>
                  </a:lnTo>
                  <a:lnTo>
                    <a:pt x="138" y="1200"/>
                  </a:lnTo>
                  <a:lnTo>
                    <a:pt x="114" y="1104"/>
                  </a:lnTo>
                  <a:lnTo>
                    <a:pt x="84" y="1026"/>
                  </a:lnTo>
                  <a:lnTo>
                    <a:pt x="84" y="1026"/>
                  </a:lnTo>
                  <a:lnTo>
                    <a:pt x="60" y="930"/>
                  </a:lnTo>
                  <a:lnTo>
                    <a:pt x="30" y="798"/>
                  </a:lnTo>
                  <a:lnTo>
                    <a:pt x="0" y="636"/>
                  </a:lnTo>
                  <a:lnTo>
                    <a:pt x="0" y="636"/>
                  </a:lnTo>
                  <a:lnTo>
                    <a:pt x="12" y="570"/>
                  </a:lnTo>
                  <a:lnTo>
                    <a:pt x="30" y="504"/>
                  </a:lnTo>
                  <a:lnTo>
                    <a:pt x="54" y="420"/>
                  </a:lnTo>
                  <a:lnTo>
                    <a:pt x="84" y="336"/>
                  </a:lnTo>
                  <a:lnTo>
                    <a:pt x="126" y="246"/>
                  </a:lnTo>
                  <a:lnTo>
                    <a:pt x="150" y="210"/>
                  </a:lnTo>
                  <a:lnTo>
                    <a:pt x="174" y="168"/>
                  </a:lnTo>
                  <a:lnTo>
                    <a:pt x="198" y="138"/>
                  </a:lnTo>
                  <a:lnTo>
                    <a:pt x="228" y="108"/>
                  </a:lnTo>
                  <a:lnTo>
                    <a:pt x="270" y="0"/>
                  </a:lnTo>
                  <a:close/>
                </a:path>
              </a:pathLst>
            </a:custGeom>
            <a:solidFill>
              <a:srgbClr val="38353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5" name="Freeform 45">
              <a:extLst>
                <a:ext uri="{FF2B5EF4-FFF2-40B4-BE49-F238E27FC236}">
                  <a16:creationId xmlns:a16="http://schemas.microsoft.com/office/drawing/2014/main" id="{51D221D9-33C1-442C-A2C5-BC66B293DB38}"/>
                </a:ext>
              </a:extLst>
            </p:cNvPr>
            <p:cNvSpPr>
              <a:spLocks/>
            </p:cNvSpPr>
            <p:nvPr/>
          </p:nvSpPr>
          <p:spPr bwMode="auto">
            <a:xfrm>
              <a:off x="5676" y="3612"/>
              <a:ext cx="1333" cy="1296"/>
            </a:xfrm>
            <a:custGeom>
              <a:avLst/>
              <a:gdLst/>
              <a:ahLst/>
              <a:cxnLst>
                <a:cxn ang="0">
                  <a:pos x="102" y="42"/>
                </a:cxn>
                <a:cxn ang="0">
                  <a:pos x="102" y="42"/>
                </a:cxn>
                <a:cxn ang="0">
                  <a:pos x="0" y="378"/>
                </a:cxn>
                <a:cxn ang="0">
                  <a:pos x="0" y="378"/>
                </a:cxn>
                <a:cxn ang="0">
                  <a:pos x="6" y="408"/>
                </a:cxn>
                <a:cxn ang="0">
                  <a:pos x="30" y="480"/>
                </a:cxn>
                <a:cxn ang="0">
                  <a:pos x="66" y="576"/>
                </a:cxn>
                <a:cxn ang="0">
                  <a:pos x="114" y="690"/>
                </a:cxn>
                <a:cxn ang="0">
                  <a:pos x="180" y="822"/>
                </a:cxn>
                <a:cxn ang="0">
                  <a:pos x="252" y="954"/>
                </a:cxn>
                <a:cxn ang="0">
                  <a:pos x="336" y="1092"/>
                </a:cxn>
                <a:cxn ang="0">
                  <a:pos x="426" y="1224"/>
                </a:cxn>
                <a:cxn ang="0">
                  <a:pos x="492" y="1296"/>
                </a:cxn>
                <a:cxn ang="0">
                  <a:pos x="492" y="1296"/>
                </a:cxn>
                <a:cxn ang="0">
                  <a:pos x="558" y="1296"/>
                </a:cxn>
                <a:cxn ang="0">
                  <a:pos x="738" y="1296"/>
                </a:cxn>
                <a:cxn ang="0">
                  <a:pos x="858" y="1284"/>
                </a:cxn>
                <a:cxn ang="0">
                  <a:pos x="1002" y="1272"/>
                </a:cxn>
                <a:cxn ang="0">
                  <a:pos x="1158" y="1254"/>
                </a:cxn>
                <a:cxn ang="0">
                  <a:pos x="1333" y="1224"/>
                </a:cxn>
                <a:cxn ang="0">
                  <a:pos x="1333" y="1224"/>
                </a:cxn>
                <a:cxn ang="0">
                  <a:pos x="1320" y="1200"/>
                </a:cxn>
                <a:cxn ang="0">
                  <a:pos x="1302" y="1146"/>
                </a:cxn>
                <a:cxn ang="0">
                  <a:pos x="1290" y="1068"/>
                </a:cxn>
                <a:cxn ang="0">
                  <a:pos x="1284" y="1026"/>
                </a:cxn>
                <a:cxn ang="0">
                  <a:pos x="1284" y="978"/>
                </a:cxn>
                <a:cxn ang="0">
                  <a:pos x="696" y="906"/>
                </a:cxn>
                <a:cxn ang="0">
                  <a:pos x="696" y="906"/>
                </a:cxn>
                <a:cxn ang="0">
                  <a:pos x="648" y="720"/>
                </a:cxn>
                <a:cxn ang="0">
                  <a:pos x="582" y="498"/>
                </a:cxn>
                <a:cxn ang="0">
                  <a:pos x="582" y="498"/>
                </a:cxn>
                <a:cxn ang="0">
                  <a:pos x="540" y="366"/>
                </a:cxn>
                <a:cxn ang="0">
                  <a:pos x="504" y="246"/>
                </a:cxn>
                <a:cxn ang="0">
                  <a:pos x="504" y="246"/>
                </a:cxn>
                <a:cxn ang="0">
                  <a:pos x="486" y="216"/>
                </a:cxn>
                <a:cxn ang="0">
                  <a:pos x="444" y="174"/>
                </a:cxn>
                <a:cxn ang="0">
                  <a:pos x="390" y="126"/>
                </a:cxn>
                <a:cxn ang="0">
                  <a:pos x="330" y="72"/>
                </a:cxn>
                <a:cxn ang="0">
                  <a:pos x="264" y="30"/>
                </a:cxn>
                <a:cxn ang="0">
                  <a:pos x="234" y="18"/>
                </a:cxn>
                <a:cxn ang="0">
                  <a:pos x="198" y="6"/>
                </a:cxn>
                <a:cxn ang="0">
                  <a:pos x="174" y="0"/>
                </a:cxn>
                <a:cxn ang="0">
                  <a:pos x="144" y="6"/>
                </a:cxn>
                <a:cxn ang="0">
                  <a:pos x="120" y="18"/>
                </a:cxn>
                <a:cxn ang="0">
                  <a:pos x="102" y="42"/>
                </a:cxn>
              </a:cxnLst>
              <a:rect l="0" t="0" r="r" b="b"/>
              <a:pathLst>
                <a:path w="1333" h="1296">
                  <a:moveTo>
                    <a:pt x="102" y="42"/>
                  </a:moveTo>
                  <a:lnTo>
                    <a:pt x="102" y="42"/>
                  </a:lnTo>
                  <a:lnTo>
                    <a:pt x="0" y="378"/>
                  </a:lnTo>
                  <a:lnTo>
                    <a:pt x="0" y="378"/>
                  </a:lnTo>
                  <a:lnTo>
                    <a:pt x="6" y="408"/>
                  </a:lnTo>
                  <a:lnTo>
                    <a:pt x="30" y="480"/>
                  </a:lnTo>
                  <a:lnTo>
                    <a:pt x="66" y="576"/>
                  </a:lnTo>
                  <a:lnTo>
                    <a:pt x="114" y="690"/>
                  </a:lnTo>
                  <a:lnTo>
                    <a:pt x="180" y="822"/>
                  </a:lnTo>
                  <a:lnTo>
                    <a:pt x="252" y="954"/>
                  </a:lnTo>
                  <a:lnTo>
                    <a:pt x="336" y="1092"/>
                  </a:lnTo>
                  <a:lnTo>
                    <a:pt x="426" y="1224"/>
                  </a:lnTo>
                  <a:lnTo>
                    <a:pt x="492" y="1296"/>
                  </a:lnTo>
                  <a:lnTo>
                    <a:pt x="492" y="1296"/>
                  </a:lnTo>
                  <a:lnTo>
                    <a:pt x="558" y="1296"/>
                  </a:lnTo>
                  <a:lnTo>
                    <a:pt x="738" y="1296"/>
                  </a:lnTo>
                  <a:lnTo>
                    <a:pt x="858" y="1284"/>
                  </a:lnTo>
                  <a:lnTo>
                    <a:pt x="1002" y="1272"/>
                  </a:lnTo>
                  <a:lnTo>
                    <a:pt x="1158" y="1254"/>
                  </a:lnTo>
                  <a:lnTo>
                    <a:pt x="1333" y="1224"/>
                  </a:lnTo>
                  <a:lnTo>
                    <a:pt x="1333" y="1224"/>
                  </a:lnTo>
                  <a:lnTo>
                    <a:pt x="1320" y="1200"/>
                  </a:lnTo>
                  <a:lnTo>
                    <a:pt x="1302" y="1146"/>
                  </a:lnTo>
                  <a:lnTo>
                    <a:pt x="1290" y="1068"/>
                  </a:lnTo>
                  <a:lnTo>
                    <a:pt x="1284" y="1026"/>
                  </a:lnTo>
                  <a:lnTo>
                    <a:pt x="1284" y="978"/>
                  </a:lnTo>
                  <a:lnTo>
                    <a:pt x="696" y="906"/>
                  </a:lnTo>
                  <a:lnTo>
                    <a:pt x="696" y="906"/>
                  </a:lnTo>
                  <a:lnTo>
                    <a:pt x="648" y="720"/>
                  </a:lnTo>
                  <a:lnTo>
                    <a:pt x="582" y="498"/>
                  </a:lnTo>
                  <a:lnTo>
                    <a:pt x="582" y="498"/>
                  </a:lnTo>
                  <a:lnTo>
                    <a:pt x="540" y="366"/>
                  </a:lnTo>
                  <a:lnTo>
                    <a:pt x="504" y="246"/>
                  </a:lnTo>
                  <a:lnTo>
                    <a:pt x="504" y="246"/>
                  </a:lnTo>
                  <a:lnTo>
                    <a:pt x="486" y="216"/>
                  </a:lnTo>
                  <a:lnTo>
                    <a:pt x="444" y="174"/>
                  </a:lnTo>
                  <a:lnTo>
                    <a:pt x="390" y="126"/>
                  </a:lnTo>
                  <a:lnTo>
                    <a:pt x="330" y="72"/>
                  </a:lnTo>
                  <a:lnTo>
                    <a:pt x="264" y="30"/>
                  </a:lnTo>
                  <a:lnTo>
                    <a:pt x="234" y="18"/>
                  </a:lnTo>
                  <a:lnTo>
                    <a:pt x="198" y="6"/>
                  </a:lnTo>
                  <a:lnTo>
                    <a:pt x="174" y="0"/>
                  </a:lnTo>
                  <a:lnTo>
                    <a:pt x="144" y="6"/>
                  </a:lnTo>
                  <a:lnTo>
                    <a:pt x="120" y="18"/>
                  </a:lnTo>
                  <a:lnTo>
                    <a:pt x="102" y="42"/>
                  </a:lnTo>
                  <a:close/>
                </a:path>
              </a:pathLst>
            </a:custGeom>
            <a:solidFill>
              <a:srgbClr val="38353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6" name="Freeform 46">
              <a:extLst>
                <a:ext uri="{FF2B5EF4-FFF2-40B4-BE49-F238E27FC236}">
                  <a16:creationId xmlns:a16="http://schemas.microsoft.com/office/drawing/2014/main" id="{A28C6F85-2031-40F5-A7AD-FCC466E0CB4A}"/>
                </a:ext>
              </a:extLst>
            </p:cNvPr>
            <p:cNvSpPr>
              <a:spLocks/>
            </p:cNvSpPr>
            <p:nvPr/>
          </p:nvSpPr>
          <p:spPr bwMode="auto">
            <a:xfrm>
              <a:off x="5676" y="3612"/>
              <a:ext cx="1333" cy="1296"/>
            </a:xfrm>
            <a:custGeom>
              <a:avLst/>
              <a:gdLst/>
              <a:ahLst/>
              <a:cxnLst>
                <a:cxn ang="0">
                  <a:pos x="102" y="42"/>
                </a:cxn>
                <a:cxn ang="0">
                  <a:pos x="102" y="42"/>
                </a:cxn>
                <a:cxn ang="0">
                  <a:pos x="0" y="378"/>
                </a:cxn>
                <a:cxn ang="0">
                  <a:pos x="0" y="378"/>
                </a:cxn>
                <a:cxn ang="0">
                  <a:pos x="6" y="408"/>
                </a:cxn>
                <a:cxn ang="0">
                  <a:pos x="30" y="480"/>
                </a:cxn>
                <a:cxn ang="0">
                  <a:pos x="66" y="576"/>
                </a:cxn>
                <a:cxn ang="0">
                  <a:pos x="114" y="690"/>
                </a:cxn>
                <a:cxn ang="0">
                  <a:pos x="180" y="822"/>
                </a:cxn>
                <a:cxn ang="0">
                  <a:pos x="252" y="954"/>
                </a:cxn>
                <a:cxn ang="0">
                  <a:pos x="336" y="1092"/>
                </a:cxn>
                <a:cxn ang="0">
                  <a:pos x="426" y="1224"/>
                </a:cxn>
                <a:cxn ang="0">
                  <a:pos x="492" y="1296"/>
                </a:cxn>
                <a:cxn ang="0">
                  <a:pos x="492" y="1296"/>
                </a:cxn>
                <a:cxn ang="0">
                  <a:pos x="558" y="1296"/>
                </a:cxn>
                <a:cxn ang="0">
                  <a:pos x="738" y="1296"/>
                </a:cxn>
                <a:cxn ang="0">
                  <a:pos x="858" y="1284"/>
                </a:cxn>
                <a:cxn ang="0">
                  <a:pos x="1002" y="1272"/>
                </a:cxn>
                <a:cxn ang="0">
                  <a:pos x="1158" y="1254"/>
                </a:cxn>
                <a:cxn ang="0">
                  <a:pos x="1333" y="1224"/>
                </a:cxn>
                <a:cxn ang="0">
                  <a:pos x="1333" y="1224"/>
                </a:cxn>
                <a:cxn ang="0">
                  <a:pos x="1320" y="1200"/>
                </a:cxn>
                <a:cxn ang="0">
                  <a:pos x="1302" y="1146"/>
                </a:cxn>
                <a:cxn ang="0">
                  <a:pos x="1290" y="1068"/>
                </a:cxn>
                <a:cxn ang="0">
                  <a:pos x="1284" y="1026"/>
                </a:cxn>
                <a:cxn ang="0">
                  <a:pos x="1284" y="978"/>
                </a:cxn>
                <a:cxn ang="0">
                  <a:pos x="696" y="906"/>
                </a:cxn>
                <a:cxn ang="0">
                  <a:pos x="696" y="906"/>
                </a:cxn>
                <a:cxn ang="0">
                  <a:pos x="648" y="720"/>
                </a:cxn>
                <a:cxn ang="0">
                  <a:pos x="582" y="498"/>
                </a:cxn>
                <a:cxn ang="0">
                  <a:pos x="582" y="498"/>
                </a:cxn>
                <a:cxn ang="0">
                  <a:pos x="540" y="366"/>
                </a:cxn>
                <a:cxn ang="0">
                  <a:pos x="504" y="246"/>
                </a:cxn>
                <a:cxn ang="0">
                  <a:pos x="504" y="246"/>
                </a:cxn>
                <a:cxn ang="0">
                  <a:pos x="486" y="216"/>
                </a:cxn>
                <a:cxn ang="0">
                  <a:pos x="444" y="174"/>
                </a:cxn>
                <a:cxn ang="0">
                  <a:pos x="390" y="126"/>
                </a:cxn>
                <a:cxn ang="0">
                  <a:pos x="330" y="72"/>
                </a:cxn>
                <a:cxn ang="0">
                  <a:pos x="264" y="30"/>
                </a:cxn>
                <a:cxn ang="0">
                  <a:pos x="234" y="18"/>
                </a:cxn>
                <a:cxn ang="0">
                  <a:pos x="198" y="6"/>
                </a:cxn>
                <a:cxn ang="0">
                  <a:pos x="174" y="0"/>
                </a:cxn>
                <a:cxn ang="0">
                  <a:pos x="144" y="6"/>
                </a:cxn>
                <a:cxn ang="0">
                  <a:pos x="120" y="18"/>
                </a:cxn>
                <a:cxn ang="0">
                  <a:pos x="102" y="42"/>
                </a:cxn>
              </a:cxnLst>
              <a:rect l="0" t="0" r="r" b="b"/>
              <a:pathLst>
                <a:path w="1333" h="1296">
                  <a:moveTo>
                    <a:pt x="102" y="42"/>
                  </a:moveTo>
                  <a:lnTo>
                    <a:pt x="102" y="42"/>
                  </a:lnTo>
                  <a:lnTo>
                    <a:pt x="0" y="378"/>
                  </a:lnTo>
                  <a:lnTo>
                    <a:pt x="0" y="378"/>
                  </a:lnTo>
                  <a:lnTo>
                    <a:pt x="6" y="408"/>
                  </a:lnTo>
                  <a:lnTo>
                    <a:pt x="30" y="480"/>
                  </a:lnTo>
                  <a:lnTo>
                    <a:pt x="66" y="576"/>
                  </a:lnTo>
                  <a:lnTo>
                    <a:pt x="114" y="690"/>
                  </a:lnTo>
                  <a:lnTo>
                    <a:pt x="180" y="822"/>
                  </a:lnTo>
                  <a:lnTo>
                    <a:pt x="252" y="954"/>
                  </a:lnTo>
                  <a:lnTo>
                    <a:pt x="336" y="1092"/>
                  </a:lnTo>
                  <a:lnTo>
                    <a:pt x="426" y="1224"/>
                  </a:lnTo>
                  <a:lnTo>
                    <a:pt x="492" y="1296"/>
                  </a:lnTo>
                  <a:lnTo>
                    <a:pt x="492" y="1296"/>
                  </a:lnTo>
                  <a:lnTo>
                    <a:pt x="558" y="1296"/>
                  </a:lnTo>
                  <a:lnTo>
                    <a:pt x="738" y="1296"/>
                  </a:lnTo>
                  <a:lnTo>
                    <a:pt x="858" y="1284"/>
                  </a:lnTo>
                  <a:lnTo>
                    <a:pt x="1002" y="1272"/>
                  </a:lnTo>
                  <a:lnTo>
                    <a:pt x="1158" y="1254"/>
                  </a:lnTo>
                  <a:lnTo>
                    <a:pt x="1333" y="1224"/>
                  </a:lnTo>
                  <a:lnTo>
                    <a:pt x="1333" y="1224"/>
                  </a:lnTo>
                  <a:lnTo>
                    <a:pt x="1320" y="1200"/>
                  </a:lnTo>
                  <a:lnTo>
                    <a:pt x="1302" y="1146"/>
                  </a:lnTo>
                  <a:lnTo>
                    <a:pt x="1290" y="1068"/>
                  </a:lnTo>
                  <a:lnTo>
                    <a:pt x="1284" y="1026"/>
                  </a:lnTo>
                  <a:lnTo>
                    <a:pt x="1284" y="978"/>
                  </a:lnTo>
                  <a:lnTo>
                    <a:pt x="696" y="906"/>
                  </a:lnTo>
                  <a:lnTo>
                    <a:pt x="696" y="906"/>
                  </a:lnTo>
                  <a:lnTo>
                    <a:pt x="648" y="720"/>
                  </a:lnTo>
                  <a:lnTo>
                    <a:pt x="582" y="498"/>
                  </a:lnTo>
                  <a:lnTo>
                    <a:pt x="582" y="498"/>
                  </a:lnTo>
                  <a:lnTo>
                    <a:pt x="540" y="366"/>
                  </a:lnTo>
                  <a:lnTo>
                    <a:pt x="504" y="246"/>
                  </a:lnTo>
                  <a:lnTo>
                    <a:pt x="504" y="246"/>
                  </a:lnTo>
                  <a:lnTo>
                    <a:pt x="486" y="216"/>
                  </a:lnTo>
                  <a:lnTo>
                    <a:pt x="444" y="174"/>
                  </a:lnTo>
                  <a:lnTo>
                    <a:pt x="390" y="126"/>
                  </a:lnTo>
                  <a:lnTo>
                    <a:pt x="330" y="72"/>
                  </a:lnTo>
                  <a:lnTo>
                    <a:pt x="264" y="30"/>
                  </a:lnTo>
                  <a:lnTo>
                    <a:pt x="234" y="18"/>
                  </a:lnTo>
                  <a:lnTo>
                    <a:pt x="198" y="6"/>
                  </a:lnTo>
                  <a:lnTo>
                    <a:pt x="174" y="0"/>
                  </a:lnTo>
                  <a:lnTo>
                    <a:pt x="144" y="6"/>
                  </a:lnTo>
                  <a:lnTo>
                    <a:pt x="120" y="18"/>
                  </a:lnTo>
                  <a:lnTo>
                    <a:pt x="102" y="4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7" name="Freeform 47">
              <a:extLst>
                <a:ext uri="{FF2B5EF4-FFF2-40B4-BE49-F238E27FC236}">
                  <a16:creationId xmlns:a16="http://schemas.microsoft.com/office/drawing/2014/main" id="{874B86A8-7CB3-4B26-BEF9-8ECC186DEDBD}"/>
                </a:ext>
              </a:extLst>
            </p:cNvPr>
            <p:cNvSpPr>
              <a:spLocks/>
            </p:cNvSpPr>
            <p:nvPr/>
          </p:nvSpPr>
          <p:spPr bwMode="auto">
            <a:xfrm>
              <a:off x="5826" y="3330"/>
              <a:ext cx="468" cy="420"/>
            </a:xfrm>
            <a:custGeom>
              <a:avLst/>
              <a:gdLst/>
              <a:ahLst/>
              <a:cxnLst>
                <a:cxn ang="0">
                  <a:pos x="36" y="0"/>
                </a:cxn>
                <a:cxn ang="0">
                  <a:pos x="0" y="132"/>
                </a:cxn>
                <a:cxn ang="0">
                  <a:pos x="0" y="132"/>
                </a:cxn>
                <a:cxn ang="0">
                  <a:pos x="54" y="156"/>
                </a:cxn>
                <a:cxn ang="0">
                  <a:pos x="180" y="216"/>
                </a:cxn>
                <a:cxn ang="0">
                  <a:pos x="258" y="258"/>
                </a:cxn>
                <a:cxn ang="0">
                  <a:pos x="336" y="306"/>
                </a:cxn>
                <a:cxn ang="0">
                  <a:pos x="408" y="360"/>
                </a:cxn>
                <a:cxn ang="0">
                  <a:pos x="468" y="420"/>
                </a:cxn>
                <a:cxn ang="0">
                  <a:pos x="450" y="192"/>
                </a:cxn>
                <a:cxn ang="0">
                  <a:pos x="450" y="192"/>
                </a:cxn>
                <a:cxn ang="0">
                  <a:pos x="288" y="108"/>
                </a:cxn>
                <a:cxn ang="0">
                  <a:pos x="150" y="48"/>
                </a:cxn>
                <a:cxn ang="0">
                  <a:pos x="36" y="0"/>
                </a:cxn>
              </a:cxnLst>
              <a:rect l="0" t="0" r="r" b="b"/>
              <a:pathLst>
                <a:path w="468" h="420">
                  <a:moveTo>
                    <a:pt x="36" y="0"/>
                  </a:moveTo>
                  <a:lnTo>
                    <a:pt x="0" y="132"/>
                  </a:lnTo>
                  <a:lnTo>
                    <a:pt x="0" y="132"/>
                  </a:lnTo>
                  <a:lnTo>
                    <a:pt x="54" y="156"/>
                  </a:lnTo>
                  <a:lnTo>
                    <a:pt x="180" y="216"/>
                  </a:lnTo>
                  <a:lnTo>
                    <a:pt x="258" y="258"/>
                  </a:lnTo>
                  <a:lnTo>
                    <a:pt x="336" y="306"/>
                  </a:lnTo>
                  <a:lnTo>
                    <a:pt x="408" y="360"/>
                  </a:lnTo>
                  <a:lnTo>
                    <a:pt x="468" y="420"/>
                  </a:lnTo>
                  <a:lnTo>
                    <a:pt x="450" y="192"/>
                  </a:lnTo>
                  <a:lnTo>
                    <a:pt x="450" y="192"/>
                  </a:lnTo>
                  <a:lnTo>
                    <a:pt x="288" y="108"/>
                  </a:lnTo>
                  <a:lnTo>
                    <a:pt x="150" y="48"/>
                  </a:lnTo>
                  <a:lnTo>
                    <a:pt x="3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8" name="Freeform 48">
              <a:extLst>
                <a:ext uri="{FF2B5EF4-FFF2-40B4-BE49-F238E27FC236}">
                  <a16:creationId xmlns:a16="http://schemas.microsoft.com/office/drawing/2014/main" id="{B35B300B-30A7-44A0-931B-3874A6C72E23}"/>
                </a:ext>
              </a:extLst>
            </p:cNvPr>
            <p:cNvSpPr>
              <a:spLocks/>
            </p:cNvSpPr>
            <p:nvPr/>
          </p:nvSpPr>
          <p:spPr bwMode="auto">
            <a:xfrm>
              <a:off x="5826" y="3330"/>
              <a:ext cx="468" cy="420"/>
            </a:xfrm>
            <a:custGeom>
              <a:avLst/>
              <a:gdLst/>
              <a:ahLst/>
              <a:cxnLst>
                <a:cxn ang="0">
                  <a:pos x="36" y="0"/>
                </a:cxn>
                <a:cxn ang="0">
                  <a:pos x="0" y="132"/>
                </a:cxn>
                <a:cxn ang="0">
                  <a:pos x="0" y="132"/>
                </a:cxn>
                <a:cxn ang="0">
                  <a:pos x="54" y="156"/>
                </a:cxn>
                <a:cxn ang="0">
                  <a:pos x="180" y="216"/>
                </a:cxn>
                <a:cxn ang="0">
                  <a:pos x="258" y="258"/>
                </a:cxn>
                <a:cxn ang="0">
                  <a:pos x="336" y="306"/>
                </a:cxn>
                <a:cxn ang="0">
                  <a:pos x="408" y="360"/>
                </a:cxn>
                <a:cxn ang="0">
                  <a:pos x="468" y="420"/>
                </a:cxn>
                <a:cxn ang="0">
                  <a:pos x="450" y="192"/>
                </a:cxn>
                <a:cxn ang="0">
                  <a:pos x="450" y="192"/>
                </a:cxn>
                <a:cxn ang="0">
                  <a:pos x="288" y="108"/>
                </a:cxn>
                <a:cxn ang="0">
                  <a:pos x="150" y="48"/>
                </a:cxn>
                <a:cxn ang="0">
                  <a:pos x="36" y="0"/>
                </a:cxn>
              </a:cxnLst>
              <a:rect l="0" t="0" r="r" b="b"/>
              <a:pathLst>
                <a:path w="468" h="420">
                  <a:moveTo>
                    <a:pt x="36" y="0"/>
                  </a:moveTo>
                  <a:lnTo>
                    <a:pt x="0" y="132"/>
                  </a:lnTo>
                  <a:lnTo>
                    <a:pt x="0" y="132"/>
                  </a:lnTo>
                  <a:lnTo>
                    <a:pt x="54" y="156"/>
                  </a:lnTo>
                  <a:lnTo>
                    <a:pt x="180" y="216"/>
                  </a:lnTo>
                  <a:lnTo>
                    <a:pt x="258" y="258"/>
                  </a:lnTo>
                  <a:lnTo>
                    <a:pt x="336" y="306"/>
                  </a:lnTo>
                  <a:lnTo>
                    <a:pt x="408" y="360"/>
                  </a:lnTo>
                  <a:lnTo>
                    <a:pt x="468" y="420"/>
                  </a:lnTo>
                  <a:lnTo>
                    <a:pt x="450" y="192"/>
                  </a:lnTo>
                  <a:lnTo>
                    <a:pt x="450" y="192"/>
                  </a:lnTo>
                  <a:lnTo>
                    <a:pt x="288" y="108"/>
                  </a:lnTo>
                  <a:lnTo>
                    <a:pt x="150" y="48"/>
                  </a:lnTo>
                  <a:lnTo>
                    <a:pt x="36"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29" name="Freeform 49">
              <a:extLst>
                <a:ext uri="{FF2B5EF4-FFF2-40B4-BE49-F238E27FC236}">
                  <a16:creationId xmlns:a16="http://schemas.microsoft.com/office/drawing/2014/main" id="{A896E255-BF58-4EF9-9823-D2432B46FEC1}"/>
                </a:ext>
              </a:extLst>
            </p:cNvPr>
            <p:cNvSpPr>
              <a:spLocks/>
            </p:cNvSpPr>
            <p:nvPr/>
          </p:nvSpPr>
          <p:spPr bwMode="auto">
            <a:xfrm>
              <a:off x="5772" y="3414"/>
              <a:ext cx="654" cy="618"/>
            </a:xfrm>
            <a:custGeom>
              <a:avLst/>
              <a:gdLst/>
              <a:ahLst/>
              <a:cxnLst>
                <a:cxn ang="0">
                  <a:pos x="48" y="0"/>
                </a:cxn>
                <a:cxn ang="0">
                  <a:pos x="0" y="138"/>
                </a:cxn>
                <a:cxn ang="0">
                  <a:pos x="0" y="138"/>
                </a:cxn>
                <a:cxn ang="0">
                  <a:pos x="18" y="138"/>
                </a:cxn>
                <a:cxn ang="0">
                  <a:pos x="78" y="150"/>
                </a:cxn>
                <a:cxn ang="0">
                  <a:pos x="162" y="168"/>
                </a:cxn>
                <a:cxn ang="0">
                  <a:pos x="264" y="210"/>
                </a:cxn>
                <a:cxn ang="0">
                  <a:pos x="318" y="240"/>
                </a:cxn>
                <a:cxn ang="0">
                  <a:pos x="372" y="270"/>
                </a:cxn>
                <a:cxn ang="0">
                  <a:pos x="426" y="312"/>
                </a:cxn>
                <a:cxn ang="0">
                  <a:pos x="480" y="354"/>
                </a:cxn>
                <a:cxn ang="0">
                  <a:pos x="528" y="408"/>
                </a:cxn>
                <a:cxn ang="0">
                  <a:pos x="576" y="468"/>
                </a:cxn>
                <a:cxn ang="0">
                  <a:pos x="618" y="540"/>
                </a:cxn>
                <a:cxn ang="0">
                  <a:pos x="654" y="618"/>
                </a:cxn>
                <a:cxn ang="0">
                  <a:pos x="654" y="618"/>
                </a:cxn>
                <a:cxn ang="0">
                  <a:pos x="648" y="600"/>
                </a:cxn>
                <a:cxn ang="0">
                  <a:pos x="636" y="552"/>
                </a:cxn>
                <a:cxn ang="0">
                  <a:pos x="600" y="474"/>
                </a:cxn>
                <a:cxn ang="0">
                  <a:pos x="582" y="432"/>
                </a:cxn>
                <a:cxn ang="0">
                  <a:pos x="552" y="384"/>
                </a:cxn>
                <a:cxn ang="0">
                  <a:pos x="516" y="330"/>
                </a:cxn>
                <a:cxn ang="0">
                  <a:pos x="474" y="282"/>
                </a:cxn>
                <a:cxn ang="0">
                  <a:pos x="426" y="228"/>
                </a:cxn>
                <a:cxn ang="0">
                  <a:pos x="366" y="180"/>
                </a:cxn>
                <a:cxn ang="0">
                  <a:pos x="300" y="126"/>
                </a:cxn>
                <a:cxn ang="0">
                  <a:pos x="228" y="84"/>
                </a:cxn>
                <a:cxn ang="0">
                  <a:pos x="144" y="36"/>
                </a:cxn>
                <a:cxn ang="0">
                  <a:pos x="48" y="0"/>
                </a:cxn>
              </a:cxnLst>
              <a:rect l="0" t="0" r="r" b="b"/>
              <a:pathLst>
                <a:path w="654" h="618">
                  <a:moveTo>
                    <a:pt x="48" y="0"/>
                  </a:moveTo>
                  <a:lnTo>
                    <a:pt x="0" y="138"/>
                  </a:lnTo>
                  <a:lnTo>
                    <a:pt x="0" y="138"/>
                  </a:lnTo>
                  <a:lnTo>
                    <a:pt x="18" y="138"/>
                  </a:lnTo>
                  <a:lnTo>
                    <a:pt x="78" y="150"/>
                  </a:lnTo>
                  <a:lnTo>
                    <a:pt x="162" y="168"/>
                  </a:lnTo>
                  <a:lnTo>
                    <a:pt x="264" y="210"/>
                  </a:lnTo>
                  <a:lnTo>
                    <a:pt x="318" y="240"/>
                  </a:lnTo>
                  <a:lnTo>
                    <a:pt x="372" y="270"/>
                  </a:lnTo>
                  <a:lnTo>
                    <a:pt x="426" y="312"/>
                  </a:lnTo>
                  <a:lnTo>
                    <a:pt x="480" y="354"/>
                  </a:lnTo>
                  <a:lnTo>
                    <a:pt x="528" y="408"/>
                  </a:lnTo>
                  <a:lnTo>
                    <a:pt x="576" y="468"/>
                  </a:lnTo>
                  <a:lnTo>
                    <a:pt x="618" y="540"/>
                  </a:lnTo>
                  <a:lnTo>
                    <a:pt x="654" y="618"/>
                  </a:lnTo>
                  <a:lnTo>
                    <a:pt x="654" y="618"/>
                  </a:lnTo>
                  <a:lnTo>
                    <a:pt x="648" y="600"/>
                  </a:lnTo>
                  <a:lnTo>
                    <a:pt x="636" y="552"/>
                  </a:lnTo>
                  <a:lnTo>
                    <a:pt x="600" y="474"/>
                  </a:lnTo>
                  <a:lnTo>
                    <a:pt x="582" y="432"/>
                  </a:lnTo>
                  <a:lnTo>
                    <a:pt x="552" y="384"/>
                  </a:lnTo>
                  <a:lnTo>
                    <a:pt x="516" y="330"/>
                  </a:lnTo>
                  <a:lnTo>
                    <a:pt x="474" y="282"/>
                  </a:lnTo>
                  <a:lnTo>
                    <a:pt x="426" y="228"/>
                  </a:lnTo>
                  <a:lnTo>
                    <a:pt x="366" y="180"/>
                  </a:lnTo>
                  <a:lnTo>
                    <a:pt x="300" y="126"/>
                  </a:lnTo>
                  <a:lnTo>
                    <a:pt x="228" y="84"/>
                  </a:lnTo>
                  <a:lnTo>
                    <a:pt x="144" y="36"/>
                  </a:lnTo>
                  <a:lnTo>
                    <a:pt x="48" y="0"/>
                  </a:lnTo>
                  <a:close/>
                </a:path>
              </a:pathLst>
            </a:custGeom>
            <a:solidFill>
              <a:srgbClr val="38353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0" name="Freeform 50">
              <a:extLst>
                <a:ext uri="{FF2B5EF4-FFF2-40B4-BE49-F238E27FC236}">
                  <a16:creationId xmlns:a16="http://schemas.microsoft.com/office/drawing/2014/main" id="{8EE9AD67-AFEF-498E-B221-C402100EB042}"/>
                </a:ext>
              </a:extLst>
            </p:cNvPr>
            <p:cNvSpPr>
              <a:spLocks/>
            </p:cNvSpPr>
            <p:nvPr/>
          </p:nvSpPr>
          <p:spPr bwMode="auto">
            <a:xfrm>
              <a:off x="5772" y="3414"/>
              <a:ext cx="654" cy="618"/>
            </a:xfrm>
            <a:custGeom>
              <a:avLst/>
              <a:gdLst/>
              <a:ahLst/>
              <a:cxnLst>
                <a:cxn ang="0">
                  <a:pos x="48" y="0"/>
                </a:cxn>
                <a:cxn ang="0">
                  <a:pos x="0" y="138"/>
                </a:cxn>
                <a:cxn ang="0">
                  <a:pos x="0" y="138"/>
                </a:cxn>
                <a:cxn ang="0">
                  <a:pos x="18" y="138"/>
                </a:cxn>
                <a:cxn ang="0">
                  <a:pos x="78" y="150"/>
                </a:cxn>
                <a:cxn ang="0">
                  <a:pos x="162" y="168"/>
                </a:cxn>
                <a:cxn ang="0">
                  <a:pos x="264" y="210"/>
                </a:cxn>
                <a:cxn ang="0">
                  <a:pos x="318" y="240"/>
                </a:cxn>
                <a:cxn ang="0">
                  <a:pos x="372" y="270"/>
                </a:cxn>
                <a:cxn ang="0">
                  <a:pos x="426" y="312"/>
                </a:cxn>
                <a:cxn ang="0">
                  <a:pos x="480" y="354"/>
                </a:cxn>
                <a:cxn ang="0">
                  <a:pos x="528" y="408"/>
                </a:cxn>
                <a:cxn ang="0">
                  <a:pos x="576" y="468"/>
                </a:cxn>
                <a:cxn ang="0">
                  <a:pos x="618" y="540"/>
                </a:cxn>
                <a:cxn ang="0">
                  <a:pos x="654" y="618"/>
                </a:cxn>
                <a:cxn ang="0">
                  <a:pos x="654" y="618"/>
                </a:cxn>
                <a:cxn ang="0">
                  <a:pos x="648" y="600"/>
                </a:cxn>
                <a:cxn ang="0">
                  <a:pos x="636" y="552"/>
                </a:cxn>
                <a:cxn ang="0">
                  <a:pos x="600" y="474"/>
                </a:cxn>
                <a:cxn ang="0">
                  <a:pos x="582" y="432"/>
                </a:cxn>
                <a:cxn ang="0">
                  <a:pos x="552" y="384"/>
                </a:cxn>
                <a:cxn ang="0">
                  <a:pos x="516" y="330"/>
                </a:cxn>
                <a:cxn ang="0">
                  <a:pos x="474" y="282"/>
                </a:cxn>
                <a:cxn ang="0">
                  <a:pos x="426" y="228"/>
                </a:cxn>
                <a:cxn ang="0">
                  <a:pos x="366" y="180"/>
                </a:cxn>
                <a:cxn ang="0">
                  <a:pos x="300" y="126"/>
                </a:cxn>
                <a:cxn ang="0">
                  <a:pos x="228" y="84"/>
                </a:cxn>
                <a:cxn ang="0">
                  <a:pos x="144" y="36"/>
                </a:cxn>
                <a:cxn ang="0">
                  <a:pos x="48" y="0"/>
                </a:cxn>
              </a:cxnLst>
              <a:rect l="0" t="0" r="r" b="b"/>
              <a:pathLst>
                <a:path w="654" h="618">
                  <a:moveTo>
                    <a:pt x="48" y="0"/>
                  </a:moveTo>
                  <a:lnTo>
                    <a:pt x="0" y="138"/>
                  </a:lnTo>
                  <a:lnTo>
                    <a:pt x="0" y="138"/>
                  </a:lnTo>
                  <a:lnTo>
                    <a:pt x="18" y="138"/>
                  </a:lnTo>
                  <a:lnTo>
                    <a:pt x="78" y="150"/>
                  </a:lnTo>
                  <a:lnTo>
                    <a:pt x="162" y="168"/>
                  </a:lnTo>
                  <a:lnTo>
                    <a:pt x="264" y="210"/>
                  </a:lnTo>
                  <a:lnTo>
                    <a:pt x="318" y="240"/>
                  </a:lnTo>
                  <a:lnTo>
                    <a:pt x="372" y="270"/>
                  </a:lnTo>
                  <a:lnTo>
                    <a:pt x="426" y="312"/>
                  </a:lnTo>
                  <a:lnTo>
                    <a:pt x="480" y="354"/>
                  </a:lnTo>
                  <a:lnTo>
                    <a:pt x="528" y="408"/>
                  </a:lnTo>
                  <a:lnTo>
                    <a:pt x="576" y="468"/>
                  </a:lnTo>
                  <a:lnTo>
                    <a:pt x="618" y="540"/>
                  </a:lnTo>
                  <a:lnTo>
                    <a:pt x="654" y="618"/>
                  </a:lnTo>
                  <a:lnTo>
                    <a:pt x="654" y="618"/>
                  </a:lnTo>
                  <a:lnTo>
                    <a:pt x="648" y="600"/>
                  </a:lnTo>
                  <a:lnTo>
                    <a:pt x="636" y="552"/>
                  </a:lnTo>
                  <a:lnTo>
                    <a:pt x="600" y="474"/>
                  </a:lnTo>
                  <a:lnTo>
                    <a:pt x="582" y="432"/>
                  </a:lnTo>
                  <a:lnTo>
                    <a:pt x="552" y="384"/>
                  </a:lnTo>
                  <a:lnTo>
                    <a:pt x="516" y="330"/>
                  </a:lnTo>
                  <a:lnTo>
                    <a:pt x="474" y="282"/>
                  </a:lnTo>
                  <a:lnTo>
                    <a:pt x="426" y="228"/>
                  </a:lnTo>
                  <a:lnTo>
                    <a:pt x="366" y="180"/>
                  </a:lnTo>
                  <a:lnTo>
                    <a:pt x="300" y="126"/>
                  </a:lnTo>
                  <a:lnTo>
                    <a:pt x="228" y="84"/>
                  </a:lnTo>
                  <a:lnTo>
                    <a:pt x="144" y="36"/>
                  </a:lnTo>
                  <a:lnTo>
                    <a:pt x="4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1" name="Freeform 51">
              <a:extLst>
                <a:ext uri="{FF2B5EF4-FFF2-40B4-BE49-F238E27FC236}">
                  <a16:creationId xmlns:a16="http://schemas.microsoft.com/office/drawing/2014/main" id="{B6DE08AB-7B0D-4B2C-9FAC-2EE292C16AC0}"/>
                </a:ext>
              </a:extLst>
            </p:cNvPr>
            <p:cNvSpPr>
              <a:spLocks/>
            </p:cNvSpPr>
            <p:nvPr/>
          </p:nvSpPr>
          <p:spPr bwMode="auto">
            <a:xfrm>
              <a:off x="5664" y="4056"/>
              <a:ext cx="840" cy="906"/>
            </a:xfrm>
            <a:custGeom>
              <a:avLst/>
              <a:gdLst/>
              <a:ahLst/>
              <a:cxnLst>
                <a:cxn ang="0">
                  <a:pos x="0" y="0"/>
                </a:cxn>
                <a:cxn ang="0">
                  <a:pos x="0" y="0"/>
                </a:cxn>
                <a:cxn ang="0">
                  <a:pos x="24" y="72"/>
                </a:cxn>
                <a:cxn ang="0">
                  <a:pos x="60" y="156"/>
                </a:cxn>
                <a:cxn ang="0">
                  <a:pos x="108" y="270"/>
                </a:cxn>
                <a:cxn ang="0">
                  <a:pos x="174" y="396"/>
                </a:cxn>
                <a:cxn ang="0">
                  <a:pos x="258" y="540"/>
                </a:cxn>
                <a:cxn ang="0">
                  <a:pos x="360" y="690"/>
                </a:cxn>
                <a:cxn ang="0">
                  <a:pos x="414" y="768"/>
                </a:cxn>
                <a:cxn ang="0">
                  <a:pos x="474" y="846"/>
                </a:cxn>
                <a:cxn ang="0">
                  <a:pos x="840" y="858"/>
                </a:cxn>
                <a:cxn ang="0">
                  <a:pos x="840" y="858"/>
                </a:cxn>
                <a:cxn ang="0">
                  <a:pos x="474" y="906"/>
                </a:cxn>
                <a:cxn ang="0">
                  <a:pos x="474" y="906"/>
                </a:cxn>
                <a:cxn ang="0">
                  <a:pos x="426" y="858"/>
                </a:cxn>
                <a:cxn ang="0">
                  <a:pos x="372" y="792"/>
                </a:cxn>
                <a:cxn ang="0">
                  <a:pos x="306" y="696"/>
                </a:cxn>
                <a:cxn ang="0">
                  <a:pos x="234" y="576"/>
                </a:cxn>
                <a:cxn ang="0">
                  <a:pos x="156" y="420"/>
                </a:cxn>
                <a:cxn ang="0">
                  <a:pos x="114" y="324"/>
                </a:cxn>
                <a:cxn ang="0">
                  <a:pos x="72" y="228"/>
                </a:cxn>
                <a:cxn ang="0">
                  <a:pos x="36" y="120"/>
                </a:cxn>
                <a:cxn ang="0">
                  <a:pos x="0" y="0"/>
                </a:cxn>
              </a:cxnLst>
              <a:rect l="0" t="0" r="r" b="b"/>
              <a:pathLst>
                <a:path w="840" h="906">
                  <a:moveTo>
                    <a:pt x="0" y="0"/>
                  </a:moveTo>
                  <a:lnTo>
                    <a:pt x="0" y="0"/>
                  </a:lnTo>
                  <a:lnTo>
                    <a:pt x="24" y="72"/>
                  </a:lnTo>
                  <a:lnTo>
                    <a:pt x="60" y="156"/>
                  </a:lnTo>
                  <a:lnTo>
                    <a:pt x="108" y="270"/>
                  </a:lnTo>
                  <a:lnTo>
                    <a:pt x="174" y="396"/>
                  </a:lnTo>
                  <a:lnTo>
                    <a:pt x="258" y="540"/>
                  </a:lnTo>
                  <a:lnTo>
                    <a:pt x="360" y="690"/>
                  </a:lnTo>
                  <a:lnTo>
                    <a:pt x="414" y="768"/>
                  </a:lnTo>
                  <a:lnTo>
                    <a:pt x="474" y="846"/>
                  </a:lnTo>
                  <a:lnTo>
                    <a:pt x="840" y="858"/>
                  </a:lnTo>
                  <a:lnTo>
                    <a:pt x="840" y="858"/>
                  </a:lnTo>
                  <a:lnTo>
                    <a:pt x="474" y="906"/>
                  </a:lnTo>
                  <a:lnTo>
                    <a:pt x="474" y="906"/>
                  </a:lnTo>
                  <a:lnTo>
                    <a:pt x="426" y="858"/>
                  </a:lnTo>
                  <a:lnTo>
                    <a:pt x="372" y="792"/>
                  </a:lnTo>
                  <a:lnTo>
                    <a:pt x="306" y="696"/>
                  </a:lnTo>
                  <a:lnTo>
                    <a:pt x="234" y="576"/>
                  </a:lnTo>
                  <a:lnTo>
                    <a:pt x="156" y="420"/>
                  </a:lnTo>
                  <a:lnTo>
                    <a:pt x="114" y="324"/>
                  </a:lnTo>
                  <a:lnTo>
                    <a:pt x="72" y="228"/>
                  </a:lnTo>
                  <a:lnTo>
                    <a:pt x="36" y="120"/>
                  </a:lnTo>
                  <a:lnTo>
                    <a:pt x="0"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2" name="Freeform 52">
              <a:extLst>
                <a:ext uri="{FF2B5EF4-FFF2-40B4-BE49-F238E27FC236}">
                  <a16:creationId xmlns:a16="http://schemas.microsoft.com/office/drawing/2014/main" id="{D75AB9C2-9D9C-452E-9AAC-21EB0477AD83}"/>
                </a:ext>
              </a:extLst>
            </p:cNvPr>
            <p:cNvSpPr>
              <a:spLocks/>
            </p:cNvSpPr>
            <p:nvPr/>
          </p:nvSpPr>
          <p:spPr bwMode="auto">
            <a:xfrm>
              <a:off x="5664" y="4056"/>
              <a:ext cx="840" cy="906"/>
            </a:xfrm>
            <a:custGeom>
              <a:avLst/>
              <a:gdLst/>
              <a:ahLst/>
              <a:cxnLst>
                <a:cxn ang="0">
                  <a:pos x="0" y="0"/>
                </a:cxn>
                <a:cxn ang="0">
                  <a:pos x="0" y="0"/>
                </a:cxn>
                <a:cxn ang="0">
                  <a:pos x="24" y="72"/>
                </a:cxn>
                <a:cxn ang="0">
                  <a:pos x="60" y="156"/>
                </a:cxn>
                <a:cxn ang="0">
                  <a:pos x="108" y="270"/>
                </a:cxn>
                <a:cxn ang="0">
                  <a:pos x="174" y="396"/>
                </a:cxn>
                <a:cxn ang="0">
                  <a:pos x="258" y="540"/>
                </a:cxn>
                <a:cxn ang="0">
                  <a:pos x="360" y="690"/>
                </a:cxn>
                <a:cxn ang="0">
                  <a:pos x="414" y="768"/>
                </a:cxn>
                <a:cxn ang="0">
                  <a:pos x="474" y="846"/>
                </a:cxn>
                <a:cxn ang="0">
                  <a:pos x="840" y="858"/>
                </a:cxn>
                <a:cxn ang="0">
                  <a:pos x="840" y="858"/>
                </a:cxn>
                <a:cxn ang="0">
                  <a:pos x="474" y="906"/>
                </a:cxn>
                <a:cxn ang="0">
                  <a:pos x="474" y="906"/>
                </a:cxn>
                <a:cxn ang="0">
                  <a:pos x="426" y="858"/>
                </a:cxn>
                <a:cxn ang="0">
                  <a:pos x="372" y="792"/>
                </a:cxn>
                <a:cxn ang="0">
                  <a:pos x="306" y="696"/>
                </a:cxn>
                <a:cxn ang="0">
                  <a:pos x="234" y="576"/>
                </a:cxn>
                <a:cxn ang="0">
                  <a:pos x="156" y="420"/>
                </a:cxn>
                <a:cxn ang="0">
                  <a:pos x="114" y="324"/>
                </a:cxn>
                <a:cxn ang="0">
                  <a:pos x="72" y="228"/>
                </a:cxn>
                <a:cxn ang="0">
                  <a:pos x="36" y="120"/>
                </a:cxn>
                <a:cxn ang="0">
                  <a:pos x="0" y="0"/>
                </a:cxn>
              </a:cxnLst>
              <a:rect l="0" t="0" r="r" b="b"/>
              <a:pathLst>
                <a:path w="840" h="906">
                  <a:moveTo>
                    <a:pt x="0" y="0"/>
                  </a:moveTo>
                  <a:lnTo>
                    <a:pt x="0" y="0"/>
                  </a:lnTo>
                  <a:lnTo>
                    <a:pt x="24" y="72"/>
                  </a:lnTo>
                  <a:lnTo>
                    <a:pt x="60" y="156"/>
                  </a:lnTo>
                  <a:lnTo>
                    <a:pt x="108" y="270"/>
                  </a:lnTo>
                  <a:lnTo>
                    <a:pt x="174" y="396"/>
                  </a:lnTo>
                  <a:lnTo>
                    <a:pt x="258" y="540"/>
                  </a:lnTo>
                  <a:lnTo>
                    <a:pt x="360" y="690"/>
                  </a:lnTo>
                  <a:lnTo>
                    <a:pt x="414" y="768"/>
                  </a:lnTo>
                  <a:lnTo>
                    <a:pt x="474" y="846"/>
                  </a:lnTo>
                  <a:lnTo>
                    <a:pt x="840" y="858"/>
                  </a:lnTo>
                  <a:lnTo>
                    <a:pt x="840" y="858"/>
                  </a:lnTo>
                  <a:lnTo>
                    <a:pt x="474" y="906"/>
                  </a:lnTo>
                  <a:lnTo>
                    <a:pt x="474" y="906"/>
                  </a:lnTo>
                  <a:lnTo>
                    <a:pt x="426" y="858"/>
                  </a:lnTo>
                  <a:lnTo>
                    <a:pt x="372" y="792"/>
                  </a:lnTo>
                  <a:lnTo>
                    <a:pt x="306" y="696"/>
                  </a:lnTo>
                  <a:lnTo>
                    <a:pt x="234" y="576"/>
                  </a:lnTo>
                  <a:lnTo>
                    <a:pt x="156" y="420"/>
                  </a:lnTo>
                  <a:lnTo>
                    <a:pt x="114" y="324"/>
                  </a:lnTo>
                  <a:lnTo>
                    <a:pt x="72" y="228"/>
                  </a:lnTo>
                  <a:lnTo>
                    <a:pt x="36" y="12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3" name="Freeform 53">
              <a:extLst>
                <a:ext uri="{FF2B5EF4-FFF2-40B4-BE49-F238E27FC236}">
                  <a16:creationId xmlns:a16="http://schemas.microsoft.com/office/drawing/2014/main" id="{279AEDFA-A095-46BF-9457-5272EF190983}"/>
                </a:ext>
              </a:extLst>
            </p:cNvPr>
            <p:cNvSpPr>
              <a:spLocks/>
            </p:cNvSpPr>
            <p:nvPr/>
          </p:nvSpPr>
          <p:spPr bwMode="auto">
            <a:xfrm>
              <a:off x="5940" y="3684"/>
              <a:ext cx="420" cy="858"/>
            </a:xfrm>
            <a:custGeom>
              <a:avLst/>
              <a:gdLst/>
              <a:ahLst/>
              <a:cxnLst>
                <a:cxn ang="0">
                  <a:pos x="0" y="0"/>
                </a:cxn>
                <a:cxn ang="0">
                  <a:pos x="0" y="0"/>
                </a:cxn>
                <a:cxn ang="0">
                  <a:pos x="42" y="48"/>
                </a:cxn>
                <a:cxn ang="0">
                  <a:pos x="132" y="162"/>
                </a:cxn>
                <a:cxn ang="0">
                  <a:pos x="180" y="222"/>
                </a:cxn>
                <a:cxn ang="0">
                  <a:pos x="222" y="282"/>
                </a:cxn>
                <a:cxn ang="0">
                  <a:pos x="246" y="330"/>
                </a:cxn>
                <a:cxn ang="0">
                  <a:pos x="252" y="348"/>
                </a:cxn>
                <a:cxn ang="0">
                  <a:pos x="252" y="360"/>
                </a:cxn>
                <a:cxn ang="0">
                  <a:pos x="252" y="360"/>
                </a:cxn>
                <a:cxn ang="0">
                  <a:pos x="252" y="390"/>
                </a:cxn>
                <a:cxn ang="0">
                  <a:pos x="258" y="438"/>
                </a:cxn>
                <a:cxn ang="0">
                  <a:pos x="282" y="564"/>
                </a:cxn>
                <a:cxn ang="0">
                  <a:pos x="312" y="690"/>
                </a:cxn>
                <a:cxn ang="0">
                  <a:pos x="336" y="774"/>
                </a:cxn>
                <a:cxn ang="0">
                  <a:pos x="336" y="774"/>
                </a:cxn>
                <a:cxn ang="0">
                  <a:pos x="348" y="786"/>
                </a:cxn>
                <a:cxn ang="0">
                  <a:pos x="360" y="804"/>
                </a:cxn>
                <a:cxn ang="0">
                  <a:pos x="390" y="816"/>
                </a:cxn>
                <a:cxn ang="0">
                  <a:pos x="402" y="822"/>
                </a:cxn>
                <a:cxn ang="0">
                  <a:pos x="408" y="834"/>
                </a:cxn>
                <a:cxn ang="0">
                  <a:pos x="408" y="846"/>
                </a:cxn>
                <a:cxn ang="0">
                  <a:pos x="402" y="858"/>
                </a:cxn>
                <a:cxn ang="0">
                  <a:pos x="402" y="858"/>
                </a:cxn>
                <a:cxn ang="0">
                  <a:pos x="408" y="852"/>
                </a:cxn>
                <a:cxn ang="0">
                  <a:pos x="420" y="840"/>
                </a:cxn>
                <a:cxn ang="0">
                  <a:pos x="420" y="828"/>
                </a:cxn>
                <a:cxn ang="0">
                  <a:pos x="420" y="816"/>
                </a:cxn>
                <a:cxn ang="0">
                  <a:pos x="414" y="804"/>
                </a:cxn>
                <a:cxn ang="0">
                  <a:pos x="402" y="792"/>
                </a:cxn>
                <a:cxn ang="0">
                  <a:pos x="402" y="792"/>
                </a:cxn>
                <a:cxn ang="0">
                  <a:pos x="390" y="780"/>
                </a:cxn>
                <a:cxn ang="0">
                  <a:pos x="378" y="762"/>
                </a:cxn>
                <a:cxn ang="0">
                  <a:pos x="360" y="726"/>
                </a:cxn>
                <a:cxn ang="0">
                  <a:pos x="342" y="666"/>
                </a:cxn>
                <a:cxn ang="0">
                  <a:pos x="342" y="666"/>
                </a:cxn>
                <a:cxn ang="0">
                  <a:pos x="312" y="534"/>
                </a:cxn>
                <a:cxn ang="0">
                  <a:pos x="276" y="384"/>
                </a:cxn>
                <a:cxn ang="0">
                  <a:pos x="276" y="384"/>
                </a:cxn>
                <a:cxn ang="0">
                  <a:pos x="270" y="348"/>
                </a:cxn>
                <a:cxn ang="0">
                  <a:pos x="264" y="318"/>
                </a:cxn>
                <a:cxn ang="0">
                  <a:pos x="246" y="282"/>
                </a:cxn>
                <a:cxn ang="0">
                  <a:pos x="210" y="228"/>
                </a:cxn>
                <a:cxn ang="0">
                  <a:pos x="162" y="168"/>
                </a:cxn>
                <a:cxn ang="0">
                  <a:pos x="96" y="96"/>
                </a:cxn>
                <a:cxn ang="0">
                  <a:pos x="0" y="0"/>
                </a:cxn>
              </a:cxnLst>
              <a:rect l="0" t="0" r="r" b="b"/>
              <a:pathLst>
                <a:path w="420" h="858">
                  <a:moveTo>
                    <a:pt x="0" y="0"/>
                  </a:moveTo>
                  <a:lnTo>
                    <a:pt x="0" y="0"/>
                  </a:lnTo>
                  <a:lnTo>
                    <a:pt x="42" y="48"/>
                  </a:lnTo>
                  <a:lnTo>
                    <a:pt x="132" y="162"/>
                  </a:lnTo>
                  <a:lnTo>
                    <a:pt x="180" y="222"/>
                  </a:lnTo>
                  <a:lnTo>
                    <a:pt x="222" y="282"/>
                  </a:lnTo>
                  <a:lnTo>
                    <a:pt x="246" y="330"/>
                  </a:lnTo>
                  <a:lnTo>
                    <a:pt x="252" y="348"/>
                  </a:lnTo>
                  <a:lnTo>
                    <a:pt x="252" y="360"/>
                  </a:lnTo>
                  <a:lnTo>
                    <a:pt x="252" y="360"/>
                  </a:lnTo>
                  <a:lnTo>
                    <a:pt x="252" y="390"/>
                  </a:lnTo>
                  <a:lnTo>
                    <a:pt x="258" y="438"/>
                  </a:lnTo>
                  <a:lnTo>
                    <a:pt x="282" y="564"/>
                  </a:lnTo>
                  <a:lnTo>
                    <a:pt x="312" y="690"/>
                  </a:lnTo>
                  <a:lnTo>
                    <a:pt x="336" y="774"/>
                  </a:lnTo>
                  <a:lnTo>
                    <a:pt x="336" y="774"/>
                  </a:lnTo>
                  <a:lnTo>
                    <a:pt x="348" y="786"/>
                  </a:lnTo>
                  <a:lnTo>
                    <a:pt x="360" y="804"/>
                  </a:lnTo>
                  <a:lnTo>
                    <a:pt x="390" y="816"/>
                  </a:lnTo>
                  <a:lnTo>
                    <a:pt x="402" y="822"/>
                  </a:lnTo>
                  <a:lnTo>
                    <a:pt x="408" y="834"/>
                  </a:lnTo>
                  <a:lnTo>
                    <a:pt x="408" y="846"/>
                  </a:lnTo>
                  <a:lnTo>
                    <a:pt x="402" y="858"/>
                  </a:lnTo>
                  <a:lnTo>
                    <a:pt x="402" y="858"/>
                  </a:lnTo>
                  <a:lnTo>
                    <a:pt x="408" y="852"/>
                  </a:lnTo>
                  <a:lnTo>
                    <a:pt x="420" y="840"/>
                  </a:lnTo>
                  <a:lnTo>
                    <a:pt x="420" y="828"/>
                  </a:lnTo>
                  <a:lnTo>
                    <a:pt x="420" y="816"/>
                  </a:lnTo>
                  <a:lnTo>
                    <a:pt x="414" y="804"/>
                  </a:lnTo>
                  <a:lnTo>
                    <a:pt x="402" y="792"/>
                  </a:lnTo>
                  <a:lnTo>
                    <a:pt x="402" y="792"/>
                  </a:lnTo>
                  <a:lnTo>
                    <a:pt x="390" y="780"/>
                  </a:lnTo>
                  <a:lnTo>
                    <a:pt x="378" y="762"/>
                  </a:lnTo>
                  <a:lnTo>
                    <a:pt x="360" y="726"/>
                  </a:lnTo>
                  <a:lnTo>
                    <a:pt x="342" y="666"/>
                  </a:lnTo>
                  <a:lnTo>
                    <a:pt x="342" y="666"/>
                  </a:lnTo>
                  <a:lnTo>
                    <a:pt x="312" y="534"/>
                  </a:lnTo>
                  <a:lnTo>
                    <a:pt x="276" y="384"/>
                  </a:lnTo>
                  <a:lnTo>
                    <a:pt x="276" y="384"/>
                  </a:lnTo>
                  <a:lnTo>
                    <a:pt x="270" y="348"/>
                  </a:lnTo>
                  <a:lnTo>
                    <a:pt x="264" y="318"/>
                  </a:lnTo>
                  <a:lnTo>
                    <a:pt x="246" y="282"/>
                  </a:lnTo>
                  <a:lnTo>
                    <a:pt x="210" y="228"/>
                  </a:lnTo>
                  <a:lnTo>
                    <a:pt x="162" y="168"/>
                  </a:lnTo>
                  <a:lnTo>
                    <a:pt x="96" y="96"/>
                  </a:lnTo>
                  <a:lnTo>
                    <a:pt x="0"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4" name="Freeform 54">
              <a:extLst>
                <a:ext uri="{FF2B5EF4-FFF2-40B4-BE49-F238E27FC236}">
                  <a16:creationId xmlns:a16="http://schemas.microsoft.com/office/drawing/2014/main" id="{6AAEA54E-E73D-456A-BF78-C5FA2D3BA2C4}"/>
                </a:ext>
              </a:extLst>
            </p:cNvPr>
            <p:cNvSpPr>
              <a:spLocks/>
            </p:cNvSpPr>
            <p:nvPr/>
          </p:nvSpPr>
          <p:spPr bwMode="auto">
            <a:xfrm>
              <a:off x="5940" y="3684"/>
              <a:ext cx="420" cy="858"/>
            </a:xfrm>
            <a:custGeom>
              <a:avLst/>
              <a:gdLst/>
              <a:ahLst/>
              <a:cxnLst>
                <a:cxn ang="0">
                  <a:pos x="0" y="0"/>
                </a:cxn>
                <a:cxn ang="0">
                  <a:pos x="0" y="0"/>
                </a:cxn>
                <a:cxn ang="0">
                  <a:pos x="42" y="48"/>
                </a:cxn>
                <a:cxn ang="0">
                  <a:pos x="132" y="162"/>
                </a:cxn>
                <a:cxn ang="0">
                  <a:pos x="180" y="222"/>
                </a:cxn>
                <a:cxn ang="0">
                  <a:pos x="222" y="282"/>
                </a:cxn>
                <a:cxn ang="0">
                  <a:pos x="246" y="330"/>
                </a:cxn>
                <a:cxn ang="0">
                  <a:pos x="252" y="348"/>
                </a:cxn>
                <a:cxn ang="0">
                  <a:pos x="252" y="360"/>
                </a:cxn>
                <a:cxn ang="0">
                  <a:pos x="252" y="360"/>
                </a:cxn>
                <a:cxn ang="0">
                  <a:pos x="252" y="390"/>
                </a:cxn>
                <a:cxn ang="0">
                  <a:pos x="258" y="438"/>
                </a:cxn>
                <a:cxn ang="0">
                  <a:pos x="282" y="564"/>
                </a:cxn>
                <a:cxn ang="0">
                  <a:pos x="312" y="690"/>
                </a:cxn>
                <a:cxn ang="0">
                  <a:pos x="336" y="774"/>
                </a:cxn>
                <a:cxn ang="0">
                  <a:pos x="336" y="774"/>
                </a:cxn>
                <a:cxn ang="0">
                  <a:pos x="348" y="786"/>
                </a:cxn>
                <a:cxn ang="0">
                  <a:pos x="360" y="804"/>
                </a:cxn>
                <a:cxn ang="0">
                  <a:pos x="390" y="816"/>
                </a:cxn>
                <a:cxn ang="0">
                  <a:pos x="402" y="822"/>
                </a:cxn>
                <a:cxn ang="0">
                  <a:pos x="408" y="834"/>
                </a:cxn>
                <a:cxn ang="0">
                  <a:pos x="408" y="846"/>
                </a:cxn>
                <a:cxn ang="0">
                  <a:pos x="402" y="858"/>
                </a:cxn>
                <a:cxn ang="0">
                  <a:pos x="402" y="858"/>
                </a:cxn>
                <a:cxn ang="0">
                  <a:pos x="408" y="852"/>
                </a:cxn>
                <a:cxn ang="0">
                  <a:pos x="420" y="840"/>
                </a:cxn>
                <a:cxn ang="0">
                  <a:pos x="420" y="828"/>
                </a:cxn>
                <a:cxn ang="0">
                  <a:pos x="420" y="816"/>
                </a:cxn>
                <a:cxn ang="0">
                  <a:pos x="414" y="804"/>
                </a:cxn>
                <a:cxn ang="0">
                  <a:pos x="402" y="792"/>
                </a:cxn>
                <a:cxn ang="0">
                  <a:pos x="402" y="792"/>
                </a:cxn>
                <a:cxn ang="0">
                  <a:pos x="390" y="780"/>
                </a:cxn>
                <a:cxn ang="0">
                  <a:pos x="378" y="762"/>
                </a:cxn>
                <a:cxn ang="0">
                  <a:pos x="360" y="726"/>
                </a:cxn>
                <a:cxn ang="0">
                  <a:pos x="342" y="666"/>
                </a:cxn>
                <a:cxn ang="0">
                  <a:pos x="342" y="666"/>
                </a:cxn>
                <a:cxn ang="0">
                  <a:pos x="312" y="534"/>
                </a:cxn>
                <a:cxn ang="0">
                  <a:pos x="276" y="384"/>
                </a:cxn>
                <a:cxn ang="0">
                  <a:pos x="276" y="384"/>
                </a:cxn>
                <a:cxn ang="0">
                  <a:pos x="270" y="348"/>
                </a:cxn>
                <a:cxn ang="0">
                  <a:pos x="264" y="318"/>
                </a:cxn>
                <a:cxn ang="0">
                  <a:pos x="246" y="282"/>
                </a:cxn>
                <a:cxn ang="0">
                  <a:pos x="210" y="228"/>
                </a:cxn>
                <a:cxn ang="0">
                  <a:pos x="162" y="168"/>
                </a:cxn>
                <a:cxn ang="0">
                  <a:pos x="96" y="96"/>
                </a:cxn>
                <a:cxn ang="0">
                  <a:pos x="0" y="0"/>
                </a:cxn>
              </a:cxnLst>
              <a:rect l="0" t="0" r="r" b="b"/>
              <a:pathLst>
                <a:path w="420" h="858">
                  <a:moveTo>
                    <a:pt x="0" y="0"/>
                  </a:moveTo>
                  <a:lnTo>
                    <a:pt x="0" y="0"/>
                  </a:lnTo>
                  <a:lnTo>
                    <a:pt x="42" y="48"/>
                  </a:lnTo>
                  <a:lnTo>
                    <a:pt x="132" y="162"/>
                  </a:lnTo>
                  <a:lnTo>
                    <a:pt x="180" y="222"/>
                  </a:lnTo>
                  <a:lnTo>
                    <a:pt x="222" y="282"/>
                  </a:lnTo>
                  <a:lnTo>
                    <a:pt x="246" y="330"/>
                  </a:lnTo>
                  <a:lnTo>
                    <a:pt x="252" y="348"/>
                  </a:lnTo>
                  <a:lnTo>
                    <a:pt x="252" y="360"/>
                  </a:lnTo>
                  <a:lnTo>
                    <a:pt x="252" y="360"/>
                  </a:lnTo>
                  <a:lnTo>
                    <a:pt x="252" y="390"/>
                  </a:lnTo>
                  <a:lnTo>
                    <a:pt x="258" y="438"/>
                  </a:lnTo>
                  <a:lnTo>
                    <a:pt x="282" y="564"/>
                  </a:lnTo>
                  <a:lnTo>
                    <a:pt x="312" y="690"/>
                  </a:lnTo>
                  <a:lnTo>
                    <a:pt x="336" y="774"/>
                  </a:lnTo>
                  <a:lnTo>
                    <a:pt x="336" y="774"/>
                  </a:lnTo>
                  <a:lnTo>
                    <a:pt x="348" y="786"/>
                  </a:lnTo>
                  <a:lnTo>
                    <a:pt x="360" y="804"/>
                  </a:lnTo>
                  <a:lnTo>
                    <a:pt x="390" y="816"/>
                  </a:lnTo>
                  <a:lnTo>
                    <a:pt x="402" y="822"/>
                  </a:lnTo>
                  <a:lnTo>
                    <a:pt x="408" y="834"/>
                  </a:lnTo>
                  <a:lnTo>
                    <a:pt x="408" y="846"/>
                  </a:lnTo>
                  <a:lnTo>
                    <a:pt x="402" y="858"/>
                  </a:lnTo>
                  <a:lnTo>
                    <a:pt x="402" y="858"/>
                  </a:lnTo>
                  <a:lnTo>
                    <a:pt x="408" y="852"/>
                  </a:lnTo>
                  <a:lnTo>
                    <a:pt x="420" y="840"/>
                  </a:lnTo>
                  <a:lnTo>
                    <a:pt x="420" y="828"/>
                  </a:lnTo>
                  <a:lnTo>
                    <a:pt x="420" y="816"/>
                  </a:lnTo>
                  <a:lnTo>
                    <a:pt x="414" y="804"/>
                  </a:lnTo>
                  <a:lnTo>
                    <a:pt x="402" y="792"/>
                  </a:lnTo>
                  <a:lnTo>
                    <a:pt x="402" y="792"/>
                  </a:lnTo>
                  <a:lnTo>
                    <a:pt x="390" y="780"/>
                  </a:lnTo>
                  <a:lnTo>
                    <a:pt x="378" y="762"/>
                  </a:lnTo>
                  <a:lnTo>
                    <a:pt x="360" y="726"/>
                  </a:lnTo>
                  <a:lnTo>
                    <a:pt x="342" y="666"/>
                  </a:lnTo>
                  <a:lnTo>
                    <a:pt x="342" y="666"/>
                  </a:lnTo>
                  <a:lnTo>
                    <a:pt x="312" y="534"/>
                  </a:lnTo>
                  <a:lnTo>
                    <a:pt x="276" y="384"/>
                  </a:lnTo>
                  <a:lnTo>
                    <a:pt x="276" y="384"/>
                  </a:lnTo>
                  <a:lnTo>
                    <a:pt x="270" y="348"/>
                  </a:lnTo>
                  <a:lnTo>
                    <a:pt x="264" y="318"/>
                  </a:lnTo>
                  <a:lnTo>
                    <a:pt x="246" y="282"/>
                  </a:lnTo>
                  <a:lnTo>
                    <a:pt x="210" y="228"/>
                  </a:lnTo>
                  <a:lnTo>
                    <a:pt x="162" y="168"/>
                  </a:lnTo>
                  <a:lnTo>
                    <a:pt x="96" y="96"/>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5" name="Freeform 55">
              <a:extLst>
                <a:ext uri="{FF2B5EF4-FFF2-40B4-BE49-F238E27FC236}">
                  <a16:creationId xmlns:a16="http://schemas.microsoft.com/office/drawing/2014/main" id="{4567D28E-8D19-44BB-A733-0F088DD85948}"/>
                </a:ext>
              </a:extLst>
            </p:cNvPr>
            <p:cNvSpPr>
              <a:spLocks/>
            </p:cNvSpPr>
            <p:nvPr/>
          </p:nvSpPr>
          <p:spPr bwMode="auto">
            <a:xfrm>
              <a:off x="5802" y="5502"/>
              <a:ext cx="666" cy="90"/>
            </a:xfrm>
            <a:custGeom>
              <a:avLst/>
              <a:gdLst/>
              <a:ahLst/>
              <a:cxnLst>
                <a:cxn ang="0">
                  <a:pos x="666" y="0"/>
                </a:cxn>
                <a:cxn ang="0">
                  <a:pos x="666" y="0"/>
                </a:cxn>
                <a:cxn ang="0">
                  <a:pos x="594" y="30"/>
                </a:cxn>
                <a:cxn ang="0">
                  <a:pos x="510" y="54"/>
                </a:cxn>
                <a:cxn ang="0">
                  <a:pos x="414" y="72"/>
                </a:cxn>
                <a:cxn ang="0">
                  <a:pos x="306" y="90"/>
                </a:cxn>
                <a:cxn ang="0">
                  <a:pos x="246" y="90"/>
                </a:cxn>
                <a:cxn ang="0">
                  <a:pos x="192" y="90"/>
                </a:cxn>
                <a:cxn ang="0">
                  <a:pos x="144" y="84"/>
                </a:cxn>
                <a:cxn ang="0">
                  <a:pos x="90" y="72"/>
                </a:cxn>
                <a:cxn ang="0">
                  <a:pos x="42" y="48"/>
                </a:cxn>
                <a:cxn ang="0">
                  <a:pos x="0" y="24"/>
                </a:cxn>
                <a:cxn ang="0">
                  <a:pos x="0" y="24"/>
                </a:cxn>
                <a:cxn ang="0">
                  <a:pos x="54" y="30"/>
                </a:cxn>
                <a:cxn ang="0">
                  <a:pos x="192" y="36"/>
                </a:cxn>
                <a:cxn ang="0">
                  <a:pos x="294" y="36"/>
                </a:cxn>
                <a:cxn ang="0">
                  <a:pos x="408" y="30"/>
                </a:cxn>
                <a:cxn ang="0">
                  <a:pos x="534" y="18"/>
                </a:cxn>
                <a:cxn ang="0">
                  <a:pos x="666" y="0"/>
                </a:cxn>
              </a:cxnLst>
              <a:rect l="0" t="0" r="r" b="b"/>
              <a:pathLst>
                <a:path w="666" h="90">
                  <a:moveTo>
                    <a:pt x="666" y="0"/>
                  </a:moveTo>
                  <a:lnTo>
                    <a:pt x="666" y="0"/>
                  </a:lnTo>
                  <a:lnTo>
                    <a:pt x="594" y="30"/>
                  </a:lnTo>
                  <a:lnTo>
                    <a:pt x="510" y="54"/>
                  </a:lnTo>
                  <a:lnTo>
                    <a:pt x="414" y="72"/>
                  </a:lnTo>
                  <a:lnTo>
                    <a:pt x="306" y="90"/>
                  </a:lnTo>
                  <a:lnTo>
                    <a:pt x="246" y="90"/>
                  </a:lnTo>
                  <a:lnTo>
                    <a:pt x="192" y="90"/>
                  </a:lnTo>
                  <a:lnTo>
                    <a:pt x="144" y="84"/>
                  </a:lnTo>
                  <a:lnTo>
                    <a:pt x="90" y="72"/>
                  </a:lnTo>
                  <a:lnTo>
                    <a:pt x="42" y="48"/>
                  </a:lnTo>
                  <a:lnTo>
                    <a:pt x="0" y="24"/>
                  </a:lnTo>
                  <a:lnTo>
                    <a:pt x="0" y="24"/>
                  </a:lnTo>
                  <a:lnTo>
                    <a:pt x="54" y="30"/>
                  </a:lnTo>
                  <a:lnTo>
                    <a:pt x="192" y="36"/>
                  </a:lnTo>
                  <a:lnTo>
                    <a:pt x="294" y="36"/>
                  </a:lnTo>
                  <a:lnTo>
                    <a:pt x="408" y="30"/>
                  </a:lnTo>
                  <a:lnTo>
                    <a:pt x="534" y="18"/>
                  </a:lnTo>
                  <a:lnTo>
                    <a:pt x="666"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6" name="Freeform 56">
              <a:extLst>
                <a:ext uri="{FF2B5EF4-FFF2-40B4-BE49-F238E27FC236}">
                  <a16:creationId xmlns:a16="http://schemas.microsoft.com/office/drawing/2014/main" id="{204C38E8-412C-4672-B9CE-37B587234E8A}"/>
                </a:ext>
              </a:extLst>
            </p:cNvPr>
            <p:cNvSpPr>
              <a:spLocks/>
            </p:cNvSpPr>
            <p:nvPr/>
          </p:nvSpPr>
          <p:spPr bwMode="auto">
            <a:xfrm>
              <a:off x="5802" y="5502"/>
              <a:ext cx="666" cy="90"/>
            </a:xfrm>
            <a:custGeom>
              <a:avLst/>
              <a:gdLst/>
              <a:ahLst/>
              <a:cxnLst>
                <a:cxn ang="0">
                  <a:pos x="666" y="0"/>
                </a:cxn>
                <a:cxn ang="0">
                  <a:pos x="666" y="0"/>
                </a:cxn>
                <a:cxn ang="0">
                  <a:pos x="594" y="30"/>
                </a:cxn>
                <a:cxn ang="0">
                  <a:pos x="510" y="54"/>
                </a:cxn>
                <a:cxn ang="0">
                  <a:pos x="414" y="72"/>
                </a:cxn>
                <a:cxn ang="0">
                  <a:pos x="306" y="90"/>
                </a:cxn>
                <a:cxn ang="0">
                  <a:pos x="246" y="90"/>
                </a:cxn>
                <a:cxn ang="0">
                  <a:pos x="192" y="90"/>
                </a:cxn>
                <a:cxn ang="0">
                  <a:pos x="144" y="84"/>
                </a:cxn>
                <a:cxn ang="0">
                  <a:pos x="90" y="72"/>
                </a:cxn>
                <a:cxn ang="0">
                  <a:pos x="42" y="48"/>
                </a:cxn>
                <a:cxn ang="0">
                  <a:pos x="0" y="24"/>
                </a:cxn>
                <a:cxn ang="0">
                  <a:pos x="0" y="24"/>
                </a:cxn>
                <a:cxn ang="0">
                  <a:pos x="54" y="30"/>
                </a:cxn>
                <a:cxn ang="0">
                  <a:pos x="192" y="36"/>
                </a:cxn>
                <a:cxn ang="0">
                  <a:pos x="294" y="36"/>
                </a:cxn>
                <a:cxn ang="0">
                  <a:pos x="408" y="30"/>
                </a:cxn>
                <a:cxn ang="0">
                  <a:pos x="534" y="18"/>
                </a:cxn>
                <a:cxn ang="0">
                  <a:pos x="666" y="0"/>
                </a:cxn>
              </a:cxnLst>
              <a:rect l="0" t="0" r="r" b="b"/>
              <a:pathLst>
                <a:path w="666" h="90">
                  <a:moveTo>
                    <a:pt x="666" y="0"/>
                  </a:moveTo>
                  <a:lnTo>
                    <a:pt x="666" y="0"/>
                  </a:lnTo>
                  <a:lnTo>
                    <a:pt x="594" y="30"/>
                  </a:lnTo>
                  <a:lnTo>
                    <a:pt x="510" y="54"/>
                  </a:lnTo>
                  <a:lnTo>
                    <a:pt x="414" y="72"/>
                  </a:lnTo>
                  <a:lnTo>
                    <a:pt x="306" y="90"/>
                  </a:lnTo>
                  <a:lnTo>
                    <a:pt x="246" y="90"/>
                  </a:lnTo>
                  <a:lnTo>
                    <a:pt x="192" y="90"/>
                  </a:lnTo>
                  <a:lnTo>
                    <a:pt x="144" y="84"/>
                  </a:lnTo>
                  <a:lnTo>
                    <a:pt x="90" y="72"/>
                  </a:lnTo>
                  <a:lnTo>
                    <a:pt x="42" y="48"/>
                  </a:lnTo>
                  <a:lnTo>
                    <a:pt x="0" y="24"/>
                  </a:lnTo>
                  <a:lnTo>
                    <a:pt x="0" y="24"/>
                  </a:lnTo>
                  <a:lnTo>
                    <a:pt x="54" y="30"/>
                  </a:lnTo>
                  <a:lnTo>
                    <a:pt x="192" y="36"/>
                  </a:lnTo>
                  <a:lnTo>
                    <a:pt x="294" y="36"/>
                  </a:lnTo>
                  <a:lnTo>
                    <a:pt x="408" y="30"/>
                  </a:lnTo>
                  <a:lnTo>
                    <a:pt x="534" y="18"/>
                  </a:lnTo>
                  <a:lnTo>
                    <a:pt x="666"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7" name="Freeform 57">
              <a:extLst>
                <a:ext uri="{FF2B5EF4-FFF2-40B4-BE49-F238E27FC236}">
                  <a16:creationId xmlns:a16="http://schemas.microsoft.com/office/drawing/2014/main" id="{8A115465-12C4-4A1D-96D0-40639677B99B}"/>
                </a:ext>
              </a:extLst>
            </p:cNvPr>
            <p:cNvSpPr>
              <a:spLocks/>
            </p:cNvSpPr>
            <p:nvPr/>
          </p:nvSpPr>
          <p:spPr bwMode="auto">
            <a:xfrm>
              <a:off x="5796" y="3540"/>
              <a:ext cx="714" cy="936"/>
            </a:xfrm>
            <a:custGeom>
              <a:avLst/>
              <a:gdLst/>
              <a:ahLst/>
              <a:cxnLst>
                <a:cxn ang="0">
                  <a:pos x="0" y="0"/>
                </a:cxn>
                <a:cxn ang="0">
                  <a:pos x="0" y="0"/>
                </a:cxn>
                <a:cxn ang="0">
                  <a:pos x="48" y="18"/>
                </a:cxn>
                <a:cxn ang="0">
                  <a:pos x="150" y="78"/>
                </a:cxn>
                <a:cxn ang="0">
                  <a:pos x="210" y="120"/>
                </a:cxn>
                <a:cxn ang="0">
                  <a:pos x="276" y="174"/>
                </a:cxn>
                <a:cxn ang="0">
                  <a:pos x="336" y="234"/>
                </a:cxn>
                <a:cxn ang="0">
                  <a:pos x="390" y="300"/>
                </a:cxn>
                <a:cxn ang="0">
                  <a:pos x="540" y="348"/>
                </a:cxn>
                <a:cxn ang="0">
                  <a:pos x="486" y="480"/>
                </a:cxn>
                <a:cxn ang="0">
                  <a:pos x="486" y="480"/>
                </a:cxn>
                <a:cxn ang="0">
                  <a:pos x="516" y="516"/>
                </a:cxn>
                <a:cxn ang="0">
                  <a:pos x="552" y="558"/>
                </a:cxn>
                <a:cxn ang="0">
                  <a:pos x="588" y="612"/>
                </a:cxn>
                <a:cxn ang="0">
                  <a:pos x="630" y="678"/>
                </a:cxn>
                <a:cxn ang="0">
                  <a:pos x="666" y="756"/>
                </a:cxn>
                <a:cxn ang="0">
                  <a:pos x="696" y="840"/>
                </a:cxn>
                <a:cxn ang="0">
                  <a:pos x="702" y="888"/>
                </a:cxn>
                <a:cxn ang="0">
                  <a:pos x="714" y="936"/>
                </a:cxn>
                <a:cxn ang="0">
                  <a:pos x="714" y="936"/>
                </a:cxn>
                <a:cxn ang="0">
                  <a:pos x="696" y="894"/>
                </a:cxn>
                <a:cxn ang="0">
                  <a:pos x="684" y="852"/>
                </a:cxn>
                <a:cxn ang="0">
                  <a:pos x="654" y="792"/>
                </a:cxn>
                <a:cxn ang="0">
                  <a:pos x="624" y="720"/>
                </a:cxn>
                <a:cxn ang="0">
                  <a:pos x="576" y="648"/>
                </a:cxn>
                <a:cxn ang="0">
                  <a:pos x="522" y="570"/>
                </a:cxn>
                <a:cxn ang="0">
                  <a:pos x="456" y="498"/>
                </a:cxn>
                <a:cxn ang="0">
                  <a:pos x="492" y="372"/>
                </a:cxn>
                <a:cxn ang="0">
                  <a:pos x="378" y="342"/>
                </a:cxn>
                <a:cxn ang="0">
                  <a:pos x="378" y="342"/>
                </a:cxn>
                <a:cxn ang="0">
                  <a:pos x="360" y="318"/>
                </a:cxn>
                <a:cxn ang="0">
                  <a:pos x="300" y="246"/>
                </a:cxn>
                <a:cxn ang="0">
                  <a:pos x="246" y="192"/>
                </a:cxn>
                <a:cxn ang="0">
                  <a:pos x="186" y="132"/>
                </a:cxn>
                <a:cxn ang="0">
                  <a:pos x="102" y="66"/>
                </a:cxn>
                <a:cxn ang="0">
                  <a:pos x="0" y="0"/>
                </a:cxn>
              </a:cxnLst>
              <a:rect l="0" t="0" r="r" b="b"/>
              <a:pathLst>
                <a:path w="714" h="936">
                  <a:moveTo>
                    <a:pt x="0" y="0"/>
                  </a:moveTo>
                  <a:lnTo>
                    <a:pt x="0" y="0"/>
                  </a:lnTo>
                  <a:lnTo>
                    <a:pt x="48" y="18"/>
                  </a:lnTo>
                  <a:lnTo>
                    <a:pt x="150" y="78"/>
                  </a:lnTo>
                  <a:lnTo>
                    <a:pt x="210" y="120"/>
                  </a:lnTo>
                  <a:lnTo>
                    <a:pt x="276" y="174"/>
                  </a:lnTo>
                  <a:lnTo>
                    <a:pt x="336" y="234"/>
                  </a:lnTo>
                  <a:lnTo>
                    <a:pt x="390" y="300"/>
                  </a:lnTo>
                  <a:lnTo>
                    <a:pt x="540" y="348"/>
                  </a:lnTo>
                  <a:lnTo>
                    <a:pt x="486" y="480"/>
                  </a:lnTo>
                  <a:lnTo>
                    <a:pt x="486" y="480"/>
                  </a:lnTo>
                  <a:lnTo>
                    <a:pt x="516" y="516"/>
                  </a:lnTo>
                  <a:lnTo>
                    <a:pt x="552" y="558"/>
                  </a:lnTo>
                  <a:lnTo>
                    <a:pt x="588" y="612"/>
                  </a:lnTo>
                  <a:lnTo>
                    <a:pt x="630" y="678"/>
                  </a:lnTo>
                  <a:lnTo>
                    <a:pt x="666" y="756"/>
                  </a:lnTo>
                  <a:lnTo>
                    <a:pt x="696" y="840"/>
                  </a:lnTo>
                  <a:lnTo>
                    <a:pt x="702" y="888"/>
                  </a:lnTo>
                  <a:lnTo>
                    <a:pt x="714" y="936"/>
                  </a:lnTo>
                  <a:lnTo>
                    <a:pt x="714" y="936"/>
                  </a:lnTo>
                  <a:lnTo>
                    <a:pt x="696" y="894"/>
                  </a:lnTo>
                  <a:lnTo>
                    <a:pt x="684" y="852"/>
                  </a:lnTo>
                  <a:lnTo>
                    <a:pt x="654" y="792"/>
                  </a:lnTo>
                  <a:lnTo>
                    <a:pt x="624" y="720"/>
                  </a:lnTo>
                  <a:lnTo>
                    <a:pt x="576" y="648"/>
                  </a:lnTo>
                  <a:lnTo>
                    <a:pt x="522" y="570"/>
                  </a:lnTo>
                  <a:lnTo>
                    <a:pt x="456" y="498"/>
                  </a:lnTo>
                  <a:lnTo>
                    <a:pt x="492" y="372"/>
                  </a:lnTo>
                  <a:lnTo>
                    <a:pt x="378" y="342"/>
                  </a:lnTo>
                  <a:lnTo>
                    <a:pt x="378" y="342"/>
                  </a:lnTo>
                  <a:lnTo>
                    <a:pt x="360" y="318"/>
                  </a:lnTo>
                  <a:lnTo>
                    <a:pt x="300" y="246"/>
                  </a:lnTo>
                  <a:lnTo>
                    <a:pt x="246" y="192"/>
                  </a:lnTo>
                  <a:lnTo>
                    <a:pt x="186" y="132"/>
                  </a:lnTo>
                  <a:lnTo>
                    <a:pt x="102" y="66"/>
                  </a:lnTo>
                  <a:lnTo>
                    <a:pt x="0" y="0"/>
                  </a:lnTo>
                  <a:close/>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8" name="Freeform 58">
              <a:extLst>
                <a:ext uri="{FF2B5EF4-FFF2-40B4-BE49-F238E27FC236}">
                  <a16:creationId xmlns:a16="http://schemas.microsoft.com/office/drawing/2014/main" id="{12D7C494-B411-4C8E-9677-CBCCDDD453A9}"/>
                </a:ext>
              </a:extLst>
            </p:cNvPr>
            <p:cNvSpPr>
              <a:spLocks/>
            </p:cNvSpPr>
            <p:nvPr/>
          </p:nvSpPr>
          <p:spPr bwMode="auto">
            <a:xfrm>
              <a:off x="5796" y="3540"/>
              <a:ext cx="714" cy="936"/>
            </a:xfrm>
            <a:custGeom>
              <a:avLst/>
              <a:gdLst/>
              <a:ahLst/>
              <a:cxnLst>
                <a:cxn ang="0">
                  <a:pos x="0" y="0"/>
                </a:cxn>
                <a:cxn ang="0">
                  <a:pos x="0" y="0"/>
                </a:cxn>
                <a:cxn ang="0">
                  <a:pos x="48" y="18"/>
                </a:cxn>
                <a:cxn ang="0">
                  <a:pos x="150" y="78"/>
                </a:cxn>
                <a:cxn ang="0">
                  <a:pos x="210" y="120"/>
                </a:cxn>
                <a:cxn ang="0">
                  <a:pos x="276" y="174"/>
                </a:cxn>
                <a:cxn ang="0">
                  <a:pos x="336" y="234"/>
                </a:cxn>
                <a:cxn ang="0">
                  <a:pos x="390" y="300"/>
                </a:cxn>
                <a:cxn ang="0">
                  <a:pos x="540" y="348"/>
                </a:cxn>
                <a:cxn ang="0">
                  <a:pos x="486" y="480"/>
                </a:cxn>
                <a:cxn ang="0">
                  <a:pos x="486" y="480"/>
                </a:cxn>
                <a:cxn ang="0">
                  <a:pos x="516" y="516"/>
                </a:cxn>
                <a:cxn ang="0">
                  <a:pos x="552" y="558"/>
                </a:cxn>
                <a:cxn ang="0">
                  <a:pos x="588" y="612"/>
                </a:cxn>
                <a:cxn ang="0">
                  <a:pos x="630" y="678"/>
                </a:cxn>
                <a:cxn ang="0">
                  <a:pos x="666" y="756"/>
                </a:cxn>
                <a:cxn ang="0">
                  <a:pos x="696" y="840"/>
                </a:cxn>
                <a:cxn ang="0">
                  <a:pos x="702" y="888"/>
                </a:cxn>
                <a:cxn ang="0">
                  <a:pos x="714" y="936"/>
                </a:cxn>
                <a:cxn ang="0">
                  <a:pos x="714" y="936"/>
                </a:cxn>
                <a:cxn ang="0">
                  <a:pos x="696" y="894"/>
                </a:cxn>
                <a:cxn ang="0">
                  <a:pos x="684" y="852"/>
                </a:cxn>
                <a:cxn ang="0">
                  <a:pos x="654" y="792"/>
                </a:cxn>
                <a:cxn ang="0">
                  <a:pos x="624" y="720"/>
                </a:cxn>
                <a:cxn ang="0">
                  <a:pos x="576" y="648"/>
                </a:cxn>
                <a:cxn ang="0">
                  <a:pos x="522" y="570"/>
                </a:cxn>
                <a:cxn ang="0">
                  <a:pos x="456" y="498"/>
                </a:cxn>
                <a:cxn ang="0">
                  <a:pos x="492" y="372"/>
                </a:cxn>
                <a:cxn ang="0">
                  <a:pos x="378" y="342"/>
                </a:cxn>
                <a:cxn ang="0">
                  <a:pos x="378" y="342"/>
                </a:cxn>
                <a:cxn ang="0">
                  <a:pos x="360" y="318"/>
                </a:cxn>
                <a:cxn ang="0">
                  <a:pos x="300" y="246"/>
                </a:cxn>
                <a:cxn ang="0">
                  <a:pos x="246" y="192"/>
                </a:cxn>
                <a:cxn ang="0">
                  <a:pos x="186" y="132"/>
                </a:cxn>
                <a:cxn ang="0">
                  <a:pos x="102" y="66"/>
                </a:cxn>
                <a:cxn ang="0">
                  <a:pos x="0" y="0"/>
                </a:cxn>
              </a:cxnLst>
              <a:rect l="0" t="0" r="r" b="b"/>
              <a:pathLst>
                <a:path w="714" h="936">
                  <a:moveTo>
                    <a:pt x="0" y="0"/>
                  </a:moveTo>
                  <a:lnTo>
                    <a:pt x="0" y="0"/>
                  </a:lnTo>
                  <a:lnTo>
                    <a:pt x="48" y="18"/>
                  </a:lnTo>
                  <a:lnTo>
                    <a:pt x="150" y="78"/>
                  </a:lnTo>
                  <a:lnTo>
                    <a:pt x="210" y="120"/>
                  </a:lnTo>
                  <a:lnTo>
                    <a:pt x="276" y="174"/>
                  </a:lnTo>
                  <a:lnTo>
                    <a:pt x="336" y="234"/>
                  </a:lnTo>
                  <a:lnTo>
                    <a:pt x="390" y="300"/>
                  </a:lnTo>
                  <a:lnTo>
                    <a:pt x="540" y="348"/>
                  </a:lnTo>
                  <a:lnTo>
                    <a:pt x="486" y="480"/>
                  </a:lnTo>
                  <a:lnTo>
                    <a:pt x="486" y="480"/>
                  </a:lnTo>
                  <a:lnTo>
                    <a:pt x="516" y="516"/>
                  </a:lnTo>
                  <a:lnTo>
                    <a:pt x="552" y="558"/>
                  </a:lnTo>
                  <a:lnTo>
                    <a:pt x="588" y="612"/>
                  </a:lnTo>
                  <a:lnTo>
                    <a:pt x="630" y="678"/>
                  </a:lnTo>
                  <a:lnTo>
                    <a:pt x="666" y="756"/>
                  </a:lnTo>
                  <a:lnTo>
                    <a:pt x="696" y="840"/>
                  </a:lnTo>
                  <a:lnTo>
                    <a:pt x="702" y="888"/>
                  </a:lnTo>
                  <a:lnTo>
                    <a:pt x="714" y="936"/>
                  </a:lnTo>
                  <a:lnTo>
                    <a:pt x="714" y="936"/>
                  </a:lnTo>
                  <a:lnTo>
                    <a:pt x="696" y="894"/>
                  </a:lnTo>
                  <a:lnTo>
                    <a:pt x="684" y="852"/>
                  </a:lnTo>
                  <a:lnTo>
                    <a:pt x="654" y="792"/>
                  </a:lnTo>
                  <a:lnTo>
                    <a:pt x="624" y="720"/>
                  </a:lnTo>
                  <a:lnTo>
                    <a:pt x="576" y="648"/>
                  </a:lnTo>
                  <a:lnTo>
                    <a:pt x="522" y="570"/>
                  </a:lnTo>
                  <a:lnTo>
                    <a:pt x="456" y="498"/>
                  </a:lnTo>
                  <a:lnTo>
                    <a:pt x="492" y="372"/>
                  </a:lnTo>
                  <a:lnTo>
                    <a:pt x="378" y="342"/>
                  </a:lnTo>
                  <a:lnTo>
                    <a:pt x="378" y="342"/>
                  </a:lnTo>
                  <a:lnTo>
                    <a:pt x="360" y="318"/>
                  </a:lnTo>
                  <a:lnTo>
                    <a:pt x="300" y="246"/>
                  </a:lnTo>
                  <a:lnTo>
                    <a:pt x="246" y="192"/>
                  </a:lnTo>
                  <a:lnTo>
                    <a:pt x="186" y="132"/>
                  </a:lnTo>
                  <a:lnTo>
                    <a:pt x="102" y="66"/>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39" name="Freeform 59">
              <a:extLst>
                <a:ext uri="{FF2B5EF4-FFF2-40B4-BE49-F238E27FC236}">
                  <a16:creationId xmlns:a16="http://schemas.microsoft.com/office/drawing/2014/main" id="{42C25C56-1DDA-460D-BBE6-CD524B92AC1D}"/>
                </a:ext>
              </a:extLst>
            </p:cNvPr>
            <p:cNvSpPr>
              <a:spLocks/>
            </p:cNvSpPr>
            <p:nvPr/>
          </p:nvSpPr>
          <p:spPr bwMode="auto">
            <a:xfrm>
              <a:off x="5814" y="2646"/>
              <a:ext cx="606" cy="600"/>
            </a:xfrm>
            <a:custGeom>
              <a:avLst/>
              <a:gdLst/>
              <a:ahLst/>
              <a:cxnLst>
                <a:cxn ang="0">
                  <a:pos x="564" y="102"/>
                </a:cxn>
                <a:cxn ang="0">
                  <a:pos x="540" y="72"/>
                </a:cxn>
                <a:cxn ang="0">
                  <a:pos x="492" y="36"/>
                </a:cxn>
                <a:cxn ang="0">
                  <a:pos x="402" y="12"/>
                </a:cxn>
                <a:cxn ang="0">
                  <a:pos x="336" y="0"/>
                </a:cxn>
                <a:cxn ang="0">
                  <a:pos x="198" y="12"/>
                </a:cxn>
                <a:cxn ang="0">
                  <a:pos x="108" y="48"/>
                </a:cxn>
                <a:cxn ang="0">
                  <a:pos x="54" y="90"/>
                </a:cxn>
                <a:cxn ang="0">
                  <a:pos x="18" y="150"/>
                </a:cxn>
                <a:cxn ang="0">
                  <a:pos x="0" y="222"/>
                </a:cxn>
                <a:cxn ang="0">
                  <a:pos x="0" y="312"/>
                </a:cxn>
                <a:cxn ang="0">
                  <a:pos x="12" y="366"/>
                </a:cxn>
                <a:cxn ang="0">
                  <a:pos x="60" y="534"/>
                </a:cxn>
                <a:cxn ang="0">
                  <a:pos x="72" y="600"/>
                </a:cxn>
                <a:cxn ang="0">
                  <a:pos x="162" y="516"/>
                </a:cxn>
                <a:cxn ang="0">
                  <a:pos x="186" y="492"/>
                </a:cxn>
                <a:cxn ang="0">
                  <a:pos x="198" y="450"/>
                </a:cxn>
                <a:cxn ang="0">
                  <a:pos x="198" y="420"/>
                </a:cxn>
                <a:cxn ang="0">
                  <a:pos x="234" y="384"/>
                </a:cxn>
                <a:cxn ang="0">
                  <a:pos x="258" y="384"/>
                </a:cxn>
                <a:cxn ang="0">
                  <a:pos x="276" y="408"/>
                </a:cxn>
                <a:cxn ang="0">
                  <a:pos x="288" y="408"/>
                </a:cxn>
                <a:cxn ang="0">
                  <a:pos x="342" y="366"/>
                </a:cxn>
                <a:cxn ang="0">
                  <a:pos x="336" y="276"/>
                </a:cxn>
                <a:cxn ang="0">
                  <a:pos x="342" y="258"/>
                </a:cxn>
                <a:cxn ang="0">
                  <a:pos x="372" y="228"/>
                </a:cxn>
                <a:cxn ang="0">
                  <a:pos x="378" y="204"/>
                </a:cxn>
                <a:cxn ang="0">
                  <a:pos x="378" y="126"/>
                </a:cxn>
                <a:cxn ang="0">
                  <a:pos x="450" y="156"/>
                </a:cxn>
                <a:cxn ang="0">
                  <a:pos x="444" y="144"/>
                </a:cxn>
                <a:cxn ang="0">
                  <a:pos x="432" y="120"/>
                </a:cxn>
                <a:cxn ang="0">
                  <a:pos x="516" y="150"/>
                </a:cxn>
                <a:cxn ang="0">
                  <a:pos x="570" y="162"/>
                </a:cxn>
                <a:cxn ang="0">
                  <a:pos x="606" y="180"/>
                </a:cxn>
                <a:cxn ang="0">
                  <a:pos x="600" y="156"/>
                </a:cxn>
                <a:cxn ang="0">
                  <a:pos x="564" y="102"/>
                </a:cxn>
              </a:cxnLst>
              <a:rect l="0" t="0" r="r" b="b"/>
              <a:pathLst>
                <a:path w="606" h="600">
                  <a:moveTo>
                    <a:pt x="564" y="102"/>
                  </a:moveTo>
                  <a:lnTo>
                    <a:pt x="564" y="102"/>
                  </a:lnTo>
                  <a:lnTo>
                    <a:pt x="552" y="90"/>
                  </a:lnTo>
                  <a:lnTo>
                    <a:pt x="540" y="72"/>
                  </a:lnTo>
                  <a:lnTo>
                    <a:pt x="522" y="54"/>
                  </a:lnTo>
                  <a:lnTo>
                    <a:pt x="492" y="36"/>
                  </a:lnTo>
                  <a:lnTo>
                    <a:pt x="450" y="24"/>
                  </a:lnTo>
                  <a:lnTo>
                    <a:pt x="402" y="12"/>
                  </a:lnTo>
                  <a:lnTo>
                    <a:pt x="336" y="0"/>
                  </a:lnTo>
                  <a:lnTo>
                    <a:pt x="336" y="0"/>
                  </a:lnTo>
                  <a:lnTo>
                    <a:pt x="270" y="6"/>
                  </a:lnTo>
                  <a:lnTo>
                    <a:pt x="198" y="12"/>
                  </a:lnTo>
                  <a:lnTo>
                    <a:pt x="138" y="36"/>
                  </a:lnTo>
                  <a:lnTo>
                    <a:pt x="108" y="48"/>
                  </a:lnTo>
                  <a:lnTo>
                    <a:pt x="78" y="66"/>
                  </a:lnTo>
                  <a:lnTo>
                    <a:pt x="54" y="90"/>
                  </a:lnTo>
                  <a:lnTo>
                    <a:pt x="36" y="120"/>
                  </a:lnTo>
                  <a:lnTo>
                    <a:pt x="18" y="150"/>
                  </a:lnTo>
                  <a:lnTo>
                    <a:pt x="6" y="180"/>
                  </a:lnTo>
                  <a:lnTo>
                    <a:pt x="0" y="222"/>
                  </a:lnTo>
                  <a:lnTo>
                    <a:pt x="0" y="264"/>
                  </a:lnTo>
                  <a:lnTo>
                    <a:pt x="0" y="312"/>
                  </a:lnTo>
                  <a:lnTo>
                    <a:pt x="12" y="366"/>
                  </a:lnTo>
                  <a:lnTo>
                    <a:pt x="12" y="366"/>
                  </a:lnTo>
                  <a:lnTo>
                    <a:pt x="42" y="456"/>
                  </a:lnTo>
                  <a:lnTo>
                    <a:pt x="60" y="534"/>
                  </a:lnTo>
                  <a:lnTo>
                    <a:pt x="72" y="600"/>
                  </a:lnTo>
                  <a:lnTo>
                    <a:pt x="72" y="600"/>
                  </a:lnTo>
                  <a:lnTo>
                    <a:pt x="126" y="552"/>
                  </a:lnTo>
                  <a:lnTo>
                    <a:pt x="162" y="516"/>
                  </a:lnTo>
                  <a:lnTo>
                    <a:pt x="186" y="492"/>
                  </a:lnTo>
                  <a:lnTo>
                    <a:pt x="186" y="492"/>
                  </a:lnTo>
                  <a:lnTo>
                    <a:pt x="192" y="474"/>
                  </a:lnTo>
                  <a:lnTo>
                    <a:pt x="198" y="450"/>
                  </a:lnTo>
                  <a:lnTo>
                    <a:pt x="198" y="420"/>
                  </a:lnTo>
                  <a:lnTo>
                    <a:pt x="198" y="420"/>
                  </a:lnTo>
                  <a:lnTo>
                    <a:pt x="234" y="384"/>
                  </a:lnTo>
                  <a:lnTo>
                    <a:pt x="234" y="384"/>
                  </a:lnTo>
                  <a:lnTo>
                    <a:pt x="246" y="384"/>
                  </a:lnTo>
                  <a:lnTo>
                    <a:pt x="258" y="384"/>
                  </a:lnTo>
                  <a:lnTo>
                    <a:pt x="276" y="408"/>
                  </a:lnTo>
                  <a:lnTo>
                    <a:pt x="276" y="408"/>
                  </a:lnTo>
                  <a:lnTo>
                    <a:pt x="282" y="414"/>
                  </a:lnTo>
                  <a:lnTo>
                    <a:pt x="288" y="408"/>
                  </a:lnTo>
                  <a:lnTo>
                    <a:pt x="312" y="396"/>
                  </a:lnTo>
                  <a:lnTo>
                    <a:pt x="342" y="366"/>
                  </a:lnTo>
                  <a:lnTo>
                    <a:pt x="342" y="366"/>
                  </a:lnTo>
                  <a:lnTo>
                    <a:pt x="336" y="276"/>
                  </a:lnTo>
                  <a:lnTo>
                    <a:pt x="336" y="276"/>
                  </a:lnTo>
                  <a:lnTo>
                    <a:pt x="342" y="258"/>
                  </a:lnTo>
                  <a:lnTo>
                    <a:pt x="360" y="246"/>
                  </a:lnTo>
                  <a:lnTo>
                    <a:pt x="372" y="228"/>
                  </a:lnTo>
                  <a:lnTo>
                    <a:pt x="378" y="204"/>
                  </a:lnTo>
                  <a:lnTo>
                    <a:pt x="378" y="204"/>
                  </a:lnTo>
                  <a:lnTo>
                    <a:pt x="378" y="126"/>
                  </a:lnTo>
                  <a:lnTo>
                    <a:pt x="378" y="126"/>
                  </a:lnTo>
                  <a:lnTo>
                    <a:pt x="402" y="138"/>
                  </a:lnTo>
                  <a:lnTo>
                    <a:pt x="450" y="156"/>
                  </a:lnTo>
                  <a:lnTo>
                    <a:pt x="450" y="156"/>
                  </a:lnTo>
                  <a:lnTo>
                    <a:pt x="444" y="144"/>
                  </a:lnTo>
                  <a:lnTo>
                    <a:pt x="432" y="120"/>
                  </a:lnTo>
                  <a:lnTo>
                    <a:pt x="432" y="120"/>
                  </a:lnTo>
                  <a:lnTo>
                    <a:pt x="462" y="132"/>
                  </a:lnTo>
                  <a:lnTo>
                    <a:pt x="516" y="150"/>
                  </a:lnTo>
                  <a:lnTo>
                    <a:pt x="516" y="150"/>
                  </a:lnTo>
                  <a:lnTo>
                    <a:pt x="570" y="162"/>
                  </a:lnTo>
                  <a:lnTo>
                    <a:pt x="588" y="168"/>
                  </a:lnTo>
                  <a:lnTo>
                    <a:pt x="606" y="180"/>
                  </a:lnTo>
                  <a:lnTo>
                    <a:pt x="606" y="180"/>
                  </a:lnTo>
                  <a:lnTo>
                    <a:pt x="600" y="156"/>
                  </a:lnTo>
                  <a:lnTo>
                    <a:pt x="588" y="132"/>
                  </a:lnTo>
                  <a:lnTo>
                    <a:pt x="564" y="10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0" name="Freeform 60">
              <a:extLst>
                <a:ext uri="{FF2B5EF4-FFF2-40B4-BE49-F238E27FC236}">
                  <a16:creationId xmlns:a16="http://schemas.microsoft.com/office/drawing/2014/main" id="{25E6F6F6-33C6-4263-90C4-93D486D948FB}"/>
                </a:ext>
              </a:extLst>
            </p:cNvPr>
            <p:cNvSpPr>
              <a:spLocks/>
            </p:cNvSpPr>
            <p:nvPr/>
          </p:nvSpPr>
          <p:spPr bwMode="auto">
            <a:xfrm>
              <a:off x="5814" y="2646"/>
              <a:ext cx="606" cy="600"/>
            </a:xfrm>
            <a:custGeom>
              <a:avLst/>
              <a:gdLst/>
              <a:ahLst/>
              <a:cxnLst>
                <a:cxn ang="0">
                  <a:pos x="564" y="102"/>
                </a:cxn>
                <a:cxn ang="0">
                  <a:pos x="540" y="72"/>
                </a:cxn>
                <a:cxn ang="0">
                  <a:pos x="492" y="36"/>
                </a:cxn>
                <a:cxn ang="0">
                  <a:pos x="402" y="12"/>
                </a:cxn>
                <a:cxn ang="0">
                  <a:pos x="336" y="0"/>
                </a:cxn>
                <a:cxn ang="0">
                  <a:pos x="198" y="12"/>
                </a:cxn>
                <a:cxn ang="0">
                  <a:pos x="108" y="48"/>
                </a:cxn>
                <a:cxn ang="0">
                  <a:pos x="54" y="90"/>
                </a:cxn>
                <a:cxn ang="0">
                  <a:pos x="18" y="150"/>
                </a:cxn>
                <a:cxn ang="0">
                  <a:pos x="0" y="222"/>
                </a:cxn>
                <a:cxn ang="0">
                  <a:pos x="0" y="312"/>
                </a:cxn>
                <a:cxn ang="0">
                  <a:pos x="12" y="366"/>
                </a:cxn>
                <a:cxn ang="0">
                  <a:pos x="60" y="534"/>
                </a:cxn>
                <a:cxn ang="0">
                  <a:pos x="72" y="600"/>
                </a:cxn>
                <a:cxn ang="0">
                  <a:pos x="162" y="516"/>
                </a:cxn>
                <a:cxn ang="0">
                  <a:pos x="186" y="492"/>
                </a:cxn>
                <a:cxn ang="0">
                  <a:pos x="198" y="450"/>
                </a:cxn>
                <a:cxn ang="0">
                  <a:pos x="198" y="420"/>
                </a:cxn>
                <a:cxn ang="0">
                  <a:pos x="234" y="384"/>
                </a:cxn>
                <a:cxn ang="0">
                  <a:pos x="258" y="384"/>
                </a:cxn>
                <a:cxn ang="0">
                  <a:pos x="276" y="408"/>
                </a:cxn>
                <a:cxn ang="0">
                  <a:pos x="288" y="408"/>
                </a:cxn>
                <a:cxn ang="0">
                  <a:pos x="342" y="366"/>
                </a:cxn>
                <a:cxn ang="0">
                  <a:pos x="336" y="276"/>
                </a:cxn>
                <a:cxn ang="0">
                  <a:pos x="342" y="258"/>
                </a:cxn>
                <a:cxn ang="0">
                  <a:pos x="372" y="228"/>
                </a:cxn>
                <a:cxn ang="0">
                  <a:pos x="378" y="204"/>
                </a:cxn>
                <a:cxn ang="0">
                  <a:pos x="378" y="126"/>
                </a:cxn>
                <a:cxn ang="0">
                  <a:pos x="450" y="156"/>
                </a:cxn>
                <a:cxn ang="0">
                  <a:pos x="444" y="144"/>
                </a:cxn>
                <a:cxn ang="0">
                  <a:pos x="432" y="120"/>
                </a:cxn>
                <a:cxn ang="0">
                  <a:pos x="516" y="150"/>
                </a:cxn>
                <a:cxn ang="0">
                  <a:pos x="570" y="162"/>
                </a:cxn>
                <a:cxn ang="0">
                  <a:pos x="606" y="180"/>
                </a:cxn>
                <a:cxn ang="0">
                  <a:pos x="600" y="156"/>
                </a:cxn>
                <a:cxn ang="0">
                  <a:pos x="564" y="102"/>
                </a:cxn>
              </a:cxnLst>
              <a:rect l="0" t="0" r="r" b="b"/>
              <a:pathLst>
                <a:path w="606" h="600">
                  <a:moveTo>
                    <a:pt x="564" y="102"/>
                  </a:moveTo>
                  <a:lnTo>
                    <a:pt x="564" y="102"/>
                  </a:lnTo>
                  <a:lnTo>
                    <a:pt x="552" y="90"/>
                  </a:lnTo>
                  <a:lnTo>
                    <a:pt x="540" y="72"/>
                  </a:lnTo>
                  <a:lnTo>
                    <a:pt x="522" y="54"/>
                  </a:lnTo>
                  <a:lnTo>
                    <a:pt x="492" y="36"/>
                  </a:lnTo>
                  <a:lnTo>
                    <a:pt x="450" y="24"/>
                  </a:lnTo>
                  <a:lnTo>
                    <a:pt x="402" y="12"/>
                  </a:lnTo>
                  <a:lnTo>
                    <a:pt x="336" y="0"/>
                  </a:lnTo>
                  <a:lnTo>
                    <a:pt x="336" y="0"/>
                  </a:lnTo>
                  <a:lnTo>
                    <a:pt x="270" y="6"/>
                  </a:lnTo>
                  <a:lnTo>
                    <a:pt x="198" y="12"/>
                  </a:lnTo>
                  <a:lnTo>
                    <a:pt x="138" y="36"/>
                  </a:lnTo>
                  <a:lnTo>
                    <a:pt x="108" y="48"/>
                  </a:lnTo>
                  <a:lnTo>
                    <a:pt x="78" y="66"/>
                  </a:lnTo>
                  <a:lnTo>
                    <a:pt x="54" y="90"/>
                  </a:lnTo>
                  <a:lnTo>
                    <a:pt x="36" y="120"/>
                  </a:lnTo>
                  <a:lnTo>
                    <a:pt x="18" y="150"/>
                  </a:lnTo>
                  <a:lnTo>
                    <a:pt x="6" y="180"/>
                  </a:lnTo>
                  <a:lnTo>
                    <a:pt x="0" y="222"/>
                  </a:lnTo>
                  <a:lnTo>
                    <a:pt x="0" y="264"/>
                  </a:lnTo>
                  <a:lnTo>
                    <a:pt x="0" y="312"/>
                  </a:lnTo>
                  <a:lnTo>
                    <a:pt x="12" y="366"/>
                  </a:lnTo>
                  <a:lnTo>
                    <a:pt x="12" y="366"/>
                  </a:lnTo>
                  <a:lnTo>
                    <a:pt x="42" y="456"/>
                  </a:lnTo>
                  <a:lnTo>
                    <a:pt x="60" y="534"/>
                  </a:lnTo>
                  <a:lnTo>
                    <a:pt x="72" y="600"/>
                  </a:lnTo>
                  <a:lnTo>
                    <a:pt x="72" y="600"/>
                  </a:lnTo>
                  <a:lnTo>
                    <a:pt x="126" y="552"/>
                  </a:lnTo>
                  <a:lnTo>
                    <a:pt x="162" y="516"/>
                  </a:lnTo>
                  <a:lnTo>
                    <a:pt x="186" y="492"/>
                  </a:lnTo>
                  <a:lnTo>
                    <a:pt x="186" y="492"/>
                  </a:lnTo>
                  <a:lnTo>
                    <a:pt x="192" y="474"/>
                  </a:lnTo>
                  <a:lnTo>
                    <a:pt x="198" y="450"/>
                  </a:lnTo>
                  <a:lnTo>
                    <a:pt x="198" y="420"/>
                  </a:lnTo>
                  <a:lnTo>
                    <a:pt x="198" y="420"/>
                  </a:lnTo>
                  <a:lnTo>
                    <a:pt x="234" y="384"/>
                  </a:lnTo>
                  <a:lnTo>
                    <a:pt x="234" y="384"/>
                  </a:lnTo>
                  <a:lnTo>
                    <a:pt x="246" y="384"/>
                  </a:lnTo>
                  <a:lnTo>
                    <a:pt x="258" y="384"/>
                  </a:lnTo>
                  <a:lnTo>
                    <a:pt x="276" y="408"/>
                  </a:lnTo>
                  <a:lnTo>
                    <a:pt x="276" y="408"/>
                  </a:lnTo>
                  <a:lnTo>
                    <a:pt x="282" y="414"/>
                  </a:lnTo>
                  <a:lnTo>
                    <a:pt x="288" y="408"/>
                  </a:lnTo>
                  <a:lnTo>
                    <a:pt x="312" y="396"/>
                  </a:lnTo>
                  <a:lnTo>
                    <a:pt x="342" y="366"/>
                  </a:lnTo>
                  <a:lnTo>
                    <a:pt x="342" y="366"/>
                  </a:lnTo>
                  <a:lnTo>
                    <a:pt x="336" y="276"/>
                  </a:lnTo>
                  <a:lnTo>
                    <a:pt x="336" y="276"/>
                  </a:lnTo>
                  <a:lnTo>
                    <a:pt x="342" y="258"/>
                  </a:lnTo>
                  <a:lnTo>
                    <a:pt x="360" y="246"/>
                  </a:lnTo>
                  <a:lnTo>
                    <a:pt x="372" y="228"/>
                  </a:lnTo>
                  <a:lnTo>
                    <a:pt x="378" y="204"/>
                  </a:lnTo>
                  <a:lnTo>
                    <a:pt x="378" y="204"/>
                  </a:lnTo>
                  <a:lnTo>
                    <a:pt x="378" y="126"/>
                  </a:lnTo>
                  <a:lnTo>
                    <a:pt x="378" y="126"/>
                  </a:lnTo>
                  <a:lnTo>
                    <a:pt x="402" y="138"/>
                  </a:lnTo>
                  <a:lnTo>
                    <a:pt x="450" y="156"/>
                  </a:lnTo>
                  <a:lnTo>
                    <a:pt x="450" y="156"/>
                  </a:lnTo>
                  <a:lnTo>
                    <a:pt x="444" y="144"/>
                  </a:lnTo>
                  <a:lnTo>
                    <a:pt x="432" y="120"/>
                  </a:lnTo>
                  <a:lnTo>
                    <a:pt x="432" y="120"/>
                  </a:lnTo>
                  <a:lnTo>
                    <a:pt x="462" y="132"/>
                  </a:lnTo>
                  <a:lnTo>
                    <a:pt x="516" y="150"/>
                  </a:lnTo>
                  <a:lnTo>
                    <a:pt x="516" y="150"/>
                  </a:lnTo>
                  <a:lnTo>
                    <a:pt x="570" y="162"/>
                  </a:lnTo>
                  <a:lnTo>
                    <a:pt x="588" y="168"/>
                  </a:lnTo>
                  <a:lnTo>
                    <a:pt x="606" y="180"/>
                  </a:lnTo>
                  <a:lnTo>
                    <a:pt x="606" y="180"/>
                  </a:lnTo>
                  <a:lnTo>
                    <a:pt x="600" y="156"/>
                  </a:lnTo>
                  <a:lnTo>
                    <a:pt x="588" y="132"/>
                  </a:lnTo>
                  <a:lnTo>
                    <a:pt x="564" y="10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1" name="Freeform 61">
              <a:extLst>
                <a:ext uri="{FF2B5EF4-FFF2-40B4-BE49-F238E27FC236}">
                  <a16:creationId xmlns:a16="http://schemas.microsoft.com/office/drawing/2014/main" id="{C3E5CFE4-1FB5-498D-9551-574809EBD0B9}"/>
                </a:ext>
              </a:extLst>
            </p:cNvPr>
            <p:cNvSpPr>
              <a:spLocks/>
            </p:cNvSpPr>
            <p:nvPr/>
          </p:nvSpPr>
          <p:spPr bwMode="auto">
            <a:xfrm>
              <a:off x="6300" y="2982"/>
              <a:ext cx="90" cy="30"/>
            </a:xfrm>
            <a:custGeom>
              <a:avLst/>
              <a:gdLst/>
              <a:ahLst/>
              <a:cxnLst>
                <a:cxn ang="0">
                  <a:pos x="0" y="30"/>
                </a:cxn>
                <a:cxn ang="0">
                  <a:pos x="0" y="30"/>
                </a:cxn>
                <a:cxn ang="0">
                  <a:pos x="42" y="18"/>
                </a:cxn>
                <a:cxn ang="0">
                  <a:pos x="72" y="18"/>
                </a:cxn>
                <a:cxn ang="0">
                  <a:pos x="84" y="24"/>
                </a:cxn>
                <a:cxn ang="0">
                  <a:pos x="90" y="30"/>
                </a:cxn>
                <a:cxn ang="0">
                  <a:pos x="90" y="30"/>
                </a:cxn>
                <a:cxn ang="0">
                  <a:pos x="84" y="18"/>
                </a:cxn>
                <a:cxn ang="0">
                  <a:pos x="78" y="12"/>
                </a:cxn>
                <a:cxn ang="0">
                  <a:pos x="72" y="0"/>
                </a:cxn>
                <a:cxn ang="0">
                  <a:pos x="72" y="0"/>
                </a:cxn>
                <a:cxn ang="0">
                  <a:pos x="54" y="0"/>
                </a:cxn>
                <a:cxn ang="0">
                  <a:pos x="42" y="6"/>
                </a:cxn>
                <a:cxn ang="0">
                  <a:pos x="0" y="30"/>
                </a:cxn>
              </a:cxnLst>
              <a:rect l="0" t="0" r="r" b="b"/>
              <a:pathLst>
                <a:path w="90" h="30">
                  <a:moveTo>
                    <a:pt x="0" y="30"/>
                  </a:moveTo>
                  <a:lnTo>
                    <a:pt x="0" y="30"/>
                  </a:lnTo>
                  <a:lnTo>
                    <a:pt x="42" y="18"/>
                  </a:lnTo>
                  <a:lnTo>
                    <a:pt x="72" y="18"/>
                  </a:lnTo>
                  <a:lnTo>
                    <a:pt x="84" y="24"/>
                  </a:lnTo>
                  <a:lnTo>
                    <a:pt x="90" y="30"/>
                  </a:lnTo>
                  <a:lnTo>
                    <a:pt x="90" y="30"/>
                  </a:lnTo>
                  <a:lnTo>
                    <a:pt x="84" y="18"/>
                  </a:lnTo>
                  <a:lnTo>
                    <a:pt x="78" y="12"/>
                  </a:lnTo>
                  <a:lnTo>
                    <a:pt x="72" y="0"/>
                  </a:lnTo>
                  <a:lnTo>
                    <a:pt x="72" y="0"/>
                  </a:lnTo>
                  <a:lnTo>
                    <a:pt x="54" y="0"/>
                  </a:lnTo>
                  <a:lnTo>
                    <a:pt x="42" y="6"/>
                  </a:lnTo>
                  <a:lnTo>
                    <a:pt x="0" y="3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2" name="Freeform 62">
              <a:extLst>
                <a:ext uri="{FF2B5EF4-FFF2-40B4-BE49-F238E27FC236}">
                  <a16:creationId xmlns:a16="http://schemas.microsoft.com/office/drawing/2014/main" id="{53C34FE8-B280-46CF-A13E-55ABBF315A70}"/>
                </a:ext>
              </a:extLst>
            </p:cNvPr>
            <p:cNvSpPr>
              <a:spLocks/>
            </p:cNvSpPr>
            <p:nvPr/>
          </p:nvSpPr>
          <p:spPr bwMode="auto">
            <a:xfrm>
              <a:off x="6300" y="2982"/>
              <a:ext cx="90" cy="30"/>
            </a:xfrm>
            <a:custGeom>
              <a:avLst/>
              <a:gdLst/>
              <a:ahLst/>
              <a:cxnLst>
                <a:cxn ang="0">
                  <a:pos x="0" y="30"/>
                </a:cxn>
                <a:cxn ang="0">
                  <a:pos x="0" y="30"/>
                </a:cxn>
                <a:cxn ang="0">
                  <a:pos x="42" y="18"/>
                </a:cxn>
                <a:cxn ang="0">
                  <a:pos x="72" y="18"/>
                </a:cxn>
                <a:cxn ang="0">
                  <a:pos x="84" y="24"/>
                </a:cxn>
                <a:cxn ang="0">
                  <a:pos x="90" y="30"/>
                </a:cxn>
                <a:cxn ang="0">
                  <a:pos x="90" y="30"/>
                </a:cxn>
                <a:cxn ang="0">
                  <a:pos x="84" y="18"/>
                </a:cxn>
                <a:cxn ang="0">
                  <a:pos x="78" y="12"/>
                </a:cxn>
                <a:cxn ang="0">
                  <a:pos x="72" y="0"/>
                </a:cxn>
                <a:cxn ang="0">
                  <a:pos x="72" y="0"/>
                </a:cxn>
                <a:cxn ang="0">
                  <a:pos x="54" y="0"/>
                </a:cxn>
                <a:cxn ang="0">
                  <a:pos x="42" y="6"/>
                </a:cxn>
                <a:cxn ang="0">
                  <a:pos x="0" y="30"/>
                </a:cxn>
              </a:cxnLst>
              <a:rect l="0" t="0" r="r" b="b"/>
              <a:pathLst>
                <a:path w="90" h="30">
                  <a:moveTo>
                    <a:pt x="0" y="30"/>
                  </a:moveTo>
                  <a:lnTo>
                    <a:pt x="0" y="30"/>
                  </a:lnTo>
                  <a:lnTo>
                    <a:pt x="42" y="18"/>
                  </a:lnTo>
                  <a:lnTo>
                    <a:pt x="72" y="18"/>
                  </a:lnTo>
                  <a:lnTo>
                    <a:pt x="84" y="24"/>
                  </a:lnTo>
                  <a:lnTo>
                    <a:pt x="90" y="30"/>
                  </a:lnTo>
                  <a:lnTo>
                    <a:pt x="90" y="30"/>
                  </a:lnTo>
                  <a:lnTo>
                    <a:pt x="84" y="18"/>
                  </a:lnTo>
                  <a:lnTo>
                    <a:pt x="78" y="12"/>
                  </a:lnTo>
                  <a:lnTo>
                    <a:pt x="72" y="0"/>
                  </a:lnTo>
                  <a:lnTo>
                    <a:pt x="72" y="0"/>
                  </a:lnTo>
                  <a:lnTo>
                    <a:pt x="54" y="0"/>
                  </a:lnTo>
                  <a:lnTo>
                    <a:pt x="42" y="6"/>
                  </a:lnTo>
                  <a:lnTo>
                    <a:pt x="0" y="3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3" name="Freeform 63">
              <a:extLst>
                <a:ext uri="{FF2B5EF4-FFF2-40B4-BE49-F238E27FC236}">
                  <a16:creationId xmlns:a16="http://schemas.microsoft.com/office/drawing/2014/main" id="{C6C049DE-EB45-4660-88A9-E2BE45C04F9D}"/>
                </a:ext>
              </a:extLst>
            </p:cNvPr>
            <p:cNvSpPr>
              <a:spLocks/>
            </p:cNvSpPr>
            <p:nvPr/>
          </p:nvSpPr>
          <p:spPr bwMode="auto">
            <a:xfrm>
              <a:off x="5988" y="2994"/>
              <a:ext cx="138" cy="210"/>
            </a:xfrm>
            <a:custGeom>
              <a:avLst/>
              <a:gdLst/>
              <a:ahLst/>
              <a:cxnLst>
                <a:cxn ang="0">
                  <a:pos x="120" y="48"/>
                </a:cxn>
                <a:cxn ang="0">
                  <a:pos x="120" y="48"/>
                </a:cxn>
                <a:cxn ang="0">
                  <a:pos x="120" y="42"/>
                </a:cxn>
                <a:cxn ang="0">
                  <a:pos x="108" y="24"/>
                </a:cxn>
                <a:cxn ang="0">
                  <a:pos x="102" y="12"/>
                </a:cxn>
                <a:cxn ang="0">
                  <a:pos x="90" y="6"/>
                </a:cxn>
                <a:cxn ang="0">
                  <a:pos x="78" y="0"/>
                </a:cxn>
                <a:cxn ang="0">
                  <a:pos x="54" y="0"/>
                </a:cxn>
                <a:cxn ang="0">
                  <a:pos x="54" y="0"/>
                </a:cxn>
                <a:cxn ang="0">
                  <a:pos x="36" y="6"/>
                </a:cxn>
                <a:cxn ang="0">
                  <a:pos x="18" y="18"/>
                </a:cxn>
                <a:cxn ang="0">
                  <a:pos x="6" y="36"/>
                </a:cxn>
                <a:cxn ang="0">
                  <a:pos x="0" y="60"/>
                </a:cxn>
                <a:cxn ang="0">
                  <a:pos x="0" y="90"/>
                </a:cxn>
                <a:cxn ang="0">
                  <a:pos x="12" y="120"/>
                </a:cxn>
                <a:cxn ang="0">
                  <a:pos x="36" y="150"/>
                </a:cxn>
                <a:cxn ang="0">
                  <a:pos x="72" y="186"/>
                </a:cxn>
                <a:cxn ang="0">
                  <a:pos x="72" y="186"/>
                </a:cxn>
                <a:cxn ang="0">
                  <a:pos x="102" y="204"/>
                </a:cxn>
                <a:cxn ang="0">
                  <a:pos x="114" y="210"/>
                </a:cxn>
                <a:cxn ang="0">
                  <a:pos x="126" y="204"/>
                </a:cxn>
                <a:cxn ang="0">
                  <a:pos x="132" y="198"/>
                </a:cxn>
                <a:cxn ang="0">
                  <a:pos x="138" y="186"/>
                </a:cxn>
                <a:cxn ang="0">
                  <a:pos x="138" y="162"/>
                </a:cxn>
                <a:cxn ang="0">
                  <a:pos x="138" y="126"/>
                </a:cxn>
                <a:cxn ang="0">
                  <a:pos x="132" y="96"/>
                </a:cxn>
                <a:cxn ang="0">
                  <a:pos x="120" y="48"/>
                </a:cxn>
              </a:cxnLst>
              <a:rect l="0" t="0" r="r" b="b"/>
              <a:pathLst>
                <a:path w="138" h="210">
                  <a:moveTo>
                    <a:pt x="120" y="48"/>
                  </a:moveTo>
                  <a:lnTo>
                    <a:pt x="120" y="48"/>
                  </a:lnTo>
                  <a:lnTo>
                    <a:pt x="120" y="42"/>
                  </a:lnTo>
                  <a:lnTo>
                    <a:pt x="108" y="24"/>
                  </a:lnTo>
                  <a:lnTo>
                    <a:pt x="102" y="12"/>
                  </a:lnTo>
                  <a:lnTo>
                    <a:pt x="90" y="6"/>
                  </a:lnTo>
                  <a:lnTo>
                    <a:pt x="78" y="0"/>
                  </a:lnTo>
                  <a:lnTo>
                    <a:pt x="54" y="0"/>
                  </a:lnTo>
                  <a:lnTo>
                    <a:pt x="54" y="0"/>
                  </a:lnTo>
                  <a:lnTo>
                    <a:pt x="36" y="6"/>
                  </a:lnTo>
                  <a:lnTo>
                    <a:pt x="18" y="18"/>
                  </a:lnTo>
                  <a:lnTo>
                    <a:pt x="6" y="36"/>
                  </a:lnTo>
                  <a:lnTo>
                    <a:pt x="0" y="60"/>
                  </a:lnTo>
                  <a:lnTo>
                    <a:pt x="0" y="90"/>
                  </a:lnTo>
                  <a:lnTo>
                    <a:pt x="12" y="120"/>
                  </a:lnTo>
                  <a:lnTo>
                    <a:pt x="36" y="150"/>
                  </a:lnTo>
                  <a:lnTo>
                    <a:pt x="72" y="186"/>
                  </a:lnTo>
                  <a:lnTo>
                    <a:pt x="72" y="186"/>
                  </a:lnTo>
                  <a:lnTo>
                    <a:pt x="102" y="204"/>
                  </a:lnTo>
                  <a:lnTo>
                    <a:pt x="114" y="210"/>
                  </a:lnTo>
                  <a:lnTo>
                    <a:pt x="126" y="204"/>
                  </a:lnTo>
                  <a:lnTo>
                    <a:pt x="132" y="198"/>
                  </a:lnTo>
                  <a:lnTo>
                    <a:pt x="138" y="186"/>
                  </a:lnTo>
                  <a:lnTo>
                    <a:pt x="138" y="162"/>
                  </a:lnTo>
                  <a:lnTo>
                    <a:pt x="138" y="126"/>
                  </a:lnTo>
                  <a:lnTo>
                    <a:pt x="132" y="96"/>
                  </a:lnTo>
                  <a:lnTo>
                    <a:pt x="120" y="4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4" name="Freeform 64">
              <a:extLst>
                <a:ext uri="{FF2B5EF4-FFF2-40B4-BE49-F238E27FC236}">
                  <a16:creationId xmlns:a16="http://schemas.microsoft.com/office/drawing/2014/main" id="{58081A2D-A2B0-4F90-AC6D-A764ADC95D36}"/>
                </a:ext>
              </a:extLst>
            </p:cNvPr>
            <p:cNvSpPr>
              <a:spLocks/>
            </p:cNvSpPr>
            <p:nvPr/>
          </p:nvSpPr>
          <p:spPr bwMode="auto">
            <a:xfrm>
              <a:off x="5988" y="2994"/>
              <a:ext cx="138" cy="210"/>
            </a:xfrm>
            <a:custGeom>
              <a:avLst/>
              <a:gdLst/>
              <a:ahLst/>
              <a:cxnLst>
                <a:cxn ang="0">
                  <a:pos x="120" y="48"/>
                </a:cxn>
                <a:cxn ang="0">
                  <a:pos x="120" y="48"/>
                </a:cxn>
                <a:cxn ang="0">
                  <a:pos x="120" y="42"/>
                </a:cxn>
                <a:cxn ang="0">
                  <a:pos x="108" y="24"/>
                </a:cxn>
                <a:cxn ang="0">
                  <a:pos x="102" y="12"/>
                </a:cxn>
                <a:cxn ang="0">
                  <a:pos x="90" y="6"/>
                </a:cxn>
                <a:cxn ang="0">
                  <a:pos x="78" y="0"/>
                </a:cxn>
                <a:cxn ang="0">
                  <a:pos x="54" y="0"/>
                </a:cxn>
                <a:cxn ang="0">
                  <a:pos x="54" y="0"/>
                </a:cxn>
                <a:cxn ang="0">
                  <a:pos x="36" y="6"/>
                </a:cxn>
                <a:cxn ang="0">
                  <a:pos x="18" y="18"/>
                </a:cxn>
                <a:cxn ang="0">
                  <a:pos x="6" y="36"/>
                </a:cxn>
                <a:cxn ang="0">
                  <a:pos x="0" y="60"/>
                </a:cxn>
                <a:cxn ang="0">
                  <a:pos x="0" y="90"/>
                </a:cxn>
                <a:cxn ang="0">
                  <a:pos x="12" y="120"/>
                </a:cxn>
                <a:cxn ang="0">
                  <a:pos x="36" y="150"/>
                </a:cxn>
                <a:cxn ang="0">
                  <a:pos x="72" y="186"/>
                </a:cxn>
                <a:cxn ang="0">
                  <a:pos x="72" y="186"/>
                </a:cxn>
                <a:cxn ang="0">
                  <a:pos x="102" y="204"/>
                </a:cxn>
                <a:cxn ang="0">
                  <a:pos x="114" y="210"/>
                </a:cxn>
                <a:cxn ang="0">
                  <a:pos x="126" y="204"/>
                </a:cxn>
                <a:cxn ang="0">
                  <a:pos x="132" y="198"/>
                </a:cxn>
                <a:cxn ang="0">
                  <a:pos x="138" y="186"/>
                </a:cxn>
                <a:cxn ang="0">
                  <a:pos x="138" y="162"/>
                </a:cxn>
                <a:cxn ang="0">
                  <a:pos x="138" y="126"/>
                </a:cxn>
                <a:cxn ang="0">
                  <a:pos x="132" y="96"/>
                </a:cxn>
                <a:cxn ang="0">
                  <a:pos x="120" y="48"/>
                </a:cxn>
              </a:cxnLst>
              <a:rect l="0" t="0" r="r" b="b"/>
              <a:pathLst>
                <a:path w="138" h="210">
                  <a:moveTo>
                    <a:pt x="120" y="48"/>
                  </a:moveTo>
                  <a:lnTo>
                    <a:pt x="120" y="48"/>
                  </a:lnTo>
                  <a:lnTo>
                    <a:pt x="120" y="42"/>
                  </a:lnTo>
                  <a:lnTo>
                    <a:pt x="108" y="24"/>
                  </a:lnTo>
                  <a:lnTo>
                    <a:pt x="102" y="12"/>
                  </a:lnTo>
                  <a:lnTo>
                    <a:pt x="90" y="6"/>
                  </a:lnTo>
                  <a:lnTo>
                    <a:pt x="78" y="0"/>
                  </a:lnTo>
                  <a:lnTo>
                    <a:pt x="54" y="0"/>
                  </a:lnTo>
                  <a:lnTo>
                    <a:pt x="54" y="0"/>
                  </a:lnTo>
                  <a:lnTo>
                    <a:pt x="36" y="6"/>
                  </a:lnTo>
                  <a:lnTo>
                    <a:pt x="18" y="18"/>
                  </a:lnTo>
                  <a:lnTo>
                    <a:pt x="6" y="36"/>
                  </a:lnTo>
                  <a:lnTo>
                    <a:pt x="0" y="60"/>
                  </a:lnTo>
                  <a:lnTo>
                    <a:pt x="0" y="90"/>
                  </a:lnTo>
                  <a:lnTo>
                    <a:pt x="12" y="120"/>
                  </a:lnTo>
                  <a:lnTo>
                    <a:pt x="36" y="150"/>
                  </a:lnTo>
                  <a:lnTo>
                    <a:pt x="72" y="186"/>
                  </a:lnTo>
                  <a:lnTo>
                    <a:pt x="72" y="186"/>
                  </a:lnTo>
                  <a:lnTo>
                    <a:pt x="102" y="204"/>
                  </a:lnTo>
                  <a:lnTo>
                    <a:pt x="114" y="210"/>
                  </a:lnTo>
                  <a:lnTo>
                    <a:pt x="126" y="204"/>
                  </a:lnTo>
                  <a:lnTo>
                    <a:pt x="132" y="198"/>
                  </a:lnTo>
                  <a:lnTo>
                    <a:pt x="138" y="186"/>
                  </a:lnTo>
                  <a:lnTo>
                    <a:pt x="138" y="162"/>
                  </a:lnTo>
                  <a:lnTo>
                    <a:pt x="138" y="126"/>
                  </a:lnTo>
                  <a:lnTo>
                    <a:pt x="132" y="96"/>
                  </a:lnTo>
                  <a:lnTo>
                    <a:pt x="120" y="4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5" name="Freeform 65">
              <a:extLst>
                <a:ext uri="{FF2B5EF4-FFF2-40B4-BE49-F238E27FC236}">
                  <a16:creationId xmlns:a16="http://schemas.microsoft.com/office/drawing/2014/main" id="{68B79522-DB2F-46B6-ACAE-5462DD01EEDB}"/>
                </a:ext>
              </a:extLst>
            </p:cNvPr>
            <p:cNvSpPr>
              <a:spLocks/>
            </p:cNvSpPr>
            <p:nvPr/>
          </p:nvSpPr>
          <p:spPr bwMode="auto">
            <a:xfrm>
              <a:off x="6270" y="2904"/>
              <a:ext cx="138" cy="60"/>
            </a:xfrm>
            <a:custGeom>
              <a:avLst/>
              <a:gdLst/>
              <a:ahLst/>
              <a:cxnLst>
                <a:cxn ang="0">
                  <a:pos x="0" y="60"/>
                </a:cxn>
                <a:cxn ang="0">
                  <a:pos x="0" y="60"/>
                </a:cxn>
                <a:cxn ang="0">
                  <a:pos x="24" y="42"/>
                </a:cxn>
                <a:cxn ang="0">
                  <a:pos x="48" y="30"/>
                </a:cxn>
                <a:cxn ang="0">
                  <a:pos x="72" y="24"/>
                </a:cxn>
                <a:cxn ang="0">
                  <a:pos x="72" y="24"/>
                </a:cxn>
                <a:cxn ang="0">
                  <a:pos x="102" y="30"/>
                </a:cxn>
                <a:cxn ang="0">
                  <a:pos x="120" y="30"/>
                </a:cxn>
                <a:cxn ang="0">
                  <a:pos x="138" y="36"/>
                </a:cxn>
                <a:cxn ang="0">
                  <a:pos x="138" y="36"/>
                </a:cxn>
                <a:cxn ang="0">
                  <a:pos x="132" y="24"/>
                </a:cxn>
                <a:cxn ang="0">
                  <a:pos x="126" y="12"/>
                </a:cxn>
                <a:cxn ang="0">
                  <a:pos x="114" y="0"/>
                </a:cxn>
                <a:cxn ang="0">
                  <a:pos x="114" y="0"/>
                </a:cxn>
                <a:cxn ang="0">
                  <a:pos x="90" y="0"/>
                </a:cxn>
                <a:cxn ang="0">
                  <a:pos x="60" y="6"/>
                </a:cxn>
                <a:cxn ang="0">
                  <a:pos x="42" y="12"/>
                </a:cxn>
                <a:cxn ang="0">
                  <a:pos x="24" y="24"/>
                </a:cxn>
                <a:cxn ang="0">
                  <a:pos x="12" y="42"/>
                </a:cxn>
                <a:cxn ang="0">
                  <a:pos x="0" y="60"/>
                </a:cxn>
              </a:cxnLst>
              <a:rect l="0" t="0" r="r" b="b"/>
              <a:pathLst>
                <a:path w="138" h="60">
                  <a:moveTo>
                    <a:pt x="0" y="60"/>
                  </a:moveTo>
                  <a:lnTo>
                    <a:pt x="0" y="60"/>
                  </a:lnTo>
                  <a:lnTo>
                    <a:pt x="24" y="42"/>
                  </a:lnTo>
                  <a:lnTo>
                    <a:pt x="48" y="30"/>
                  </a:lnTo>
                  <a:lnTo>
                    <a:pt x="72" y="24"/>
                  </a:lnTo>
                  <a:lnTo>
                    <a:pt x="72" y="24"/>
                  </a:lnTo>
                  <a:lnTo>
                    <a:pt x="102" y="30"/>
                  </a:lnTo>
                  <a:lnTo>
                    <a:pt x="120" y="30"/>
                  </a:lnTo>
                  <a:lnTo>
                    <a:pt x="138" y="36"/>
                  </a:lnTo>
                  <a:lnTo>
                    <a:pt x="138" y="36"/>
                  </a:lnTo>
                  <a:lnTo>
                    <a:pt x="132" y="24"/>
                  </a:lnTo>
                  <a:lnTo>
                    <a:pt x="126" y="12"/>
                  </a:lnTo>
                  <a:lnTo>
                    <a:pt x="114" y="0"/>
                  </a:lnTo>
                  <a:lnTo>
                    <a:pt x="114" y="0"/>
                  </a:lnTo>
                  <a:lnTo>
                    <a:pt x="90" y="0"/>
                  </a:lnTo>
                  <a:lnTo>
                    <a:pt x="60" y="6"/>
                  </a:lnTo>
                  <a:lnTo>
                    <a:pt x="42" y="12"/>
                  </a:lnTo>
                  <a:lnTo>
                    <a:pt x="24" y="24"/>
                  </a:lnTo>
                  <a:lnTo>
                    <a:pt x="12" y="42"/>
                  </a:lnTo>
                  <a:lnTo>
                    <a:pt x="0" y="60"/>
                  </a:lnTo>
                  <a:close/>
                </a:path>
              </a:pathLst>
            </a:custGeom>
            <a:solidFill>
              <a:srgbClr val="270F0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6" name="Freeform 66">
              <a:extLst>
                <a:ext uri="{FF2B5EF4-FFF2-40B4-BE49-F238E27FC236}">
                  <a16:creationId xmlns:a16="http://schemas.microsoft.com/office/drawing/2014/main" id="{6022A666-FBCE-4E77-B654-E1BA71207FB8}"/>
                </a:ext>
              </a:extLst>
            </p:cNvPr>
            <p:cNvSpPr>
              <a:spLocks/>
            </p:cNvSpPr>
            <p:nvPr/>
          </p:nvSpPr>
          <p:spPr bwMode="auto">
            <a:xfrm>
              <a:off x="6270" y="2904"/>
              <a:ext cx="138" cy="60"/>
            </a:xfrm>
            <a:custGeom>
              <a:avLst/>
              <a:gdLst/>
              <a:ahLst/>
              <a:cxnLst>
                <a:cxn ang="0">
                  <a:pos x="0" y="60"/>
                </a:cxn>
                <a:cxn ang="0">
                  <a:pos x="0" y="60"/>
                </a:cxn>
                <a:cxn ang="0">
                  <a:pos x="24" y="42"/>
                </a:cxn>
                <a:cxn ang="0">
                  <a:pos x="48" y="30"/>
                </a:cxn>
                <a:cxn ang="0">
                  <a:pos x="72" y="24"/>
                </a:cxn>
                <a:cxn ang="0">
                  <a:pos x="72" y="24"/>
                </a:cxn>
                <a:cxn ang="0">
                  <a:pos x="102" y="30"/>
                </a:cxn>
                <a:cxn ang="0">
                  <a:pos x="120" y="30"/>
                </a:cxn>
                <a:cxn ang="0">
                  <a:pos x="138" y="36"/>
                </a:cxn>
                <a:cxn ang="0">
                  <a:pos x="138" y="36"/>
                </a:cxn>
                <a:cxn ang="0">
                  <a:pos x="132" y="24"/>
                </a:cxn>
                <a:cxn ang="0">
                  <a:pos x="126" y="12"/>
                </a:cxn>
                <a:cxn ang="0">
                  <a:pos x="114" y="0"/>
                </a:cxn>
                <a:cxn ang="0">
                  <a:pos x="114" y="0"/>
                </a:cxn>
                <a:cxn ang="0">
                  <a:pos x="90" y="0"/>
                </a:cxn>
                <a:cxn ang="0">
                  <a:pos x="60" y="6"/>
                </a:cxn>
                <a:cxn ang="0">
                  <a:pos x="42" y="12"/>
                </a:cxn>
                <a:cxn ang="0">
                  <a:pos x="24" y="24"/>
                </a:cxn>
                <a:cxn ang="0">
                  <a:pos x="12" y="42"/>
                </a:cxn>
                <a:cxn ang="0">
                  <a:pos x="0" y="60"/>
                </a:cxn>
              </a:cxnLst>
              <a:rect l="0" t="0" r="r" b="b"/>
              <a:pathLst>
                <a:path w="138" h="60">
                  <a:moveTo>
                    <a:pt x="0" y="60"/>
                  </a:moveTo>
                  <a:lnTo>
                    <a:pt x="0" y="60"/>
                  </a:lnTo>
                  <a:lnTo>
                    <a:pt x="24" y="42"/>
                  </a:lnTo>
                  <a:lnTo>
                    <a:pt x="48" y="30"/>
                  </a:lnTo>
                  <a:lnTo>
                    <a:pt x="72" y="24"/>
                  </a:lnTo>
                  <a:lnTo>
                    <a:pt x="72" y="24"/>
                  </a:lnTo>
                  <a:lnTo>
                    <a:pt x="102" y="30"/>
                  </a:lnTo>
                  <a:lnTo>
                    <a:pt x="120" y="30"/>
                  </a:lnTo>
                  <a:lnTo>
                    <a:pt x="138" y="36"/>
                  </a:lnTo>
                  <a:lnTo>
                    <a:pt x="138" y="36"/>
                  </a:lnTo>
                  <a:lnTo>
                    <a:pt x="132" y="24"/>
                  </a:lnTo>
                  <a:lnTo>
                    <a:pt x="126" y="12"/>
                  </a:lnTo>
                  <a:lnTo>
                    <a:pt x="114" y="0"/>
                  </a:lnTo>
                  <a:lnTo>
                    <a:pt x="114" y="0"/>
                  </a:lnTo>
                  <a:lnTo>
                    <a:pt x="90" y="0"/>
                  </a:lnTo>
                  <a:lnTo>
                    <a:pt x="60" y="6"/>
                  </a:lnTo>
                  <a:lnTo>
                    <a:pt x="42" y="12"/>
                  </a:lnTo>
                  <a:lnTo>
                    <a:pt x="24" y="24"/>
                  </a:lnTo>
                  <a:lnTo>
                    <a:pt x="12" y="42"/>
                  </a:lnTo>
                  <a:lnTo>
                    <a:pt x="0" y="6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7" name="Freeform 67">
              <a:extLst>
                <a:ext uri="{FF2B5EF4-FFF2-40B4-BE49-F238E27FC236}">
                  <a16:creationId xmlns:a16="http://schemas.microsoft.com/office/drawing/2014/main" id="{D9C3D8C6-885D-4851-AEC1-27E1366FEE60}"/>
                </a:ext>
              </a:extLst>
            </p:cNvPr>
            <p:cNvSpPr>
              <a:spLocks/>
            </p:cNvSpPr>
            <p:nvPr/>
          </p:nvSpPr>
          <p:spPr bwMode="auto">
            <a:xfrm>
              <a:off x="7783" y="2790"/>
              <a:ext cx="660" cy="726"/>
            </a:xfrm>
            <a:custGeom>
              <a:avLst/>
              <a:gdLst/>
              <a:ahLst/>
              <a:cxnLst>
                <a:cxn ang="0">
                  <a:pos x="480" y="636"/>
                </a:cxn>
                <a:cxn ang="0">
                  <a:pos x="486" y="606"/>
                </a:cxn>
                <a:cxn ang="0">
                  <a:pos x="504" y="582"/>
                </a:cxn>
                <a:cxn ang="0">
                  <a:pos x="570" y="510"/>
                </a:cxn>
                <a:cxn ang="0">
                  <a:pos x="612" y="444"/>
                </a:cxn>
                <a:cxn ang="0">
                  <a:pos x="654" y="348"/>
                </a:cxn>
                <a:cxn ang="0">
                  <a:pos x="660" y="300"/>
                </a:cxn>
                <a:cxn ang="0">
                  <a:pos x="648" y="198"/>
                </a:cxn>
                <a:cxn ang="0">
                  <a:pos x="600" y="102"/>
                </a:cxn>
                <a:cxn ang="0">
                  <a:pos x="522" y="30"/>
                </a:cxn>
                <a:cxn ang="0">
                  <a:pos x="474" y="12"/>
                </a:cxn>
                <a:cxn ang="0">
                  <a:pos x="402" y="0"/>
                </a:cxn>
                <a:cxn ang="0">
                  <a:pos x="318" y="0"/>
                </a:cxn>
                <a:cxn ang="0">
                  <a:pos x="234" y="24"/>
                </a:cxn>
                <a:cxn ang="0">
                  <a:pos x="150" y="78"/>
                </a:cxn>
                <a:cxn ang="0">
                  <a:pos x="138" y="90"/>
                </a:cxn>
                <a:cxn ang="0">
                  <a:pos x="114" y="126"/>
                </a:cxn>
                <a:cxn ang="0">
                  <a:pos x="84" y="192"/>
                </a:cxn>
                <a:cxn ang="0">
                  <a:pos x="84" y="294"/>
                </a:cxn>
                <a:cxn ang="0">
                  <a:pos x="84" y="306"/>
                </a:cxn>
                <a:cxn ang="0">
                  <a:pos x="72" y="378"/>
                </a:cxn>
                <a:cxn ang="0">
                  <a:pos x="30" y="438"/>
                </a:cxn>
                <a:cxn ang="0">
                  <a:pos x="0" y="468"/>
                </a:cxn>
                <a:cxn ang="0">
                  <a:pos x="0" y="480"/>
                </a:cxn>
                <a:cxn ang="0">
                  <a:pos x="42" y="504"/>
                </a:cxn>
                <a:cxn ang="0">
                  <a:pos x="48" y="516"/>
                </a:cxn>
                <a:cxn ang="0">
                  <a:pos x="36" y="546"/>
                </a:cxn>
                <a:cxn ang="0">
                  <a:pos x="60" y="588"/>
                </a:cxn>
                <a:cxn ang="0">
                  <a:pos x="54" y="612"/>
                </a:cxn>
                <a:cxn ang="0">
                  <a:pos x="66" y="618"/>
                </a:cxn>
                <a:cxn ang="0">
                  <a:pos x="60" y="654"/>
                </a:cxn>
                <a:cxn ang="0">
                  <a:pos x="54" y="678"/>
                </a:cxn>
                <a:cxn ang="0">
                  <a:pos x="66" y="702"/>
                </a:cxn>
                <a:cxn ang="0">
                  <a:pos x="96" y="720"/>
                </a:cxn>
                <a:cxn ang="0">
                  <a:pos x="150" y="720"/>
                </a:cxn>
                <a:cxn ang="0">
                  <a:pos x="210" y="708"/>
                </a:cxn>
                <a:cxn ang="0">
                  <a:pos x="246" y="702"/>
                </a:cxn>
                <a:cxn ang="0">
                  <a:pos x="336" y="696"/>
                </a:cxn>
                <a:cxn ang="0">
                  <a:pos x="444" y="660"/>
                </a:cxn>
              </a:cxnLst>
              <a:rect l="0" t="0" r="r" b="b"/>
              <a:pathLst>
                <a:path w="660" h="726">
                  <a:moveTo>
                    <a:pt x="480" y="636"/>
                  </a:moveTo>
                  <a:lnTo>
                    <a:pt x="480" y="636"/>
                  </a:lnTo>
                  <a:lnTo>
                    <a:pt x="486" y="624"/>
                  </a:lnTo>
                  <a:lnTo>
                    <a:pt x="486" y="606"/>
                  </a:lnTo>
                  <a:lnTo>
                    <a:pt x="486" y="606"/>
                  </a:lnTo>
                  <a:lnTo>
                    <a:pt x="504" y="582"/>
                  </a:lnTo>
                  <a:lnTo>
                    <a:pt x="522" y="558"/>
                  </a:lnTo>
                  <a:lnTo>
                    <a:pt x="570" y="510"/>
                  </a:lnTo>
                  <a:lnTo>
                    <a:pt x="594" y="480"/>
                  </a:lnTo>
                  <a:lnTo>
                    <a:pt x="612" y="444"/>
                  </a:lnTo>
                  <a:lnTo>
                    <a:pt x="636" y="402"/>
                  </a:lnTo>
                  <a:lnTo>
                    <a:pt x="654" y="348"/>
                  </a:lnTo>
                  <a:lnTo>
                    <a:pt x="654" y="348"/>
                  </a:lnTo>
                  <a:lnTo>
                    <a:pt x="660" y="300"/>
                  </a:lnTo>
                  <a:lnTo>
                    <a:pt x="660" y="246"/>
                  </a:lnTo>
                  <a:lnTo>
                    <a:pt x="648" y="198"/>
                  </a:lnTo>
                  <a:lnTo>
                    <a:pt x="630" y="150"/>
                  </a:lnTo>
                  <a:lnTo>
                    <a:pt x="600" y="102"/>
                  </a:lnTo>
                  <a:lnTo>
                    <a:pt x="570" y="60"/>
                  </a:lnTo>
                  <a:lnTo>
                    <a:pt x="522" y="30"/>
                  </a:lnTo>
                  <a:lnTo>
                    <a:pt x="474" y="12"/>
                  </a:lnTo>
                  <a:lnTo>
                    <a:pt x="474" y="12"/>
                  </a:lnTo>
                  <a:lnTo>
                    <a:pt x="444" y="0"/>
                  </a:lnTo>
                  <a:lnTo>
                    <a:pt x="402" y="0"/>
                  </a:lnTo>
                  <a:lnTo>
                    <a:pt x="360" y="0"/>
                  </a:lnTo>
                  <a:lnTo>
                    <a:pt x="318" y="0"/>
                  </a:lnTo>
                  <a:lnTo>
                    <a:pt x="276" y="12"/>
                  </a:lnTo>
                  <a:lnTo>
                    <a:pt x="234" y="24"/>
                  </a:lnTo>
                  <a:lnTo>
                    <a:pt x="192" y="48"/>
                  </a:lnTo>
                  <a:lnTo>
                    <a:pt x="150" y="78"/>
                  </a:lnTo>
                  <a:lnTo>
                    <a:pt x="150" y="78"/>
                  </a:lnTo>
                  <a:lnTo>
                    <a:pt x="138" y="90"/>
                  </a:lnTo>
                  <a:lnTo>
                    <a:pt x="126" y="108"/>
                  </a:lnTo>
                  <a:lnTo>
                    <a:pt x="114" y="126"/>
                  </a:lnTo>
                  <a:lnTo>
                    <a:pt x="96" y="156"/>
                  </a:lnTo>
                  <a:lnTo>
                    <a:pt x="84" y="192"/>
                  </a:lnTo>
                  <a:lnTo>
                    <a:pt x="78" y="240"/>
                  </a:lnTo>
                  <a:lnTo>
                    <a:pt x="84" y="294"/>
                  </a:lnTo>
                  <a:lnTo>
                    <a:pt x="84" y="294"/>
                  </a:lnTo>
                  <a:lnTo>
                    <a:pt x="84" y="306"/>
                  </a:lnTo>
                  <a:lnTo>
                    <a:pt x="78" y="348"/>
                  </a:lnTo>
                  <a:lnTo>
                    <a:pt x="72" y="378"/>
                  </a:lnTo>
                  <a:lnTo>
                    <a:pt x="54" y="408"/>
                  </a:lnTo>
                  <a:lnTo>
                    <a:pt x="30" y="438"/>
                  </a:lnTo>
                  <a:lnTo>
                    <a:pt x="0" y="468"/>
                  </a:lnTo>
                  <a:lnTo>
                    <a:pt x="0" y="468"/>
                  </a:lnTo>
                  <a:lnTo>
                    <a:pt x="0" y="468"/>
                  </a:lnTo>
                  <a:lnTo>
                    <a:pt x="0" y="480"/>
                  </a:lnTo>
                  <a:lnTo>
                    <a:pt x="12" y="492"/>
                  </a:lnTo>
                  <a:lnTo>
                    <a:pt x="42" y="504"/>
                  </a:lnTo>
                  <a:lnTo>
                    <a:pt x="42" y="504"/>
                  </a:lnTo>
                  <a:lnTo>
                    <a:pt x="48" y="516"/>
                  </a:lnTo>
                  <a:lnTo>
                    <a:pt x="48" y="528"/>
                  </a:lnTo>
                  <a:lnTo>
                    <a:pt x="36" y="546"/>
                  </a:lnTo>
                  <a:lnTo>
                    <a:pt x="60" y="570"/>
                  </a:lnTo>
                  <a:lnTo>
                    <a:pt x="60" y="588"/>
                  </a:lnTo>
                  <a:lnTo>
                    <a:pt x="54" y="612"/>
                  </a:lnTo>
                  <a:lnTo>
                    <a:pt x="54" y="612"/>
                  </a:lnTo>
                  <a:lnTo>
                    <a:pt x="54" y="612"/>
                  </a:lnTo>
                  <a:lnTo>
                    <a:pt x="66" y="618"/>
                  </a:lnTo>
                  <a:lnTo>
                    <a:pt x="66" y="630"/>
                  </a:lnTo>
                  <a:lnTo>
                    <a:pt x="60" y="654"/>
                  </a:lnTo>
                  <a:lnTo>
                    <a:pt x="60" y="654"/>
                  </a:lnTo>
                  <a:lnTo>
                    <a:pt x="54" y="678"/>
                  </a:lnTo>
                  <a:lnTo>
                    <a:pt x="54" y="690"/>
                  </a:lnTo>
                  <a:lnTo>
                    <a:pt x="66" y="702"/>
                  </a:lnTo>
                  <a:lnTo>
                    <a:pt x="78" y="714"/>
                  </a:lnTo>
                  <a:lnTo>
                    <a:pt x="96" y="720"/>
                  </a:lnTo>
                  <a:lnTo>
                    <a:pt x="120" y="726"/>
                  </a:lnTo>
                  <a:lnTo>
                    <a:pt x="150" y="720"/>
                  </a:lnTo>
                  <a:lnTo>
                    <a:pt x="150" y="720"/>
                  </a:lnTo>
                  <a:lnTo>
                    <a:pt x="210" y="708"/>
                  </a:lnTo>
                  <a:lnTo>
                    <a:pt x="246" y="702"/>
                  </a:lnTo>
                  <a:lnTo>
                    <a:pt x="246" y="702"/>
                  </a:lnTo>
                  <a:lnTo>
                    <a:pt x="270" y="702"/>
                  </a:lnTo>
                  <a:lnTo>
                    <a:pt x="336" y="696"/>
                  </a:lnTo>
                  <a:lnTo>
                    <a:pt x="408" y="672"/>
                  </a:lnTo>
                  <a:lnTo>
                    <a:pt x="444" y="660"/>
                  </a:lnTo>
                  <a:lnTo>
                    <a:pt x="480" y="636"/>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8" name="Freeform 68">
              <a:extLst>
                <a:ext uri="{FF2B5EF4-FFF2-40B4-BE49-F238E27FC236}">
                  <a16:creationId xmlns:a16="http://schemas.microsoft.com/office/drawing/2014/main" id="{A237EA73-AD82-4AF1-8357-2A95510BAC47}"/>
                </a:ext>
              </a:extLst>
            </p:cNvPr>
            <p:cNvSpPr>
              <a:spLocks/>
            </p:cNvSpPr>
            <p:nvPr/>
          </p:nvSpPr>
          <p:spPr bwMode="auto">
            <a:xfrm>
              <a:off x="7783" y="2790"/>
              <a:ext cx="660" cy="726"/>
            </a:xfrm>
            <a:custGeom>
              <a:avLst/>
              <a:gdLst/>
              <a:ahLst/>
              <a:cxnLst>
                <a:cxn ang="0">
                  <a:pos x="480" y="636"/>
                </a:cxn>
                <a:cxn ang="0">
                  <a:pos x="486" y="606"/>
                </a:cxn>
                <a:cxn ang="0">
                  <a:pos x="504" y="582"/>
                </a:cxn>
                <a:cxn ang="0">
                  <a:pos x="570" y="510"/>
                </a:cxn>
                <a:cxn ang="0">
                  <a:pos x="612" y="444"/>
                </a:cxn>
                <a:cxn ang="0">
                  <a:pos x="654" y="348"/>
                </a:cxn>
                <a:cxn ang="0">
                  <a:pos x="660" y="300"/>
                </a:cxn>
                <a:cxn ang="0">
                  <a:pos x="648" y="198"/>
                </a:cxn>
                <a:cxn ang="0">
                  <a:pos x="600" y="102"/>
                </a:cxn>
                <a:cxn ang="0">
                  <a:pos x="522" y="30"/>
                </a:cxn>
                <a:cxn ang="0">
                  <a:pos x="474" y="12"/>
                </a:cxn>
                <a:cxn ang="0">
                  <a:pos x="402" y="0"/>
                </a:cxn>
                <a:cxn ang="0">
                  <a:pos x="318" y="0"/>
                </a:cxn>
                <a:cxn ang="0">
                  <a:pos x="234" y="24"/>
                </a:cxn>
                <a:cxn ang="0">
                  <a:pos x="150" y="78"/>
                </a:cxn>
                <a:cxn ang="0">
                  <a:pos x="138" y="90"/>
                </a:cxn>
                <a:cxn ang="0">
                  <a:pos x="114" y="126"/>
                </a:cxn>
                <a:cxn ang="0">
                  <a:pos x="84" y="192"/>
                </a:cxn>
                <a:cxn ang="0">
                  <a:pos x="84" y="294"/>
                </a:cxn>
                <a:cxn ang="0">
                  <a:pos x="84" y="306"/>
                </a:cxn>
                <a:cxn ang="0">
                  <a:pos x="72" y="378"/>
                </a:cxn>
                <a:cxn ang="0">
                  <a:pos x="30" y="438"/>
                </a:cxn>
                <a:cxn ang="0">
                  <a:pos x="0" y="468"/>
                </a:cxn>
                <a:cxn ang="0">
                  <a:pos x="0" y="480"/>
                </a:cxn>
                <a:cxn ang="0">
                  <a:pos x="42" y="504"/>
                </a:cxn>
                <a:cxn ang="0">
                  <a:pos x="48" y="516"/>
                </a:cxn>
                <a:cxn ang="0">
                  <a:pos x="36" y="546"/>
                </a:cxn>
                <a:cxn ang="0">
                  <a:pos x="60" y="588"/>
                </a:cxn>
                <a:cxn ang="0">
                  <a:pos x="54" y="612"/>
                </a:cxn>
                <a:cxn ang="0">
                  <a:pos x="66" y="618"/>
                </a:cxn>
                <a:cxn ang="0">
                  <a:pos x="60" y="654"/>
                </a:cxn>
                <a:cxn ang="0">
                  <a:pos x="54" y="678"/>
                </a:cxn>
                <a:cxn ang="0">
                  <a:pos x="66" y="702"/>
                </a:cxn>
                <a:cxn ang="0">
                  <a:pos x="96" y="720"/>
                </a:cxn>
                <a:cxn ang="0">
                  <a:pos x="150" y="720"/>
                </a:cxn>
                <a:cxn ang="0">
                  <a:pos x="210" y="708"/>
                </a:cxn>
                <a:cxn ang="0">
                  <a:pos x="246" y="702"/>
                </a:cxn>
                <a:cxn ang="0">
                  <a:pos x="336" y="696"/>
                </a:cxn>
                <a:cxn ang="0">
                  <a:pos x="444" y="660"/>
                </a:cxn>
              </a:cxnLst>
              <a:rect l="0" t="0" r="r" b="b"/>
              <a:pathLst>
                <a:path w="660" h="726">
                  <a:moveTo>
                    <a:pt x="480" y="636"/>
                  </a:moveTo>
                  <a:lnTo>
                    <a:pt x="480" y="636"/>
                  </a:lnTo>
                  <a:lnTo>
                    <a:pt x="486" y="624"/>
                  </a:lnTo>
                  <a:lnTo>
                    <a:pt x="486" y="606"/>
                  </a:lnTo>
                  <a:lnTo>
                    <a:pt x="486" y="606"/>
                  </a:lnTo>
                  <a:lnTo>
                    <a:pt x="504" y="582"/>
                  </a:lnTo>
                  <a:lnTo>
                    <a:pt x="522" y="558"/>
                  </a:lnTo>
                  <a:lnTo>
                    <a:pt x="570" y="510"/>
                  </a:lnTo>
                  <a:lnTo>
                    <a:pt x="594" y="480"/>
                  </a:lnTo>
                  <a:lnTo>
                    <a:pt x="612" y="444"/>
                  </a:lnTo>
                  <a:lnTo>
                    <a:pt x="636" y="402"/>
                  </a:lnTo>
                  <a:lnTo>
                    <a:pt x="654" y="348"/>
                  </a:lnTo>
                  <a:lnTo>
                    <a:pt x="654" y="348"/>
                  </a:lnTo>
                  <a:lnTo>
                    <a:pt x="660" y="300"/>
                  </a:lnTo>
                  <a:lnTo>
                    <a:pt x="660" y="246"/>
                  </a:lnTo>
                  <a:lnTo>
                    <a:pt x="648" y="198"/>
                  </a:lnTo>
                  <a:lnTo>
                    <a:pt x="630" y="150"/>
                  </a:lnTo>
                  <a:lnTo>
                    <a:pt x="600" y="102"/>
                  </a:lnTo>
                  <a:lnTo>
                    <a:pt x="570" y="60"/>
                  </a:lnTo>
                  <a:lnTo>
                    <a:pt x="522" y="30"/>
                  </a:lnTo>
                  <a:lnTo>
                    <a:pt x="474" y="12"/>
                  </a:lnTo>
                  <a:lnTo>
                    <a:pt x="474" y="12"/>
                  </a:lnTo>
                  <a:lnTo>
                    <a:pt x="444" y="0"/>
                  </a:lnTo>
                  <a:lnTo>
                    <a:pt x="402" y="0"/>
                  </a:lnTo>
                  <a:lnTo>
                    <a:pt x="360" y="0"/>
                  </a:lnTo>
                  <a:lnTo>
                    <a:pt x="318" y="0"/>
                  </a:lnTo>
                  <a:lnTo>
                    <a:pt x="276" y="12"/>
                  </a:lnTo>
                  <a:lnTo>
                    <a:pt x="234" y="24"/>
                  </a:lnTo>
                  <a:lnTo>
                    <a:pt x="192" y="48"/>
                  </a:lnTo>
                  <a:lnTo>
                    <a:pt x="150" y="78"/>
                  </a:lnTo>
                  <a:lnTo>
                    <a:pt x="150" y="78"/>
                  </a:lnTo>
                  <a:lnTo>
                    <a:pt x="138" y="90"/>
                  </a:lnTo>
                  <a:lnTo>
                    <a:pt x="126" y="108"/>
                  </a:lnTo>
                  <a:lnTo>
                    <a:pt x="114" y="126"/>
                  </a:lnTo>
                  <a:lnTo>
                    <a:pt x="96" y="156"/>
                  </a:lnTo>
                  <a:lnTo>
                    <a:pt x="84" y="192"/>
                  </a:lnTo>
                  <a:lnTo>
                    <a:pt x="78" y="240"/>
                  </a:lnTo>
                  <a:lnTo>
                    <a:pt x="84" y="294"/>
                  </a:lnTo>
                  <a:lnTo>
                    <a:pt x="84" y="294"/>
                  </a:lnTo>
                  <a:lnTo>
                    <a:pt x="84" y="306"/>
                  </a:lnTo>
                  <a:lnTo>
                    <a:pt x="78" y="348"/>
                  </a:lnTo>
                  <a:lnTo>
                    <a:pt x="72" y="378"/>
                  </a:lnTo>
                  <a:lnTo>
                    <a:pt x="54" y="408"/>
                  </a:lnTo>
                  <a:lnTo>
                    <a:pt x="30" y="438"/>
                  </a:lnTo>
                  <a:lnTo>
                    <a:pt x="0" y="468"/>
                  </a:lnTo>
                  <a:lnTo>
                    <a:pt x="0" y="468"/>
                  </a:lnTo>
                  <a:lnTo>
                    <a:pt x="0" y="468"/>
                  </a:lnTo>
                  <a:lnTo>
                    <a:pt x="0" y="480"/>
                  </a:lnTo>
                  <a:lnTo>
                    <a:pt x="12" y="492"/>
                  </a:lnTo>
                  <a:lnTo>
                    <a:pt x="42" y="504"/>
                  </a:lnTo>
                  <a:lnTo>
                    <a:pt x="42" y="504"/>
                  </a:lnTo>
                  <a:lnTo>
                    <a:pt x="48" y="516"/>
                  </a:lnTo>
                  <a:lnTo>
                    <a:pt x="48" y="528"/>
                  </a:lnTo>
                  <a:lnTo>
                    <a:pt x="36" y="546"/>
                  </a:lnTo>
                  <a:lnTo>
                    <a:pt x="60" y="570"/>
                  </a:lnTo>
                  <a:lnTo>
                    <a:pt x="60" y="588"/>
                  </a:lnTo>
                  <a:lnTo>
                    <a:pt x="54" y="612"/>
                  </a:lnTo>
                  <a:lnTo>
                    <a:pt x="54" y="612"/>
                  </a:lnTo>
                  <a:lnTo>
                    <a:pt x="54" y="612"/>
                  </a:lnTo>
                  <a:lnTo>
                    <a:pt x="66" y="618"/>
                  </a:lnTo>
                  <a:lnTo>
                    <a:pt x="66" y="630"/>
                  </a:lnTo>
                  <a:lnTo>
                    <a:pt x="60" y="654"/>
                  </a:lnTo>
                  <a:lnTo>
                    <a:pt x="60" y="654"/>
                  </a:lnTo>
                  <a:lnTo>
                    <a:pt x="54" y="678"/>
                  </a:lnTo>
                  <a:lnTo>
                    <a:pt x="54" y="690"/>
                  </a:lnTo>
                  <a:lnTo>
                    <a:pt x="66" y="702"/>
                  </a:lnTo>
                  <a:lnTo>
                    <a:pt x="78" y="714"/>
                  </a:lnTo>
                  <a:lnTo>
                    <a:pt x="96" y="720"/>
                  </a:lnTo>
                  <a:lnTo>
                    <a:pt x="120" y="726"/>
                  </a:lnTo>
                  <a:lnTo>
                    <a:pt x="150" y="720"/>
                  </a:lnTo>
                  <a:lnTo>
                    <a:pt x="150" y="720"/>
                  </a:lnTo>
                  <a:lnTo>
                    <a:pt x="210" y="708"/>
                  </a:lnTo>
                  <a:lnTo>
                    <a:pt x="246" y="702"/>
                  </a:lnTo>
                  <a:lnTo>
                    <a:pt x="246" y="702"/>
                  </a:lnTo>
                  <a:lnTo>
                    <a:pt x="270" y="702"/>
                  </a:lnTo>
                  <a:lnTo>
                    <a:pt x="336" y="696"/>
                  </a:lnTo>
                  <a:lnTo>
                    <a:pt x="408" y="672"/>
                  </a:lnTo>
                  <a:lnTo>
                    <a:pt x="444" y="660"/>
                  </a:lnTo>
                  <a:lnTo>
                    <a:pt x="480" y="63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49" name="Freeform 69">
              <a:extLst>
                <a:ext uri="{FF2B5EF4-FFF2-40B4-BE49-F238E27FC236}">
                  <a16:creationId xmlns:a16="http://schemas.microsoft.com/office/drawing/2014/main" id="{AF668606-597A-476E-BA55-C2037A96199F}"/>
                </a:ext>
              </a:extLst>
            </p:cNvPr>
            <p:cNvSpPr>
              <a:spLocks/>
            </p:cNvSpPr>
            <p:nvPr/>
          </p:nvSpPr>
          <p:spPr bwMode="auto">
            <a:xfrm>
              <a:off x="7819" y="3336"/>
              <a:ext cx="90" cy="66"/>
            </a:xfrm>
            <a:custGeom>
              <a:avLst/>
              <a:gdLst/>
              <a:ahLst/>
              <a:cxnLst>
                <a:cxn ang="0">
                  <a:pos x="90" y="24"/>
                </a:cxn>
                <a:cxn ang="0">
                  <a:pos x="90" y="24"/>
                </a:cxn>
                <a:cxn ang="0">
                  <a:pos x="78" y="24"/>
                </a:cxn>
                <a:cxn ang="0">
                  <a:pos x="66" y="24"/>
                </a:cxn>
                <a:cxn ang="0">
                  <a:pos x="30" y="6"/>
                </a:cxn>
                <a:cxn ang="0">
                  <a:pos x="30" y="6"/>
                </a:cxn>
                <a:cxn ang="0">
                  <a:pos x="6" y="0"/>
                </a:cxn>
                <a:cxn ang="0">
                  <a:pos x="6" y="0"/>
                </a:cxn>
                <a:cxn ang="0">
                  <a:pos x="0" y="0"/>
                </a:cxn>
                <a:cxn ang="0">
                  <a:pos x="0" y="0"/>
                </a:cxn>
                <a:cxn ang="0">
                  <a:pos x="0" y="0"/>
                </a:cxn>
                <a:cxn ang="0">
                  <a:pos x="6" y="12"/>
                </a:cxn>
                <a:cxn ang="0">
                  <a:pos x="6" y="12"/>
                </a:cxn>
                <a:cxn ang="0">
                  <a:pos x="18" y="24"/>
                </a:cxn>
                <a:cxn ang="0">
                  <a:pos x="18" y="24"/>
                </a:cxn>
                <a:cxn ang="0">
                  <a:pos x="24" y="36"/>
                </a:cxn>
                <a:cxn ang="0">
                  <a:pos x="24" y="36"/>
                </a:cxn>
                <a:cxn ang="0">
                  <a:pos x="18" y="42"/>
                </a:cxn>
                <a:cxn ang="0">
                  <a:pos x="12" y="54"/>
                </a:cxn>
                <a:cxn ang="0">
                  <a:pos x="12" y="54"/>
                </a:cxn>
                <a:cxn ang="0">
                  <a:pos x="12" y="60"/>
                </a:cxn>
                <a:cxn ang="0">
                  <a:pos x="18" y="66"/>
                </a:cxn>
                <a:cxn ang="0">
                  <a:pos x="18" y="66"/>
                </a:cxn>
                <a:cxn ang="0">
                  <a:pos x="30" y="66"/>
                </a:cxn>
                <a:cxn ang="0">
                  <a:pos x="42" y="60"/>
                </a:cxn>
                <a:cxn ang="0">
                  <a:pos x="66" y="48"/>
                </a:cxn>
                <a:cxn ang="0">
                  <a:pos x="90" y="24"/>
                </a:cxn>
              </a:cxnLst>
              <a:rect l="0" t="0" r="r" b="b"/>
              <a:pathLst>
                <a:path w="90" h="66">
                  <a:moveTo>
                    <a:pt x="90" y="24"/>
                  </a:moveTo>
                  <a:lnTo>
                    <a:pt x="90" y="24"/>
                  </a:lnTo>
                  <a:lnTo>
                    <a:pt x="78" y="24"/>
                  </a:lnTo>
                  <a:lnTo>
                    <a:pt x="66" y="24"/>
                  </a:lnTo>
                  <a:lnTo>
                    <a:pt x="30" y="6"/>
                  </a:lnTo>
                  <a:lnTo>
                    <a:pt x="30" y="6"/>
                  </a:lnTo>
                  <a:lnTo>
                    <a:pt x="6" y="0"/>
                  </a:lnTo>
                  <a:lnTo>
                    <a:pt x="6" y="0"/>
                  </a:lnTo>
                  <a:lnTo>
                    <a:pt x="0" y="0"/>
                  </a:lnTo>
                  <a:lnTo>
                    <a:pt x="0" y="0"/>
                  </a:lnTo>
                  <a:lnTo>
                    <a:pt x="0" y="0"/>
                  </a:lnTo>
                  <a:lnTo>
                    <a:pt x="6" y="12"/>
                  </a:lnTo>
                  <a:lnTo>
                    <a:pt x="6" y="12"/>
                  </a:lnTo>
                  <a:lnTo>
                    <a:pt x="18" y="24"/>
                  </a:lnTo>
                  <a:lnTo>
                    <a:pt x="18" y="24"/>
                  </a:lnTo>
                  <a:lnTo>
                    <a:pt x="24" y="36"/>
                  </a:lnTo>
                  <a:lnTo>
                    <a:pt x="24" y="36"/>
                  </a:lnTo>
                  <a:lnTo>
                    <a:pt x="18" y="42"/>
                  </a:lnTo>
                  <a:lnTo>
                    <a:pt x="12" y="54"/>
                  </a:lnTo>
                  <a:lnTo>
                    <a:pt x="12" y="54"/>
                  </a:lnTo>
                  <a:lnTo>
                    <a:pt x="12" y="60"/>
                  </a:lnTo>
                  <a:lnTo>
                    <a:pt x="18" y="66"/>
                  </a:lnTo>
                  <a:lnTo>
                    <a:pt x="18" y="66"/>
                  </a:lnTo>
                  <a:lnTo>
                    <a:pt x="30" y="66"/>
                  </a:lnTo>
                  <a:lnTo>
                    <a:pt x="42" y="60"/>
                  </a:lnTo>
                  <a:lnTo>
                    <a:pt x="66" y="48"/>
                  </a:lnTo>
                  <a:lnTo>
                    <a:pt x="90" y="24"/>
                  </a:lnTo>
                  <a:close/>
                </a:path>
              </a:pathLst>
            </a:custGeom>
            <a:solidFill>
              <a:srgbClr val="F09268"/>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0" name="Freeform 70">
              <a:extLst>
                <a:ext uri="{FF2B5EF4-FFF2-40B4-BE49-F238E27FC236}">
                  <a16:creationId xmlns:a16="http://schemas.microsoft.com/office/drawing/2014/main" id="{82E72D7E-D255-4595-AE9A-7573CB14AAAC}"/>
                </a:ext>
              </a:extLst>
            </p:cNvPr>
            <p:cNvSpPr>
              <a:spLocks/>
            </p:cNvSpPr>
            <p:nvPr/>
          </p:nvSpPr>
          <p:spPr bwMode="auto">
            <a:xfrm>
              <a:off x="7819" y="3336"/>
              <a:ext cx="90" cy="66"/>
            </a:xfrm>
            <a:custGeom>
              <a:avLst/>
              <a:gdLst/>
              <a:ahLst/>
              <a:cxnLst>
                <a:cxn ang="0">
                  <a:pos x="90" y="24"/>
                </a:cxn>
                <a:cxn ang="0">
                  <a:pos x="90" y="24"/>
                </a:cxn>
                <a:cxn ang="0">
                  <a:pos x="78" y="24"/>
                </a:cxn>
                <a:cxn ang="0">
                  <a:pos x="66" y="24"/>
                </a:cxn>
                <a:cxn ang="0">
                  <a:pos x="30" y="6"/>
                </a:cxn>
                <a:cxn ang="0">
                  <a:pos x="30" y="6"/>
                </a:cxn>
                <a:cxn ang="0">
                  <a:pos x="6" y="0"/>
                </a:cxn>
                <a:cxn ang="0">
                  <a:pos x="6" y="0"/>
                </a:cxn>
                <a:cxn ang="0">
                  <a:pos x="0" y="0"/>
                </a:cxn>
                <a:cxn ang="0">
                  <a:pos x="0" y="0"/>
                </a:cxn>
                <a:cxn ang="0">
                  <a:pos x="0" y="0"/>
                </a:cxn>
                <a:cxn ang="0">
                  <a:pos x="6" y="12"/>
                </a:cxn>
                <a:cxn ang="0">
                  <a:pos x="6" y="12"/>
                </a:cxn>
                <a:cxn ang="0">
                  <a:pos x="18" y="24"/>
                </a:cxn>
                <a:cxn ang="0">
                  <a:pos x="18" y="24"/>
                </a:cxn>
                <a:cxn ang="0">
                  <a:pos x="24" y="36"/>
                </a:cxn>
                <a:cxn ang="0">
                  <a:pos x="24" y="36"/>
                </a:cxn>
                <a:cxn ang="0">
                  <a:pos x="18" y="42"/>
                </a:cxn>
                <a:cxn ang="0">
                  <a:pos x="12" y="54"/>
                </a:cxn>
                <a:cxn ang="0">
                  <a:pos x="12" y="54"/>
                </a:cxn>
                <a:cxn ang="0">
                  <a:pos x="12" y="60"/>
                </a:cxn>
                <a:cxn ang="0">
                  <a:pos x="18" y="66"/>
                </a:cxn>
                <a:cxn ang="0">
                  <a:pos x="18" y="66"/>
                </a:cxn>
                <a:cxn ang="0">
                  <a:pos x="30" y="66"/>
                </a:cxn>
                <a:cxn ang="0">
                  <a:pos x="42" y="60"/>
                </a:cxn>
                <a:cxn ang="0">
                  <a:pos x="66" y="48"/>
                </a:cxn>
                <a:cxn ang="0">
                  <a:pos x="90" y="24"/>
                </a:cxn>
              </a:cxnLst>
              <a:rect l="0" t="0" r="r" b="b"/>
              <a:pathLst>
                <a:path w="90" h="66">
                  <a:moveTo>
                    <a:pt x="90" y="24"/>
                  </a:moveTo>
                  <a:lnTo>
                    <a:pt x="90" y="24"/>
                  </a:lnTo>
                  <a:lnTo>
                    <a:pt x="78" y="24"/>
                  </a:lnTo>
                  <a:lnTo>
                    <a:pt x="66" y="24"/>
                  </a:lnTo>
                  <a:lnTo>
                    <a:pt x="30" y="6"/>
                  </a:lnTo>
                  <a:lnTo>
                    <a:pt x="30" y="6"/>
                  </a:lnTo>
                  <a:lnTo>
                    <a:pt x="6" y="0"/>
                  </a:lnTo>
                  <a:lnTo>
                    <a:pt x="6" y="0"/>
                  </a:lnTo>
                  <a:lnTo>
                    <a:pt x="0" y="0"/>
                  </a:lnTo>
                  <a:lnTo>
                    <a:pt x="0" y="0"/>
                  </a:lnTo>
                  <a:lnTo>
                    <a:pt x="0" y="0"/>
                  </a:lnTo>
                  <a:lnTo>
                    <a:pt x="6" y="12"/>
                  </a:lnTo>
                  <a:lnTo>
                    <a:pt x="6" y="12"/>
                  </a:lnTo>
                  <a:lnTo>
                    <a:pt x="18" y="24"/>
                  </a:lnTo>
                  <a:lnTo>
                    <a:pt x="18" y="24"/>
                  </a:lnTo>
                  <a:lnTo>
                    <a:pt x="24" y="36"/>
                  </a:lnTo>
                  <a:lnTo>
                    <a:pt x="24" y="36"/>
                  </a:lnTo>
                  <a:lnTo>
                    <a:pt x="18" y="42"/>
                  </a:lnTo>
                  <a:lnTo>
                    <a:pt x="12" y="54"/>
                  </a:lnTo>
                  <a:lnTo>
                    <a:pt x="12" y="54"/>
                  </a:lnTo>
                  <a:lnTo>
                    <a:pt x="12" y="60"/>
                  </a:lnTo>
                  <a:lnTo>
                    <a:pt x="18" y="66"/>
                  </a:lnTo>
                  <a:lnTo>
                    <a:pt x="18" y="66"/>
                  </a:lnTo>
                  <a:lnTo>
                    <a:pt x="30" y="66"/>
                  </a:lnTo>
                  <a:lnTo>
                    <a:pt x="42" y="60"/>
                  </a:lnTo>
                  <a:lnTo>
                    <a:pt x="66" y="48"/>
                  </a:lnTo>
                  <a:lnTo>
                    <a:pt x="90" y="2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1" name="Freeform 71">
              <a:extLst>
                <a:ext uri="{FF2B5EF4-FFF2-40B4-BE49-F238E27FC236}">
                  <a16:creationId xmlns:a16="http://schemas.microsoft.com/office/drawing/2014/main" id="{0B376AC2-EBE8-41C4-8613-E98AF341F1A9}"/>
                </a:ext>
              </a:extLst>
            </p:cNvPr>
            <p:cNvSpPr>
              <a:spLocks/>
            </p:cNvSpPr>
            <p:nvPr/>
          </p:nvSpPr>
          <p:spPr bwMode="auto">
            <a:xfrm>
              <a:off x="8035" y="3432"/>
              <a:ext cx="396" cy="432"/>
            </a:xfrm>
            <a:custGeom>
              <a:avLst/>
              <a:gdLst>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1818 w 10000"/>
                <a:gd name="connsiteY10" fmla="*/ 4653 h 10000"/>
                <a:gd name="connsiteX11" fmla="*/ 1667 w 10000"/>
                <a:gd name="connsiteY11" fmla="*/ 5347 h 10000"/>
                <a:gd name="connsiteX12" fmla="*/ 1212 w 10000"/>
                <a:gd name="connsiteY12" fmla="*/ 6040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1667 w 10000"/>
                <a:gd name="connsiteY11" fmla="*/ 5347 h 10000"/>
                <a:gd name="connsiteX12" fmla="*/ 1212 w 10000"/>
                <a:gd name="connsiteY12" fmla="*/ 6040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1212 w 10000"/>
                <a:gd name="connsiteY12" fmla="*/ 6040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52 w 10000"/>
                <a:gd name="connsiteY13" fmla="*/ 7921 h 10000"/>
                <a:gd name="connsiteX14" fmla="*/ 152 w 10000"/>
                <a:gd name="connsiteY14" fmla="*/ 7921 h 10000"/>
                <a:gd name="connsiteX15" fmla="*/ 152 w 10000"/>
                <a:gd name="connsiteY15" fmla="*/ 8218 h 10000"/>
                <a:gd name="connsiteX16" fmla="*/ 152 w 10000"/>
                <a:gd name="connsiteY16" fmla="*/ 8515 h 10000"/>
                <a:gd name="connsiteX17" fmla="*/ 455 w 10000"/>
                <a:gd name="connsiteY17" fmla="*/ 8713 h 10000"/>
                <a:gd name="connsiteX18" fmla="*/ 758 w 10000"/>
                <a:gd name="connsiteY18" fmla="*/ 8812 h 10000"/>
                <a:gd name="connsiteX19" fmla="*/ 1061 w 10000"/>
                <a:gd name="connsiteY19" fmla="*/ 9010 h 10000"/>
                <a:gd name="connsiteX20" fmla="*/ 1364 w 10000"/>
                <a:gd name="connsiteY20" fmla="*/ 9208 h 10000"/>
                <a:gd name="connsiteX21" fmla="*/ 1364 w 10000"/>
                <a:gd name="connsiteY21" fmla="*/ 9505 h 10000"/>
                <a:gd name="connsiteX22" fmla="*/ 1212 w 10000"/>
                <a:gd name="connsiteY22" fmla="*/ 9802 h 10000"/>
                <a:gd name="connsiteX23" fmla="*/ 1212 w 10000"/>
                <a:gd name="connsiteY23" fmla="*/ 9802 h 10000"/>
                <a:gd name="connsiteX24" fmla="*/ 1212 w 10000"/>
                <a:gd name="connsiteY24" fmla="*/ 10000 h 10000"/>
                <a:gd name="connsiteX25" fmla="*/ 1364 w 10000"/>
                <a:gd name="connsiteY25" fmla="*/ 10000 h 10000"/>
                <a:gd name="connsiteX26" fmla="*/ 2121 w 10000"/>
                <a:gd name="connsiteY26" fmla="*/ 9802 h 10000"/>
                <a:gd name="connsiteX27" fmla="*/ 4697 w 10000"/>
                <a:gd name="connsiteY27" fmla="*/ 8515 h 10000"/>
                <a:gd name="connsiteX28" fmla="*/ 7879 w 10000"/>
                <a:gd name="connsiteY28" fmla="*/ 7129 h 10000"/>
                <a:gd name="connsiteX29" fmla="*/ 9091 w 10000"/>
                <a:gd name="connsiteY29" fmla="*/ 6634 h 10000"/>
                <a:gd name="connsiteX30" fmla="*/ 9697 w 10000"/>
                <a:gd name="connsiteY30" fmla="*/ 6436 h 10000"/>
                <a:gd name="connsiteX31" fmla="*/ 10000 w 10000"/>
                <a:gd name="connsiteY31" fmla="*/ 6436 h 10000"/>
                <a:gd name="connsiteX32" fmla="*/ 10000 w 10000"/>
                <a:gd name="connsiteY32" fmla="*/ 6436 h 10000"/>
                <a:gd name="connsiteX33" fmla="*/ 9545 w 10000"/>
                <a:gd name="connsiteY33" fmla="*/ 6139 h 10000"/>
                <a:gd name="connsiteX34" fmla="*/ 9091 w 10000"/>
                <a:gd name="connsiteY34" fmla="*/ 5743 h 10000"/>
                <a:gd name="connsiteX35" fmla="*/ 8485 w 10000"/>
                <a:gd name="connsiteY35" fmla="*/ 4950 h 10000"/>
                <a:gd name="connsiteX36" fmla="*/ 8485 w 10000"/>
                <a:gd name="connsiteY36" fmla="*/ 4950 h 10000"/>
                <a:gd name="connsiteX37" fmla="*/ 7273 w 10000"/>
                <a:gd name="connsiteY37" fmla="*/ 2772 h 10000"/>
                <a:gd name="connsiteX38" fmla="*/ 6818 w 10000"/>
                <a:gd name="connsiteY38" fmla="*/ 1683 h 10000"/>
                <a:gd name="connsiteX39" fmla="*/ 6364 w 10000"/>
                <a:gd name="connsiteY39" fmla="*/ 594 h 10000"/>
                <a:gd name="connsiteX40" fmla="*/ 6364 w 10000"/>
                <a:gd name="connsiteY40" fmla="*/ 594 h 10000"/>
                <a:gd name="connsiteX41" fmla="*/ 6364 w 10000"/>
                <a:gd name="connsiteY41" fmla="*/ 396 h 10000"/>
                <a:gd name="connsiteX42" fmla="*/ 6061 w 10000"/>
                <a:gd name="connsiteY42" fmla="*/ 198 h 10000"/>
                <a:gd name="connsiteX43" fmla="*/ 5909 w 10000"/>
                <a:gd name="connsiteY43" fmla="*/ 99 h 10000"/>
                <a:gd name="connsiteX44" fmla="*/ 5455 w 10000"/>
                <a:gd name="connsiteY44" fmla="*/ 0 h 10000"/>
                <a:gd name="connsiteX45" fmla="*/ 4697 w 10000"/>
                <a:gd name="connsiteY45" fmla="*/ 0 h 10000"/>
                <a:gd name="connsiteX46" fmla="*/ 3636 w 10000"/>
                <a:gd name="connsiteY46" fmla="*/ 99 h 10000"/>
                <a:gd name="connsiteX47" fmla="*/ 2576 w 10000"/>
                <a:gd name="connsiteY47" fmla="*/ 297 h 10000"/>
                <a:gd name="connsiteX48" fmla="*/ 1515 w 10000"/>
                <a:gd name="connsiteY48" fmla="*/ 495 h 10000"/>
                <a:gd name="connsiteX49" fmla="*/ 0 w 10000"/>
                <a:gd name="connsiteY49" fmla="*/ 1089 h 10000"/>
                <a:gd name="connsiteX0" fmla="*/ 337 w 10337"/>
                <a:gd name="connsiteY0" fmla="*/ 1089 h 10000"/>
                <a:gd name="connsiteX1" fmla="*/ 337 w 10337"/>
                <a:gd name="connsiteY1" fmla="*/ 1089 h 10000"/>
                <a:gd name="connsiteX2" fmla="*/ 489 w 10337"/>
                <a:gd name="connsiteY2" fmla="*/ 1089 h 10000"/>
                <a:gd name="connsiteX3" fmla="*/ 943 w 10337"/>
                <a:gd name="connsiteY3" fmla="*/ 1287 h 10000"/>
                <a:gd name="connsiteX4" fmla="*/ 1398 w 10337"/>
                <a:gd name="connsiteY4" fmla="*/ 1782 h 10000"/>
                <a:gd name="connsiteX5" fmla="*/ 1701 w 10337"/>
                <a:gd name="connsiteY5" fmla="*/ 2079 h 10000"/>
                <a:gd name="connsiteX6" fmla="*/ 1852 w 10337"/>
                <a:gd name="connsiteY6" fmla="*/ 2574 h 10000"/>
                <a:gd name="connsiteX7" fmla="*/ 1852 w 10337"/>
                <a:gd name="connsiteY7" fmla="*/ 2574 h 10000"/>
                <a:gd name="connsiteX8" fmla="*/ 2155 w 10337"/>
                <a:gd name="connsiteY8" fmla="*/ 3564 h 10000"/>
                <a:gd name="connsiteX9" fmla="*/ 3425 w 10337"/>
                <a:gd name="connsiteY9" fmla="*/ 4075 h 10000"/>
                <a:gd name="connsiteX10" fmla="*/ 3425 w 10337"/>
                <a:gd name="connsiteY10" fmla="*/ 5291 h 10000"/>
                <a:gd name="connsiteX11" fmla="*/ 3425 w 10337"/>
                <a:gd name="connsiteY11" fmla="*/ 5291 h 10000"/>
                <a:gd name="connsiteX12" fmla="*/ 3425 w 10337"/>
                <a:gd name="connsiteY12" fmla="*/ 6508 h 10000"/>
                <a:gd name="connsiteX13" fmla="*/ 489 w 10337"/>
                <a:gd name="connsiteY13" fmla="*/ 7921 h 10000"/>
                <a:gd name="connsiteX14" fmla="*/ 489 w 10337"/>
                <a:gd name="connsiteY14" fmla="*/ 7921 h 10000"/>
                <a:gd name="connsiteX15" fmla="*/ 489 w 10337"/>
                <a:gd name="connsiteY15" fmla="*/ 8218 h 10000"/>
                <a:gd name="connsiteX16" fmla="*/ 3425 w 10337"/>
                <a:gd name="connsiteY16" fmla="*/ 8940 h 10000"/>
                <a:gd name="connsiteX17" fmla="*/ 792 w 10337"/>
                <a:gd name="connsiteY17" fmla="*/ 8713 h 10000"/>
                <a:gd name="connsiteX18" fmla="*/ 1095 w 10337"/>
                <a:gd name="connsiteY18" fmla="*/ 8812 h 10000"/>
                <a:gd name="connsiteX19" fmla="*/ 1398 w 10337"/>
                <a:gd name="connsiteY19" fmla="*/ 9010 h 10000"/>
                <a:gd name="connsiteX20" fmla="*/ 1701 w 10337"/>
                <a:gd name="connsiteY20" fmla="*/ 9208 h 10000"/>
                <a:gd name="connsiteX21" fmla="*/ 1701 w 10337"/>
                <a:gd name="connsiteY21" fmla="*/ 9505 h 10000"/>
                <a:gd name="connsiteX22" fmla="*/ 1549 w 10337"/>
                <a:gd name="connsiteY22" fmla="*/ 9802 h 10000"/>
                <a:gd name="connsiteX23" fmla="*/ 1549 w 10337"/>
                <a:gd name="connsiteY23" fmla="*/ 9802 h 10000"/>
                <a:gd name="connsiteX24" fmla="*/ 1549 w 10337"/>
                <a:gd name="connsiteY24" fmla="*/ 10000 h 10000"/>
                <a:gd name="connsiteX25" fmla="*/ 1701 w 10337"/>
                <a:gd name="connsiteY25" fmla="*/ 10000 h 10000"/>
                <a:gd name="connsiteX26" fmla="*/ 2458 w 10337"/>
                <a:gd name="connsiteY26" fmla="*/ 9802 h 10000"/>
                <a:gd name="connsiteX27" fmla="*/ 5034 w 10337"/>
                <a:gd name="connsiteY27" fmla="*/ 8515 h 10000"/>
                <a:gd name="connsiteX28" fmla="*/ 8216 w 10337"/>
                <a:gd name="connsiteY28" fmla="*/ 7129 h 10000"/>
                <a:gd name="connsiteX29" fmla="*/ 9428 w 10337"/>
                <a:gd name="connsiteY29" fmla="*/ 6634 h 10000"/>
                <a:gd name="connsiteX30" fmla="*/ 10034 w 10337"/>
                <a:gd name="connsiteY30" fmla="*/ 6436 h 10000"/>
                <a:gd name="connsiteX31" fmla="*/ 10337 w 10337"/>
                <a:gd name="connsiteY31" fmla="*/ 6436 h 10000"/>
                <a:gd name="connsiteX32" fmla="*/ 10337 w 10337"/>
                <a:gd name="connsiteY32" fmla="*/ 6436 h 10000"/>
                <a:gd name="connsiteX33" fmla="*/ 9882 w 10337"/>
                <a:gd name="connsiteY33" fmla="*/ 6139 h 10000"/>
                <a:gd name="connsiteX34" fmla="*/ 9428 w 10337"/>
                <a:gd name="connsiteY34" fmla="*/ 5743 h 10000"/>
                <a:gd name="connsiteX35" fmla="*/ 8822 w 10337"/>
                <a:gd name="connsiteY35" fmla="*/ 4950 h 10000"/>
                <a:gd name="connsiteX36" fmla="*/ 8822 w 10337"/>
                <a:gd name="connsiteY36" fmla="*/ 4950 h 10000"/>
                <a:gd name="connsiteX37" fmla="*/ 7610 w 10337"/>
                <a:gd name="connsiteY37" fmla="*/ 2772 h 10000"/>
                <a:gd name="connsiteX38" fmla="*/ 7155 w 10337"/>
                <a:gd name="connsiteY38" fmla="*/ 1683 h 10000"/>
                <a:gd name="connsiteX39" fmla="*/ 6701 w 10337"/>
                <a:gd name="connsiteY39" fmla="*/ 594 h 10000"/>
                <a:gd name="connsiteX40" fmla="*/ 6701 w 10337"/>
                <a:gd name="connsiteY40" fmla="*/ 594 h 10000"/>
                <a:gd name="connsiteX41" fmla="*/ 6701 w 10337"/>
                <a:gd name="connsiteY41" fmla="*/ 396 h 10000"/>
                <a:gd name="connsiteX42" fmla="*/ 6398 w 10337"/>
                <a:gd name="connsiteY42" fmla="*/ 198 h 10000"/>
                <a:gd name="connsiteX43" fmla="*/ 6246 w 10337"/>
                <a:gd name="connsiteY43" fmla="*/ 99 h 10000"/>
                <a:gd name="connsiteX44" fmla="*/ 5792 w 10337"/>
                <a:gd name="connsiteY44" fmla="*/ 0 h 10000"/>
                <a:gd name="connsiteX45" fmla="*/ 5034 w 10337"/>
                <a:gd name="connsiteY45" fmla="*/ 0 h 10000"/>
                <a:gd name="connsiteX46" fmla="*/ 3973 w 10337"/>
                <a:gd name="connsiteY46" fmla="*/ 99 h 10000"/>
                <a:gd name="connsiteX47" fmla="*/ 2913 w 10337"/>
                <a:gd name="connsiteY47" fmla="*/ 297 h 10000"/>
                <a:gd name="connsiteX48" fmla="*/ 1852 w 10337"/>
                <a:gd name="connsiteY48" fmla="*/ 495 h 10000"/>
                <a:gd name="connsiteX49" fmla="*/ 337 w 10337"/>
                <a:gd name="connsiteY4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52 w 10000"/>
                <a:gd name="connsiteY13" fmla="*/ 7921 h 10000"/>
                <a:gd name="connsiteX14" fmla="*/ 152 w 10000"/>
                <a:gd name="connsiteY14" fmla="*/ 7921 h 10000"/>
                <a:gd name="connsiteX15" fmla="*/ 3088 w 10000"/>
                <a:gd name="connsiteY15" fmla="*/ 8940 h 10000"/>
                <a:gd name="connsiteX16" fmla="*/ 455 w 10000"/>
                <a:gd name="connsiteY16" fmla="*/ 8713 h 10000"/>
                <a:gd name="connsiteX17" fmla="*/ 758 w 10000"/>
                <a:gd name="connsiteY17" fmla="*/ 8812 h 10000"/>
                <a:gd name="connsiteX18" fmla="*/ 1061 w 10000"/>
                <a:gd name="connsiteY18" fmla="*/ 9010 h 10000"/>
                <a:gd name="connsiteX19" fmla="*/ 1364 w 10000"/>
                <a:gd name="connsiteY19" fmla="*/ 9208 h 10000"/>
                <a:gd name="connsiteX20" fmla="*/ 1364 w 10000"/>
                <a:gd name="connsiteY20" fmla="*/ 9505 h 10000"/>
                <a:gd name="connsiteX21" fmla="*/ 1212 w 10000"/>
                <a:gd name="connsiteY21" fmla="*/ 9802 h 10000"/>
                <a:gd name="connsiteX22" fmla="*/ 1212 w 10000"/>
                <a:gd name="connsiteY22" fmla="*/ 9802 h 10000"/>
                <a:gd name="connsiteX23" fmla="*/ 1212 w 10000"/>
                <a:gd name="connsiteY23" fmla="*/ 10000 h 10000"/>
                <a:gd name="connsiteX24" fmla="*/ 1364 w 10000"/>
                <a:gd name="connsiteY24" fmla="*/ 10000 h 10000"/>
                <a:gd name="connsiteX25" fmla="*/ 2121 w 10000"/>
                <a:gd name="connsiteY25" fmla="*/ 9802 h 10000"/>
                <a:gd name="connsiteX26" fmla="*/ 4697 w 10000"/>
                <a:gd name="connsiteY26" fmla="*/ 8515 h 10000"/>
                <a:gd name="connsiteX27" fmla="*/ 7879 w 10000"/>
                <a:gd name="connsiteY27" fmla="*/ 7129 h 10000"/>
                <a:gd name="connsiteX28" fmla="*/ 9091 w 10000"/>
                <a:gd name="connsiteY28" fmla="*/ 6634 h 10000"/>
                <a:gd name="connsiteX29" fmla="*/ 9697 w 10000"/>
                <a:gd name="connsiteY29" fmla="*/ 6436 h 10000"/>
                <a:gd name="connsiteX30" fmla="*/ 10000 w 10000"/>
                <a:gd name="connsiteY30" fmla="*/ 6436 h 10000"/>
                <a:gd name="connsiteX31" fmla="*/ 10000 w 10000"/>
                <a:gd name="connsiteY31" fmla="*/ 6436 h 10000"/>
                <a:gd name="connsiteX32" fmla="*/ 9545 w 10000"/>
                <a:gd name="connsiteY32" fmla="*/ 6139 h 10000"/>
                <a:gd name="connsiteX33" fmla="*/ 9091 w 10000"/>
                <a:gd name="connsiteY33" fmla="*/ 5743 h 10000"/>
                <a:gd name="connsiteX34" fmla="*/ 8485 w 10000"/>
                <a:gd name="connsiteY34" fmla="*/ 4950 h 10000"/>
                <a:gd name="connsiteX35" fmla="*/ 8485 w 10000"/>
                <a:gd name="connsiteY35" fmla="*/ 4950 h 10000"/>
                <a:gd name="connsiteX36" fmla="*/ 7273 w 10000"/>
                <a:gd name="connsiteY36" fmla="*/ 2772 h 10000"/>
                <a:gd name="connsiteX37" fmla="*/ 6818 w 10000"/>
                <a:gd name="connsiteY37" fmla="*/ 1683 h 10000"/>
                <a:gd name="connsiteX38" fmla="*/ 6364 w 10000"/>
                <a:gd name="connsiteY38" fmla="*/ 594 h 10000"/>
                <a:gd name="connsiteX39" fmla="*/ 6364 w 10000"/>
                <a:gd name="connsiteY39" fmla="*/ 594 h 10000"/>
                <a:gd name="connsiteX40" fmla="*/ 6364 w 10000"/>
                <a:gd name="connsiteY40" fmla="*/ 396 h 10000"/>
                <a:gd name="connsiteX41" fmla="*/ 6061 w 10000"/>
                <a:gd name="connsiteY41" fmla="*/ 198 h 10000"/>
                <a:gd name="connsiteX42" fmla="*/ 5909 w 10000"/>
                <a:gd name="connsiteY42" fmla="*/ 99 h 10000"/>
                <a:gd name="connsiteX43" fmla="*/ 5455 w 10000"/>
                <a:gd name="connsiteY43" fmla="*/ 0 h 10000"/>
                <a:gd name="connsiteX44" fmla="*/ 4697 w 10000"/>
                <a:gd name="connsiteY44" fmla="*/ 0 h 10000"/>
                <a:gd name="connsiteX45" fmla="*/ 3636 w 10000"/>
                <a:gd name="connsiteY45" fmla="*/ 99 h 10000"/>
                <a:gd name="connsiteX46" fmla="*/ 2576 w 10000"/>
                <a:gd name="connsiteY46" fmla="*/ 297 h 10000"/>
                <a:gd name="connsiteX47" fmla="*/ 1515 w 10000"/>
                <a:gd name="connsiteY47" fmla="*/ 495 h 10000"/>
                <a:gd name="connsiteX48" fmla="*/ 0 w 10000"/>
                <a:gd name="connsiteY48"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52 w 10000"/>
                <a:gd name="connsiteY13" fmla="*/ 7921 h 10000"/>
                <a:gd name="connsiteX14" fmla="*/ 3088 w 10000"/>
                <a:gd name="connsiteY14" fmla="*/ 8940 h 10000"/>
                <a:gd name="connsiteX15" fmla="*/ 455 w 10000"/>
                <a:gd name="connsiteY15" fmla="*/ 8713 h 10000"/>
                <a:gd name="connsiteX16" fmla="*/ 758 w 10000"/>
                <a:gd name="connsiteY16" fmla="*/ 8812 h 10000"/>
                <a:gd name="connsiteX17" fmla="*/ 1061 w 10000"/>
                <a:gd name="connsiteY17" fmla="*/ 9010 h 10000"/>
                <a:gd name="connsiteX18" fmla="*/ 1364 w 10000"/>
                <a:gd name="connsiteY18" fmla="*/ 9208 h 10000"/>
                <a:gd name="connsiteX19" fmla="*/ 1364 w 10000"/>
                <a:gd name="connsiteY19" fmla="*/ 9505 h 10000"/>
                <a:gd name="connsiteX20" fmla="*/ 1212 w 10000"/>
                <a:gd name="connsiteY20" fmla="*/ 9802 h 10000"/>
                <a:gd name="connsiteX21" fmla="*/ 1212 w 10000"/>
                <a:gd name="connsiteY21" fmla="*/ 9802 h 10000"/>
                <a:gd name="connsiteX22" fmla="*/ 1212 w 10000"/>
                <a:gd name="connsiteY22" fmla="*/ 10000 h 10000"/>
                <a:gd name="connsiteX23" fmla="*/ 1364 w 10000"/>
                <a:gd name="connsiteY23" fmla="*/ 10000 h 10000"/>
                <a:gd name="connsiteX24" fmla="*/ 2121 w 10000"/>
                <a:gd name="connsiteY24" fmla="*/ 9802 h 10000"/>
                <a:gd name="connsiteX25" fmla="*/ 4697 w 10000"/>
                <a:gd name="connsiteY25" fmla="*/ 8515 h 10000"/>
                <a:gd name="connsiteX26" fmla="*/ 7879 w 10000"/>
                <a:gd name="connsiteY26" fmla="*/ 7129 h 10000"/>
                <a:gd name="connsiteX27" fmla="*/ 9091 w 10000"/>
                <a:gd name="connsiteY27" fmla="*/ 6634 h 10000"/>
                <a:gd name="connsiteX28" fmla="*/ 9697 w 10000"/>
                <a:gd name="connsiteY28" fmla="*/ 6436 h 10000"/>
                <a:gd name="connsiteX29" fmla="*/ 10000 w 10000"/>
                <a:gd name="connsiteY29" fmla="*/ 6436 h 10000"/>
                <a:gd name="connsiteX30" fmla="*/ 10000 w 10000"/>
                <a:gd name="connsiteY30" fmla="*/ 6436 h 10000"/>
                <a:gd name="connsiteX31" fmla="*/ 9545 w 10000"/>
                <a:gd name="connsiteY31" fmla="*/ 6139 h 10000"/>
                <a:gd name="connsiteX32" fmla="*/ 9091 w 10000"/>
                <a:gd name="connsiteY32" fmla="*/ 5743 h 10000"/>
                <a:gd name="connsiteX33" fmla="*/ 8485 w 10000"/>
                <a:gd name="connsiteY33" fmla="*/ 4950 h 10000"/>
                <a:gd name="connsiteX34" fmla="*/ 8485 w 10000"/>
                <a:gd name="connsiteY34" fmla="*/ 4950 h 10000"/>
                <a:gd name="connsiteX35" fmla="*/ 7273 w 10000"/>
                <a:gd name="connsiteY35" fmla="*/ 2772 h 10000"/>
                <a:gd name="connsiteX36" fmla="*/ 6818 w 10000"/>
                <a:gd name="connsiteY36" fmla="*/ 1683 h 10000"/>
                <a:gd name="connsiteX37" fmla="*/ 6364 w 10000"/>
                <a:gd name="connsiteY37" fmla="*/ 594 h 10000"/>
                <a:gd name="connsiteX38" fmla="*/ 6364 w 10000"/>
                <a:gd name="connsiteY38" fmla="*/ 594 h 10000"/>
                <a:gd name="connsiteX39" fmla="*/ 6364 w 10000"/>
                <a:gd name="connsiteY39" fmla="*/ 396 h 10000"/>
                <a:gd name="connsiteX40" fmla="*/ 6061 w 10000"/>
                <a:gd name="connsiteY40" fmla="*/ 198 h 10000"/>
                <a:gd name="connsiteX41" fmla="*/ 5909 w 10000"/>
                <a:gd name="connsiteY41" fmla="*/ 99 h 10000"/>
                <a:gd name="connsiteX42" fmla="*/ 5455 w 10000"/>
                <a:gd name="connsiteY42" fmla="*/ 0 h 10000"/>
                <a:gd name="connsiteX43" fmla="*/ 4697 w 10000"/>
                <a:gd name="connsiteY43" fmla="*/ 0 h 10000"/>
                <a:gd name="connsiteX44" fmla="*/ 3636 w 10000"/>
                <a:gd name="connsiteY44" fmla="*/ 99 h 10000"/>
                <a:gd name="connsiteX45" fmla="*/ 2576 w 10000"/>
                <a:gd name="connsiteY45" fmla="*/ 297 h 10000"/>
                <a:gd name="connsiteX46" fmla="*/ 1515 w 10000"/>
                <a:gd name="connsiteY46" fmla="*/ 495 h 10000"/>
                <a:gd name="connsiteX47" fmla="*/ 0 w 10000"/>
                <a:gd name="connsiteY47"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455 w 10000"/>
                <a:gd name="connsiteY14" fmla="*/ 8713 h 10000"/>
                <a:gd name="connsiteX15" fmla="*/ 758 w 10000"/>
                <a:gd name="connsiteY15" fmla="*/ 8812 h 10000"/>
                <a:gd name="connsiteX16" fmla="*/ 1061 w 10000"/>
                <a:gd name="connsiteY16" fmla="*/ 9010 h 10000"/>
                <a:gd name="connsiteX17" fmla="*/ 1364 w 10000"/>
                <a:gd name="connsiteY17" fmla="*/ 9208 h 10000"/>
                <a:gd name="connsiteX18" fmla="*/ 1364 w 10000"/>
                <a:gd name="connsiteY18" fmla="*/ 9505 h 10000"/>
                <a:gd name="connsiteX19" fmla="*/ 1212 w 10000"/>
                <a:gd name="connsiteY19" fmla="*/ 9802 h 10000"/>
                <a:gd name="connsiteX20" fmla="*/ 1212 w 10000"/>
                <a:gd name="connsiteY20" fmla="*/ 9802 h 10000"/>
                <a:gd name="connsiteX21" fmla="*/ 1212 w 10000"/>
                <a:gd name="connsiteY21" fmla="*/ 10000 h 10000"/>
                <a:gd name="connsiteX22" fmla="*/ 1364 w 10000"/>
                <a:gd name="connsiteY22" fmla="*/ 10000 h 10000"/>
                <a:gd name="connsiteX23" fmla="*/ 2121 w 10000"/>
                <a:gd name="connsiteY23" fmla="*/ 9802 h 10000"/>
                <a:gd name="connsiteX24" fmla="*/ 4697 w 10000"/>
                <a:gd name="connsiteY24" fmla="*/ 8515 h 10000"/>
                <a:gd name="connsiteX25" fmla="*/ 7879 w 10000"/>
                <a:gd name="connsiteY25" fmla="*/ 7129 h 10000"/>
                <a:gd name="connsiteX26" fmla="*/ 9091 w 10000"/>
                <a:gd name="connsiteY26" fmla="*/ 6634 h 10000"/>
                <a:gd name="connsiteX27" fmla="*/ 9697 w 10000"/>
                <a:gd name="connsiteY27" fmla="*/ 6436 h 10000"/>
                <a:gd name="connsiteX28" fmla="*/ 10000 w 10000"/>
                <a:gd name="connsiteY28" fmla="*/ 6436 h 10000"/>
                <a:gd name="connsiteX29" fmla="*/ 10000 w 10000"/>
                <a:gd name="connsiteY29" fmla="*/ 6436 h 10000"/>
                <a:gd name="connsiteX30" fmla="*/ 9545 w 10000"/>
                <a:gd name="connsiteY30" fmla="*/ 6139 h 10000"/>
                <a:gd name="connsiteX31" fmla="*/ 9091 w 10000"/>
                <a:gd name="connsiteY31" fmla="*/ 5743 h 10000"/>
                <a:gd name="connsiteX32" fmla="*/ 8485 w 10000"/>
                <a:gd name="connsiteY32" fmla="*/ 4950 h 10000"/>
                <a:gd name="connsiteX33" fmla="*/ 8485 w 10000"/>
                <a:gd name="connsiteY33" fmla="*/ 4950 h 10000"/>
                <a:gd name="connsiteX34" fmla="*/ 7273 w 10000"/>
                <a:gd name="connsiteY34" fmla="*/ 2772 h 10000"/>
                <a:gd name="connsiteX35" fmla="*/ 6818 w 10000"/>
                <a:gd name="connsiteY35" fmla="*/ 1683 h 10000"/>
                <a:gd name="connsiteX36" fmla="*/ 6364 w 10000"/>
                <a:gd name="connsiteY36" fmla="*/ 594 h 10000"/>
                <a:gd name="connsiteX37" fmla="*/ 6364 w 10000"/>
                <a:gd name="connsiteY37" fmla="*/ 594 h 10000"/>
                <a:gd name="connsiteX38" fmla="*/ 6364 w 10000"/>
                <a:gd name="connsiteY38" fmla="*/ 396 h 10000"/>
                <a:gd name="connsiteX39" fmla="*/ 6061 w 10000"/>
                <a:gd name="connsiteY39" fmla="*/ 198 h 10000"/>
                <a:gd name="connsiteX40" fmla="*/ 5909 w 10000"/>
                <a:gd name="connsiteY40" fmla="*/ 99 h 10000"/>
                <a:gd name="connsiteX41" fmla="*/ 5455 w 10000"/>
                <a:gd name="connsiteY41" fmla="*/ 0 h 10000"/>
                <a:gd name="connsiteX42" fmla="*/ 4697 w 10000"/>
                <a:gd name="connsiteY42" fmla="*/ 0 h 10000"/>
                <a:gd name="connsiteX43" fmla="*/ 3636 w 10000"/>
                <a:gd name="connsiteY43" fmla="*/ 99 h 10000"/>
                <a:gd name="connsiteX44" fmla="*/ 2576 w 10000"/>
                <a:gd name="connsiteY44" fmla="*/ 297 h 10000"/>
                <a:gd name="connsiteX45" fmla="*/ 1515 w 10000"/>
                <a:gd name="connsiteY45" fmla="*/ 495 h 10000"/>
                <a:gd name="connsiteX46" fmla="*/ 0 w 10000"/>
                <a:gd name="connsiteY46"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455 w 10000"/>
                <a:gd name="connsiteY14" fmla="*/ 8713 h 10000"/>
                <a:gd name="connsiteX15" fmla="*/ 758 w 10000"/>
                <a:gd name="connsiteY15" fmla="*/ 8812 h 10000"/>
                <a:gd name="connsiteX16" fmla="*/ 1364 w 10000"/>
                <a:gd name="connsiteY16" fmla="*/ 9208 h 10000"/>
                <a:gd name="connsiteX17" fmla="*/ 1364 w 10000"/>
                <a:gd name="connsiteY17" fmla="*/ 9505 h 10000"/>
                <a:gd name="connsiteX18" fmla="*/ 1212 w 10000"/>
                <a:gd name="connsiteY18" fmla="*/ 9802 h 10000"/>
                <a:gd name="connsiteX19" fmla="*/ 1212 w 10000"/>
                <a:gd name="connsiteY19" fmla="*/ 9802 h 10000"/>
                <a:gd name="connsiteX20" fmla="*/ 1212 w 10000"/>
                <a:gd name="connsiteY20" fmla="*/ 10000 h 10000"/>
                <a:gd name="connsiteX21" fmla="*/ 1364 w 10000"/>
                <a:gd name="connsiteY21" fmla="*/ 10000 h 10000"/>
                <a:gd name="connsiteX22" fmla="*/ 2121 w 10000"/>
                <a:gd name="connsiteY22" fmla="*/ 9802 h 10000"/>
                <a:gd name="connsiteX23" fmla="*/ 4697 w 10000"/>
                <a:gd name="connsiteY23" fmla="*/ 8515 h 10000"/>
                <a:gd name="connsiteX24" fmla="*/ 7879 w 10000"/>
                <a:gd name="connsiteY24" fmla="*/ 7129 h 10000"/>
                <a:gd name="connsiteX25" fmla="*/ 9091 w 10000"/>
                <a:gd name="connsiteY25" fmla="*/ 6634 h 10000"/>
                <a:gd name="connsiteX26" fmla="*/ 9697 w 10000"/>
                <a:gd name="connsiteY26" fmla="*/ 6436 h 10000"/>
                <a:gd name="connsiteX27" fmla="*/ 10000 w 10000"/>
                <a:gd name="connsiteY27" fmla="*/ 6436 h 10000"/>
                <a:gd name="connsiteX28" fmla="*/ 10000 w 10000"/>
                <a:gd name="connsiteY28" fmla="*/ 6436 h 10000"/>
                <a:gd name="connsiteX29" fmla="*/ 9545 w 10000"/>
                <a:gd name="connsiteY29" fmla="*/ 6139 h 10000"/>
                <a:gd name="connsiteX30" fmla="*/ 9091 w 10000"/>
                <a:gd name="connsiteY30" fmla="*/ 5743 h 10000"/>
                <a:gd name="connsiteX31" fmla="*/ 8485 w 10000"/>
                <a:gd name="connsiteY31" fmla="*/ 4950 h 10000"/>
                <a:gd name="connsiteX32" fmla="*/ 8485 w 10000"/>
                <a:gd name="connsiteY32" fmla="*/ 4950 h 10000"/>
                <a:gd name="connsiteX33" fmla="*/ 7273 w 10000"/>
                <a:gd name="connsiteY33" fmla="*/ 2772 h 10000"/>
                <a:gd name="connsiteX34" fmla="*/ 6818 w 10000"/>
                <a:gd name="connsiteY34" fmla="*/ 1683 h 10000"/>
                <a:gd name="connsiteX35" fmla="*/ 6364 w 10000"/>
                <a:gd name="connsiteY35" fmla="*/ 594 h 10000"/>
                <a:gd name="connsiteX36" fmla="*/ 6364 w 10000"/>
                <a:gd name="connsiteY36" fmla="*/ 594 h 10000"/>
                <a:gd name="connsiteX37" fmla="*/ 6364 w 10000"/>
                <a:gd name="connsiteY37" fmla="*/ 396 h 10000"/>
                <a:gd name="connsiteX38" fmla="*/ 6061 w 10000"/>
                <a:gd name="connsiteY38" fmla="*/ 198 h 10000"/>
                <a:gd name="connsiteX39" fmla="*/ 5909 w 10000"/>
                <a:gd name="connsiteY39" fmla="*/ 99 h 10000"/>
                <a:gd name="connsiteX40" fmla="*/ 5455 w 10000"/>
                <a:gd name="connsiteY40" fmla="*/ 0 h 10000"/>
                <a:gd name="connsiteX41" fmla="*/ 4697 w 10000"/>
                <a:gd name="connsiteY41" fmla="*/ 0 h 10000"/>
                <a:gd name="connsiteX42" fmla="*/ 3636 w 10000"/>
                <a:gd name="connsiteY42" fmla="*/ 99 h 10000"/>
                <a:gd name="connsiteX43" fmla="*/ 2576 w 10000"/>
                <a:gd name="connsiteY43" fmla="*/ 297 h 10000"/>
                <a:gd name="connsiteX44" fmla="*/ 1515 w 10000"/>
                <a:gd name="connsiteY44" fmla="*/ 495 h 10000"/>
                <a:gd name="connsiteX45" fmla="*/ 0 w 10000"/>
                <a:gd name="connsiteY45"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455 w 10000"/>
                <a:gd name="connsiteY14" fmla="*/ 8713 h 10000"/>
                <a:gd name="connsiteX15" fmla="*/ 1364 w 10000"/>
                <a:gd name="connsiteY15" fmla="*/ 9208 h 10000"/>
                <a:gd name="connsiteX16" fmla="*/ 1364 w 10000"/>
                <a:gd name="connsiteY16" fmla="*/ 9505 h 10000"/>
                <a:gd name="connsiteX17" fmla="*/ 1212 w 10000"/>
                <a:gd name="connsiteY17" fmla="*/ 9802 h 10000"/>
                <a:gd name="connsiteX18" fmla="*/ 1212 w 10000"/>
                <a:gd name="connsiteY18" fmla="*/ 9802 h 10000"/>
                <a:gd name="connsiteX19" fmla="*/ 1212 w 10000"/>
                <a:gd name="connsiteY19" fmla="*/ 10000 h 10000"/>
                <a:gd name="connsiteX20" fmla="*/ 1364 w 10000"/>
                <a:gd name="connsiteY20" fmla="*/ 10000 h 10000"/>
                <a:gd name="connsiteX21" fmla="*/ 2121 w 10000"/>
                <a:gd name="connsiteY21" fmla="*/ 9802 h 10000"/>
                <a:gd name="connsiteX22" fmla="*/ 4697 w 10000"/>
                <a:gd name="connsiteY22" fmla="*/ 8515 h 10000"/>
                <a:gd name="connsiteX23" fmla="*/ 7879 w 10000"/>
                <a:gd name="connsiteY23" fmla="*/ 7129 h 10000"/>
                <a:gd name="connsiteX24" fmla="*/ 9091 w 10000"/>
                <a:gd name="connsiteY24" fmla="*/ 6634 h 10000"/>
                <a:gd name="connsiteX25" fmla="*/ 9697 w 10000"/>
                <a:gd name="connsiteY25" fmla="*/ 6436 h 10000"/>
                <a:gd name="connsiteX26" fmla="*/ 10000 w 10000"/>
                <a:gd name="connsiteY26" fmla="*/ 6436 h 10000"/>
                <a:gd name="connsiteX27" fmla="*/ 10000 w 10000"/>
                <a:gd name="connsiteY27" fmla="*/ 6436 h 10000"/>
                <a:gd name="connsiteX28" fmla="*/ 9545 w 10000"/>
                <a:gd name="connsiteY28" fmla="*/ 6139 h 10000"/>
                <a:gd name="connsiteX29" fmla="*/ 9091 w 10000"/>
                <a:gd name="connsiteY29" fmla="*/ 5743 h 10000"/>
                <a:gd name="connsiteX30" fmla="*/ 8485 w 10000"/>
                <a:gd name="connsiteY30" fmla="*/ 4950 h 10000"/>
                <a:gd name="connsiteX31" fmla="*/ 8485 w 10000"/>
                <a:gd name="connsiteY31" fmla="*/ 4950 h 10000"/>
                <a:gd name="connsiteX32" fmla="*/ 7273 w 10000"/>
                <a:gd name="connsiteY32" fmla="*/ 2772 h 10000"/>
                <a:gd name="connsiteX33" fmla="*/ 6818 w 10000"/>
                <a:gd name="connsiteY33" fmla="*/ 1683 h 10000"/>
                <a:gd name="connsiteX34" fmla="*/ 6364 w 10000"/>
                <a:gd name="connsiteY34" fmla="*/ 594 h 10000"/>
                <a:gd name="connsiteX35" fmla="*/ 6364 w 10000"/>
                <a:gd name="connsiteY35" fmla="*/ 594 h 10000"/>
                <a:gd name="connsiteX36" fmla="*/ 6364 w 10000"/>
                <a:gd name="connsiteY36" fmla="*/ 396 h 10000"/>
                <a:gd name="connsiteX37" fmla="*/ 6061 w 10000"/>
                <a:gd name="connsiteY37" fmla="*/ 198 h 10000"/>
                <a:gd name="connsiteX38" fmla="*/ 5909 w 10000"/>
                <a:gd name="connsiteY38" fmla="*/ 99 h 10000"/>
                <a:gd name="connsiteX39" fmla="*/ 5455 w 10000"/>
                <a:gd name="connsiteY39" fmla="*/ 0 h 10000"/>
                <a:gd name="connsiteX40" fmla="*/ 4697 w 10000"/>
                <a:gd name="connsiteY40" fmla="*/ 0 h 10000"/>
                <a:gd name="connsiteX41" fmla="*/ 3636 w 10000"/>
                <a:gd name="connsiteY41" fmla="*/ 99 h 10000"/>
                <a:gd name="connsiteX42" fmla="*/ 2576 w 10000"/>
                <a:gd name="connsiteY42" fmla="*/ 297 h 10000"/>
                <a:gd name="connsiteX43" fmla="*/ 1515 w 10000"/>
                <a:gd name="connsiteY43" fmla="*/ 495 h 10000"/>
                <a:gd name="connsiteX44" fmla="*/ 0 w 10000"/>
                <a:gd name="connsiteY44"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1364 w 10000"/>
                <a:gd name="connsiteY14" fmla="*/ 9208 h 10000"/>
                <a:gd name="connsiteX15" fmla="*/ 1364 w 10000"/>
                <a:gd name="connsiteY15" fmla="*/ 9505 h 10000"/>
                <a:gd name="connsiteX16" fmla="*/ 1212 w 10000"/>
                <a:gd name="connsiteY16" fmla="*/ 9802 h 10000"/>
                <a:gd name="connsiteX17" fmla="*/ 1212 w 10000"/>
                <a:gd name="connsiteY17" fmla="*/ 9802 h 10000"/>
                <a:gd name="connsiteX18" fmla="*/ 1212 w 10000"/>
                <a:gd name="connsiteY18" fmla="*/ 10000 h 10000"/>
                <a:gd name="connsiteX19" fmla="*/ 1364 w 10000"/>
                <a:gd name="connsiteY19" fmla="*/ 10000 h 10000"/>
                <a:gd name="connsiteX20" fmla="*/ 2121 w 10000"/>
                <a:gd name="connsiteY20" fmla="*/ 9802 h 10000"/>
                <a:gd name="connsiteX21" fmla="*/ 4697 w 10000"/>
                <a:gd name="connsiteY21" fmla="*/ 8515 h 10000"/>
                <a:gd name="connsiteX22" fmla="*/ 7879 w 10000"/>
                <a:gd name="connsiteY22" fmla="*/ 7129 h 10000"/>
                <a:gd name="connsiteX23" fmla="*/ 9091 w 10000"/>
                <a:gd name="connsiteY23" fmla="*/ 6634 h 10000"/>
                <a:gd name="connsiteX24" fmla="*/ 9697 w 10000"/>
                <a:gd name="connsiteY24" fmla="*/ 6436 h 10000"/>
                <a:gd name="connsiteX25" fmla="*/ 10000 w 10000"/>
                <a:gd name="connsiteY25" fmla="*/ 6436 h 10000"/>
                <a:gd name="connsiteX26" fmla="*/ 10000 w 10000"/>
                <a:gd name="connsiteY26" fmla="*/ 6436 h 10000"/>
                <a:gd name="connsiteX27" fmla="*/ 9545 w 10000"/>
                <a:gd name="connsiteY27" fmla="*/ 6139 h 10000"/>
                <a:gd name="connsiteX28" fmla="*/ 9091 w 10000"/>
                <a:gd name="connsiteY28" fmla="*/ 5743 h 10000"/>
                <a:gd name="connsiteX29" fmla="*/ 8485 w 10000"/>
                <a:gd name="connsiteY29" fmla="*/ 4950 h 10000"/>
                <a:gd name="connsiteX30" fmla="*/ 8485 w 10000"/>
                <a:gd name="connsiteY30" fmla="*/ 4950 h 10000"/>
                <a:gd name="connsiteX31" fmla="*/ 7273 w 10000"/>
                <a:gd name="connsiteY31" fmla="*/ 2772 h 10000"/>
                <a:gd name="connsiteX32" fmla="*/ 6818 w 10000"/>
                <a:gd name="connsiteY32" fmla="*/ 1683 h 10000"/>
                <a:gd name="connsiteX33" fmla="*/ 6364 w 10000"/>
                <a:gd name="connsiteY33" fmla="*/ 594 h 10000"/>
                <a:gd name="connsiteX34" fmla="*/ 6364 w 10000"/>
                <a:gd name="connsiteY34" fmla="*/ 594 h 10000"/>
                <a:gd name="connsiteX35" fmla="*/ 6364 w 10000"/>
                <a:gd name="connsiteY35" fmla="*/ 396 h 10000"/>
                <a:gd name="connsiteX36" fmla="*/ 6061 w 10000"/>
                <a:gd name="connsiteY36" fmla="*/ 198 h 10000"/>
                <a:gd name="connsiteX37" fmla="*/ 5909 w 10000"/>
                <a:gd name="connsiteY37" fmla="*/ 99 h 10000"/>
                <a:gd name="connsiteX38" fmla="*/ 5455 w 10000"/>
                <a:gd name="connsiteY38" fmla="*/ 0 h 10000"/>
                <a:gd name="connsiteX39" fmla="*/ 4697 w 10000"/>
                <a:gd name="connsiteY39" fmla="*/ 0 h 10000"/>
                <a:gd name="connsiteX40" fmla="*/ 3636 w 10000"/>
                <a:gd name="connsiteY40" fmla="*/ 99 h 10000"/>
                <a:gd name="connsiteX41" fmla="*/ 2576 w 10000"/>
                <a:gd name="connsiteY41" fmla="*/ 297 h 10000"/>
                <a:gd name="connsiteX42" fmla="*/ 1515 w 10000"/>
                <a:gd name="connsiteY42" fmla="*/ 495 h 10000"/>
                <a:gd name="connsiteX43" fmla="*/ 0 w 10000"/>
                <a:gd name="connsiteY43"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1364 w 10000"/>
                <a:gd name="connsiteY14" fmla="*/ 9208 h 10000"/>
                <a:gd name="connsiteX15" fmla="*/ 1364 w 10000"/>
                <a:gd name="connsiteY15" fmla="*/ 9505 h 10000"/>
                <a:gd name="connsiteX16" fmla="*/ 1212 w 10000"/>
                <a:gd name="connsiteY16" fmla="*/ 9802 h 10000"/>
                <a:gd name="connsiteX17" fmla="*/ 1212 w 10000"/>
                <a:gd name="connsiteY17" fmla="*/ 10000 h 10000"/>
                <a:gd name="connsiteX18" fmla="*/ 1364 w 10000"/>
                <a:gd name="connsiteY18" fmla="*/ 10000 h 10000"/>
                <a:gd name="connsiteX19" fmla="*/ 2121 w 10000"/>
                <a:gd name="connsiteY19" fmla="*/ 9802 h 10000"/>
                <a:gd name="connsiteX20" fmla="*/ 4697 w 10000"/>
                <a:gd name="connsiteY20" fmla="*/ 8515 h 10000"/>
                <a:gd name="connsiteX21" fmla="*/ 7879 w 10000"/>
                <a:gd name="connsiteY21" fmla="*/ 7129 h 10000"/>
                <a:gd name="connsiteX22" fmla="*/ 9091 w 10000"/>
                <a:gd name="connsiteY22" fmla="*/ 6634 h 10000"/>
                <a:gd name="connsiteX23" fmla="*/ 9697 w 10000"/>
                <a:gd name="connsiteY23" fmla="*/ 6436 h 10000"/>
                <a:gd name="connsiteX24" fmla="*/ 10000 w 10000"/>
                <a:gd name="connsiteY24" fmla="*/ 6436 h 10000"/>
                <a:gd name="connsiteX25" fmla="*/ 10000 w 10000"/>
                <a:gd name="connsiteY25" fmla="*/ 6436 h 10000"/>
                <a:gd name="connsiteX26" fmla="*/ 9545 w 10000"/>
                <a:gd name="connsiteY26" fmla="*/ 6139 h 10000"/>
                <a:gd name="connsiteX27" fmla="*/ 9091 w 10000"/>
                <a:gd name="connsiteY27" fmla="*/ 5743 h 10000"/>
                <a:gd name="connsiteX28" fmla="*/ 8485 w 10000"/>
                <a:gd name="connsiteY28" fmla="*/ 4950 h 10000"/>
                <a:gd name="connsiteX29" fmla="*/ 8485 w 10000"/>
                <a:gd name="connsiteY29" fmla="*/ 4950 h 10000"/>
                <a:gd name="connsiteX30" fmla="*/ 7273 w 10000"/>
                <a:gd name="connsiteY30" fmla="*/ 2772 h 10000"/>
                <a:gd name="connsiteX31" fmla="*/ 6818 w 10000"/>
                <a:gd name="connsiteY31" fmla="*/ 1683 h 10000"/>
                <a:gd name="connsiteX32" fmla="*/ 6364 w 10000"/>
                <a:gd name="connsiteY32" fmla="*/ 594 h 10000"/>
                <a:gd name="connsiteX33" fmla="*/ 6364 w 10000"/>
                <a:gd name="connsiteY33" fmla="*/ 594 h 10000"/>
                <a:gd name="connsiteX34" fmla="*/ 6364 w 10000"/>
                <a:gd name="connsiteY34" fmla="*/ 396 h 10000"/>
                <a:gd name="connsiteX35" fmla="*/ 6061 w 10000"/>
                <a:gd name="connsiteY35" fmla="*/ 198 h 10000"/>
                <a:gd name="connsiteX36" fmla="*/ 5909 w 10000"/>
                <a:gd name="connsiteY36" fmla="*/ 99 h 10000"/>
                <a:gd name="connsiteX37" fmla="*/ 5455 w 10000"/>
                <a:gd name="connsiteY37" fmla="*/ 0 h 10000"/>
                <a:gd name="connsiteX38" fmla="*/ 4697 w 10000"/>
                <a:gd name="connsiteY38" fmla="*/ 0 h 10000"/>
                <a:gd name="connsiteX39" fmla="*/ 3636 w 10000"/>
                <a:gd name="connsiteY39" fmla="*/ 99 h 10000"/>
                <a:gd name="connsiteX40" fmla="*/ 2576 w 10000"/>
                <a:gd name="connsiteY40" fmla="*/ 297 h 10000"/>
                <a:gd name="connsiteX41" fmla="*/ 1515 w 10000"/>
                <a:gd name="connsiteY41" fmla="*/ 495 h 10000"/>
                <a:gd name="connsiteX42" fmla="*/ 0 w 10000"/>
                <a:gd name="connsiteY42"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3088 w 10000"/>
                <a:gd name="connsiteY13" fmla="*/ 8940 h 10000"/>
                <a:gd name="connsiteX14" fmla="*/ 1364 w 10000"/>
                <a:gd name="connsiteY14" fmla="*/ 9208 h 10000"/>
                <a:gd name="connsiteX15" fmla="*/ 1212 w 10000"/>
                <a:gd name="connsiteY15" fmla="*/ 9802 h 10000"/>
                <a:gd name="connsiteX16" fmla="*/ 1212 w 10000"/>
                <a:gd name="connsiteY16" fmla="*/ 10000 h 10000"/>
                <a:gd name="connsiteX17" fmla="*/ 1364 w 10000"/>
                <a:gd name="connsiteY17" fmla="*/ 10000 h 10000"/>
                <a:gd name="connsiteX18" fmla="*/ 2121 w 10000"/>
                <a:gd name="connsiteY18" fmla="*/ 9802 h 10000"/>
                <a:gd name="connsiteX19" fmla="*/ 4697 w 10000"/>
                <a:gd name="connsiteY19" fmla="*/ 8515 h 10000"/>
                <a:gd name="connsiteX20" fmla="*/ 7879 w 10000"/>
                <a:gd name="connsiteY20" fmla="*/ 7129 h 10000"/>
                <a:gd name="connsiteX21" fmla="*/ 9091 w 10000"/>
                <a:gd name="connsiteY21" fmla="*/ 6634 h 10000"/>
                <a:gd name="connsiteX22" fmla="*/ 9697 w 10000"/>
                <a:gd name="connsiteY22" fmla="*/ 6436 h 10000"/>
                <a:gd name="connsiteX23" fmla="*/ 10000 w 10000"/>
                <a:gd name="connsiteY23" fmla="*/ 6436 h 10000"/>
                <a:gd name="connsiteX24" fmla="*/ 10000 w 10000"/>
                <a:gd name="connsiteY24" fmla="*/ 6436 h 10000"/>
                <a:gd name="connsiteX25" fmla="*/ 9545 w 10000"/>
                <a:gd name="connsiteY25" fmla="*/ 6139 h 10000"/>
                <a:gd name="connsiteX26" fmla="*/ 9091 w 10000"/>
                <a:gd name="connsiteY26" fmla="*/ 5743 h 10000"/>
                <a:gd name="connsiteX27" fmla="*/ 8485 w 10000"/>
                <a:gd name="connsiteY27" fmla="*/ 4950 h 10000"/>
                <a:gd name="connsiteX28" fmla="*/ 8485 w 10000"/>
                <a:gd name="connsiteY28" fmla="*/ 4950 h 10000"/>
                <a:gd name="connsiteX29" fmla="*/ 7273 w 10000"/>
                <a:gd name="connsiteY29" fmla="*/ 2772 h 10000"/>
                <a:gd name="connsiteX30" fmla="*/ 6818 w 10000"/>
                <a:gd name="connsiteY30" fmla="*/ 1683 h 10000"/>
                <a:gd name="connsiteX31" fmla="*/ 6364 w 10000"/>
                <a:gd name="connsiteY31" fmla="*/ 594 h 10000"/>
                <a:gd name="connsiteX32" fmla="*/ 6364 w 10000"/>
                <a:gd name="connsiteY32" fmla="*/ 594 h 10000"/>
                <a:gd name="connsiteX33" fmla="*/ 6364 w 10000"/>
                <a:gd name="connsiteY33" fmla="*/ 396 h 10000"/>
                <a:gd name="connsiteX34" fmla="*/ 6061 w 10000"/>
                <a:gd name="connsiteY34" fmla="*/ 198 h 10000"/>
                <a:gd name="connsiteX35" fmla="*/ 5909 w 10000"/>
                <a:gd name="connsiteY35" fmla="*/ 99 h 10000"/>
                <a:gd name="connsiteX36" fmla="*/ 5455 w 10000"/>
                <a:gd name="connsiteY36" fmla="*/ 0 h 10000"/>
                <a:gd name="connsiteX37" fmla="*/ 4697 w 10000"/>
                <a:gd name="connsiteY37" fmla="*/ 0 h 10000"/>
                <a:gd name="connsiteX38" fmla="*/ 3636 w 10000"/>
                <a:gd name="connsiteY38" fmla="*/ 99 h 10000"/>
                <a:gd name="connsiteX39" fmla="*/ 2576 w 10000"/>
                <a:gd name="connsiteY39" fmla="*/ 297 h 10000"/>
                <a:gd name="connsiteX40" fmla="*/ 1515 w 10000"/>
                <a:gd name="connsiteY40" fmla="*/ 495 h 10000"/>
                <a:gd name="connsiteX41" fmla="*/ 0 w 10000"/>
                <a:gd name="connsiteY41"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364 w 10000"/>
                <a:gd name="connsiteY13" fmla="*/ 9208 h 10000"/>
                <a:gd name="connsiteX14" fmla="*/ 1212 w 10000"/>
                <a:gd name="connsiteY14" fmla="*/ 9802 h 10000"/>
                <a:gd name="connsiteX15" fmla="*/ 1212 w 10000"/>
                <a:gd name="connsiteY15" fmla="*/ 10000 h 10000"/>
                <a:gd name="connsiteX16" fmla="*/ 1364 w 10000"/>
                <a:gd name="connsiteY16" fmla="*/ 10000 h 10000"/>
                <a:gd name="connsiteX17" fmla="*/ 2121 w 10000"/>
                <a:gd name="connsiteY17" fmla="*/ 9802 h 10000"/>
                <a:gd name="connsiteX18" fmla="*/ 4697 w 10000"/>
                <a:gd name="connsiteY18" fmla="*/ 8515 h 10000"/>
                <a:gd name="connsiteX19" fmla="*/ 7879 w 10000"/>
                <a:gd name="connsiteY19" fmla="*/ 7129 h 10000"/>
                <a:gd name="connsiteX20" fmla="*/ 9091 w 10000"/>
                <a:gd name="connsiteY20" fmla="*/ 6634 h 10000"/>
                <a:gd name="connsiteX21" fmla="*/ 9697 w 10000"/>
                <a:gd name="connsiteY21" fmla="*/ 6436 h 10000"/>
                <a:gd name="connsiteX22" fmla="*/ 10000 w 10000"/>
                <a:gd name="connsiteY22" fmla="*/ 6436 h 10000"/>
                <a:gd name="connsiteX23" fmla="*/ 10000 w 10000"/>
                <a:gd name="connsiteY23" fmla="*/ 6436 h 10000"/>
                <a:gd name="connsiteX24" fmla="*/ 9545 w 10000"/>
                <a:gd name="connsiteY24" fmla="*/ 6139 h 10000"/>
                <a:gd name="connsiteX25" fmla="*/ 9091 w 10000"/>
                <a:gd name="connsiteY25" fmla="*/ 5743 h 10000"/>
                <a:gd name="connsiteX26" fmla="*/ 8485 w 10000"/>
                <a:gd name="connsiteY26" fmla="*/ 4950 h 10000"/>
                <a:gd name="connsiteX27" fmla="*/ 8485 w 10000"/>
                <a:gd name="connsiteY27" fmla="*/ 4950 h 10000"/>
                <a:gd name="connsiteX28" fmla="*/ 7273 w 10000"/>
                <a:gd name="connsiteY28" fmla="*/ 2772 h 10000"/>
                <a:gd name="connsiteX29" fmla="*/ 6818 w 10000"/>
                <a:gd name="connsiteY29" fmla="*/ 1683 h 10000"/>
                <a:gd name="connsiteX30" fmla="*/ 6364 w 10000"/>
                <a:gd name="connsiteY30" fmla="*/ 594 h 10000"/>
                <a:gd name="connsiteX31" fmla="*/ 6364 w 10000"/>
                <a:gd name="connsiteY31" fmla="*/ 594 h 10000"/>
                <a:gd name="connsiteX32" fmla="*/ 6364 w 10000"/>
                <a:gd name="connsiteY32" fmla="*/ 396 h 10000"/>
                <a:gd name="connsiteX33" fmla="*/ 6061 w 10000"/>
                <a:gd name="connsiteY33" fmla="*/ 198 h 10000"/>
                <a:gd name="connsiteX34" fmla="*/ 5909 w 10000"/>
                <a:gd name="connsiteY34" fmla="*/ 99 h 10000"/>
                <a:gd name="connsiteX35" fmla="*/ 5455 w 10000"/>
                <a:gd name="connsiteY35" fmla="*/ 0 h 10000"/>
                <a:gd name="connsiteX36" fmla="*/ 4697 w 10000"/>
                <a:gd name="connsiteY36" fmla="*/ 0 h 10000"/>
                <a:gd name="connsiteX37" fmla="*/ 3636 w 10000"/>
                <a:gd name="connsiteY37" fmla="*/ 99 h 10000"/>
                <a:gd name="connsiteX38" fmla="*/ 2576 w 10000"/>
                <a:gd name="connsiteY38" fmla="*/ 297 h 10000"/>
                <a:gd name="connsiteX39" fmla="*/ 1515 w 10000"/>
                <a:gd name="connsiteY39" fmla="*/ 495 h 10000"/>
                <a:gd name="connsiteX40" fmla="*/ 0 w 10000"/>
                <a:gd name="connsiteY40"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1364 w 10000"/>
                <a:gd name="connsiteY15" fmla="*/ 10000 h 10000"/>
                <a:gd name="connsiteX16" fmla="*/ 2121 w 10000"/>
                <a:gd name="connsiteY16" fmla="*/ 9802 h 10000"/>
                <a:gd name="connsiteX17" fmla="*/ 4697 w 10000"/>
                <a:gd name="connsiteY17" fmla="*/ 8515 h 10000"/>
                <a:gd name="connsiteX18" fmla="*/ 7879 w 10000"/>
                <a:gd name="connsiteY18" fmla="*/ 7129 h 10000"/>
                <a:gd name="connsiteX19" fmla="*/ 9091 w 10000"/>
                <a:gd name="connsiteY19" fmla="*/ 6634 h 10000"/>
                <a:gd name="connsiteX20" fmla="*/ 9697 w 10000"/>
                <a:gd name="connsiteY20" fmla="*/ 6436 h 10000"/>
                <a:gd name="connsiteX21" fmla="*/ 10000 w 10000"/>
                <a:gd name="connsiteY21" fmla="*/ 6436 h 10000"/>
                <a:gd name="connsiteX22" fmla="*/ 10000 w 10000"/>
                <a:gd name="connsiteY22" fmla="*/ 6436 h 10000"/>
                <a:gd name="connsiteX23" fmla="*/ 9545 w 10000"/>
                <a:gd name="connsiteY23" fmla="*/ 6139 h 10000"/>
                <a:gd name="connsiteX24" fmla="*/ 9091 w 10000"/>
                <a:gd name="connsiteY24" fmla="*/ 5743 h 10000"/>
                <a:gd name="connsiteX25" fmla="*/ 8485 w 10000"/>
                <a:gd name="connsiteY25" fmla="*/ 4950 h 10000"/>
                <a:gd name="connsiteX26" fmla="*/ 8485 w 10000"/>
                <a:gd name="connsiteY26" fmla="*/ 4950 h 10000"/>
                <a:gd name="connsiteX27" fmla="*/ 7273 w 10000"/>
                <a:gd name="connsiteY27" fmla="*/ 2772 h 10000"/>
                <a:gd name="connsiteX28" fmla="*/ 6818 w 10000"/>
                <a:gd name="connsiteY28" fmla="*/ 1683 h 10000"/>
                <a:gd name="connsiteX29" fmla="*/ 6364 w 10000"/>
                <a:gd name="connsiteY29" fmla="*/ 594 h 10000"/>
                <a:gd name="connsiteX30" fmla="*/ 6364 w 10000"/>
                <a:gd name="connsiteY30" fmla="*/ 594 h 10000"/>
                <a:gd name="connsiteX31" fmla="*/ 6364 w 10000"/>
                <a:gd name="connsiteY31" fmla="*/ 396 h 10000"/>
                <a:gd name="connsiteX32" fmla="*/ 6061 w 10000"/>
                <a:gd name="connsiteY32" fmla="*/ 198 h 10000"/>
                <a:gd name="connsiteX33" fmla="*/ 5909 w 10000"/>
                <a:gd name="connsiteY33" fmla="*/ 99 h 10000"/>
                <a:gd name="connsiteX34" fmla="*/ 5455 w 10000"/>
                <a:gd name="connsiteY34" fmla="*/ 0 h 10000"/>
                <a:gd name="connsiteX35" fmla="*/ 4697 w 10000"/>
                <a:gd name="connsiteY35" fmla="*/ 0 h 10000"/>
                <a:gd name="connsiteX36" fmla="*/ 3636 w 10000"/>
                <a:gd name="connsiteY36" fmla="*/ 99 h 10000"/>
                <a:gd name="connsiteX37" fmla="*/ 2576 w 10000"/>
                <a:gd name="connsiteY37" fmla="*/ 297 h 10000"/>
                <a:gd name="connsiteX38" fmla="*/ 1515 w 10000"/>
                <a:gd name="connsiteY38" fmla="*/ 495 h 10000"/>
                <a:gd name="connsiteX39" fmla="*/ 0 w 10000"/>
                <a:gd name="connsiteY39"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1364 w 10000"/>
                <a:gd name="connsiteY15" fmla="*/ 10000 h 10000"/>
                <a:gd name="connsiteX16" fmla="*/ 4697 w 10000"/>
                <a:gd name="connsiteY16" fmla="*/ 8515 h 10000"/>
                <a:gd name="connsiteX17" fmla="*/ 7879 w 10000"/>
                <a:gd name="connsiteY17" fmla="*/ 7129 h 10000"/>
                <a:gd name="connsiteX18" fmla="*/ 9091 w 10000"/>
                <a:gd name="connsiteY18" fmla="*/ 6634 h 10000"/>
                <a:gd name="connsiteX19" fmla="*/ 9697 w 10000"/>
                <a:gd name="connsiteY19" fmla="*/ 6436 h 10000"/>
                <a:gd name="connsiteX20" fmla="*/ 10000 w 10000"/>
                <a:gd name="connsiteY20" fmla="*/ 6436 h 10000"/>
                <a:gd name="connsiteX21" fmla="*/ 10000 w 10000"/>
                <a:gd name="connsiteY21" fmla="*/ 6436 h 10000"/>
                <a:gd name="connsiteX22" fmla="*/ 9545 w 10000"/>
                <a:gd name="connsiteY22" fmla="*/ 6139 h 10000"/>
                <a:gd name="connsiteX23" fmla="*/ 9091 w 10000"/>
                <a:gd name="connsiteY23" fmla="*/ 5743 h 10000"/>
                <a:gd name="connsiteX24" fmla="*/ 8485 w 10000"/>
                <a:gd name="connsiteY24" fmla="*/ 4950 h 10000"/>
                <a:gd name="connsiteX25" fmla="*/ 8485 w 10000"/>
                <a:gd name="connsiteY25" fmla="*/ 4950 h 10000"/>
                <a:gd name="connsiteX26" fmla="*/ 7273 w 10000"/>
                <a:gd name="connsiteY26" fmla="*/ 2772 h 10000"/>
                <a:gd name="connsiteX27" fmla="*/ 6818 w 10000"/>
                <a:gd name="connsiteY27" fmla="*/ 1683 h 10000"/>
                <a:gd name="connsiteX28" fmla="*/ 6364 w 10000"/>
                <a:gd name="connsiteY28" fmla="*/ 594 h 10000"/>
                <a:gd name="connsiteX29" fmla="*/ 6364 w 10000"/>
                <a:gd name="connsiteY29" fmla="*/ 594 h 10000"/>
                <a:gd name="connsiteX30" fmla="*/ 6364 w 10000"/>
                <a:gd name="connsiteY30" fmla="*/ 396 h 10000"/>
                <a:gd name="connsiteX31" fmla="*/ 6061 w 10000"/>
                <a:gd name="connsiteY31" fmla="*/ 198 h 10000"/>
                <a:gd name="connsiteX32" fmla="*/ 5909 w 10000"/>
                <a:gd name="connsiteY32" fmla="*/ 99 h 10000"/>
                <a:gd name="connsiteX33" fmla="*/ 5455 w 10000"/>
                <a:gd name="connsiteY33" fmla="*/ 0 h 10000"/>
                <a:gd name="connsiteX34" fmla="*/ 4697 w 10000"/>
                <a:gd name="connsiteY34" fmla="*/ 0 h 10000"/>
                <a:gd name="connsiteX35" fmla="*/ 3636 w 10000"/>
                <a:gd name="connsiteY35" fmla="*/ 99 h 10000"/>
                <a:gd name="connsiteX36" fmla="*/ 2576 w 10000"/>
                <a:gd name="connsiteY36" fmla="*/ 297 h 10000"/>
                <a:gd name="connsiteX37" fmla="*/ 1515 w 10000"/>
                <a:gd name="connsiteY37" fmla="*/ 495 h 10000"/>
                <a:gd name="connsiteX38" fmla="*/ 0 w 10000"/>
                <a:gd name="connsiteY38"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4697 w 10000"/>
                <a:gd name="connsiteY15" fmla="*/ 8515 h 10000"/>
                <a:gd name="connsiteX16" fmla="*/ 7879 w 10000"/>
                <a:gd name="connsiteY16" fmla="*/ 7129 h 10000"/>
                <a:gd name="connsiteX17" fmla="*/ 9091 w 10000"/>
                <a:gd name="connsiteY17" fmla="*/ 6634 h 10000"/>
                <a:gd name="connsiteX18" fmla="*/ 9697 w 10000"/>
                <a:gd name="connsiteY18" fmla="*/ 6436 h 10000"/>
                <a:gd name="connsiteX19" fmla="*/ 10000 w 10000"/>
                <a:gd name="connsiteY19" fmla="*/ 6436 h 10000"/>
                <a:gd name="connsiteX20" fmla="*/ 10000 w 10000"/>
                <a:gd name="connsiteY20" fmla="*/ 6436 h 10000"/>
                <a:gd name="connsiteX21" fmla="*/ 9545 w 10000"/>
                <a:gd name="connsiteY21" fmla="*/ 6139 h 10000"/>
                <a:gd name="connsiteX22" fmla="*/ 9091 w 10000"/>
                <a:gd name="connsiteY22" fmla="*/ 5743 h 10000"/>
                <a:gd name="connsiteX23" fmla="*/ 8485 w 10000"/>
                <a:gd name="connsiteY23" fmla="*/ 4950 h 10000"/>
                <a:gd name="connsiteX24" fmla="*/ 8485 w 10000"/>
                <a:gd name="connsiteY24" fmla="*/ 4950 h 10000"/>
                <a:gd name="connsiteX25" fmla="*/ 7273 w 10000"/>
                <a:gd name="connsiteY25" fmla="*/ 2772 h 10000"/>
                <a:gd name="connsiteX26" fmla="*/ 6818 w 10000"/>
                <a:gd name="connsiteY26" fmla="*/ 1683 h 10000"/>
                <a:gd name="connsiteX27" fmla="*/ 6364 w 10000"/>
                <a:gd name="connsiteY27" fmla="*/ 594 h 10000"/>
                <a:gd name="connsiteX28" fmla="*/ 6364 w 10000"/>
                <a:gd name="connsiteY28" fmla="*/ 594 h 10000"/>
                <a:gd name="connsiteX29" fmla="*/ 6364 w 10000"/>
                <a:gd name="connsiteY29" fmla="*/ 396 h 10000"/>
                <a:gd name="connsiteX30" fmla="*/ 6061 w 10000"/>
                <a:gd name="connsiteY30" fmla="*/ 198 h 10000"/>
                <a:gd name="connsiteX31" fmla="*/ 5909 w 10000"/>
                <a:gd name="connsiteY31" fmla="*/ 99 h 10000"/>
                <a:gd name="connsiteX32" fmla="*/ 5455 w 10000"/>
                <a:gd name="connsiteY32" fmla="*/ 0 h 10000"/>
                <a:gd name="connsiteX33" fmla="*/ 4697 w 10000"/>
                <a:gd name="connsiteY33" fmla="*/ 0 h 10000"/>
                <a:gd name="connsiteX34" fmla="*/ 3636 w 10000"/>
                <a:gd name="connsiteY34" fmla="*/ 99 h 10000"/>
                <a:gd name="connsiteX35" fmla="*/ 2576 w 10000"/>
                <a:gd name="connsiteY35" fmla="*/ 297 h 10000"/>
                <a:gd name="connsiteX36" fmla="*/ 1515 w 10000"/>
                <a:gd name="connsiteY36" fmla="*/ 495 h 10000"/>
                <a:gd name="connsiteX37" fmla="*/ 0 w 10000"/>
                <a:gd name="connsiteY37" fmla="*/ 1089 h 10000"/>
                <a:gd name="connsiteX0" fmla="*/ 0 w 10000"/>
                <a:gd name="connsiteY0" fmla="*/ 1089 h 10000"/>
                <a:gd name="connsiteX1" fmla="*/ 0 w 10000"/>
                <a:gd name="connsiteY1" fmla="*/ 1089 h 10000"/>
                <a:gd name="connsiteX2" fmla="*/ 152 w 10000"/>
                <a:gd name="connsiteY2" fmla="*/ 1089 h 10000"/>
                <a:gd name="connsiteX3" fmla="*/ 606 w 10000"/>
                <a:gd name="connsiteY3" fmla="*/ 1287 h 10000"/>
                <a:gd name="connsiteX4" fmla="*/ 1061 w 10000"/>
                <a:gd name="connsiteY4" fmla="*/ 1782 h 10000"/>
                <a:gd name="connsiteX5" fmla="*/ 1364 w 10000"/>
                <a:gd name="connsiteY5" fmla="*/ 2079 h 10000"/>
                <a:gd name="connsiteX6" fmla="*/ 1515 w 10000"/>
                <a:gd name="connsiteY6" fmla="*/ 2574 h 10000"/>
                <a:gd name="connsiteX7" fmla="*/ 1515 w 10000"/>
                <a:gd name="connsiteY7" fmla="*/ 2574 h 10000"/>
                <a:gd name="connsiteX8" fmla="*/ 1818 w 10000"/>
                <a:gd name="connsiteY8" fmla="*/ 3564 h 10000"/>
                <a:gd name="connsiteX9" fmla="*/ 3088 w 10000"/>
                <a:gd name="connsiteY9" fmla="*/ 4075 h 10000"/>
                <a:gd name="connsiteX10" fmla="*/ 3088 w 10000"/>
                <a:gd name="connsiteY10" fmla="*/ 5291 h 10000"/>
                <a:gd name="connsiteX11" fmla="*/ 3088 w 10000"/>
                <a:gd name="connsiteY11" fmla="*/ 5291 h 10000"/>
                <a:gd name="connsiteX12" fmla="*/ 3088 w 10000"/>
                <a:gd name="connsiteY12" fmla="*/ 6508 h 10000"/>
                <a:gd name="connsiteX13" fmla="*/ 1212 w 10000"/>
                <a:gd name="connsiteY13" fmla="*/ 9802 h 10000"/>
                <a:gd name="connsiteX14" fmla="*/ 1212 w 10000"/>
                <a:gd name="connsiteY14" fmla="*/ 10000 h 10000"/>
                <a:gd name="connsiteX15" fmla="*/ 7879 w 10000"/>
                <a:gd name="connsiteY15" fmla="*/ 7129 h 10000"/>
                <a:gd name="connsiteX16" fmla="*/ 9091 w 10000"/>
                <a:gd name="connsiteY16" fmla="*/ 6634 h 10000"/>
                <a:gd name="connsiteX17" fmla="*/ 9697 w 10000"/>
                <a:gd name="connsiteY17" fmla="*/ 6436 h 10000"/>
                <a:gd name="connsiteX18" fmla="*/ 10000 w 10000"/>
                <a:gd name="connsiteY18" fmla="*/ 6436 h 10000"/>
                <a:gd name="connsiteX19" fmla="*/ 10000 w 10000"/>
                <a:gd name="connsiteY19" fmla="*/ 6436 h 10000"/>
                <a:gd name="connsiteX20" fmla="*/ 9545 w 10000"/>
                <a:gd name="connsiteY20" fmla="*/ 6139 h 10000"/>
                <a:gd name="connsiteX21" fmla="*/ 9091 w 10000"/>
                <a:gd name="connsiteY21" fmla="*/ 5743 h 10000"/>
                <a:gd name="connsiteX22" fmla="*/ 8485 w 10000"/>
                <a:gd name="connsiteY22" fmla="*/ 4950 h 10000"/>
                <a:gd name="connsiteX23" fmla="*/ 8485 w 10000"/>
                <a:gd name="connsiteY23" fmla="*/ 4950 h 10000"/>
                <a:gd name="connsiteX24" fmla="*/ 7273 w 10000"/>
                <a:gd name="connsiteY24" fmla="*/ 2772 h 10000"/>
                <a:gd name="connsiteX25" fmla="*/ 6818 w 10000"/>
                <a:gd name="connsiteY25" fmla="*/ 1683 h 10000"/>
                <a:gd name="connsiteX26" fmla="*/ 6364 w 10000"/>
                <a:gd name="connsiteY26" fmla="*/ 594 h 10000"/>
                <a:gd name="connsiteX27" fmla="*/ 6364 w 10000"/>
                <a:gd name="connsiteY27" fmla="*/ 594 h 10000"/>
                <a:gd name="connsiteX28" fmla="*/ 6364 w 10000"/>
                <a:gd name="connsiteY28" fmla="*/ 396 h 10000"/>
                <a:gd name="connsiteX29" fmla="*/ 6061 w 10000"/>
                <a:gd name="connsiteY29" fmla="*/ 198 h 10000"/>
                <a:gd name="connsiteX30" fmla="*/ 5909 w 10000"/>
                <a:gd name="connsiteY30" fmla="*/ 99 h 10000"/>
                <a:gd name="connsiteX31" fmla="*/ 5455 w 10000"/>
                <a:gd name="connsiteY31" fmla="*/ 0 h 10000"/>
                <a:gd name="connsiteX32" fmla="*/ 4697 w 10000"/>
                <a:gd name="connsiteY32" fmla="*/ 0 h 10000"/>
                <a:gd name="connsiteX33" fmla="*/ 3636 w 10000"/>
                <a:gd name="connsiteY33" fmla="*/ 99 h 10000"/>
                <a:gd name="connsiteX34" fmla="*/ 2576 w 10000"/>
                <a:gd name="connsiteY34" fmla="*/ 297 h 10000"/>
                <a:gd name="connsiteX35" fmla="*/ 1515 w 10000"/>
                <a:gd name="connsiteY35" fmla="*/ 495 h 10000"/>
                <a:gd name="connsiteX36" fmla="*/ 0 w 10000"/>
                <a:gd name="connsiteY36" fmla="*/ 1089 h 10000"/>
                <a:gd name="connsiteX0" fmla="*/ 0 w 10000"/>
                <a:gd name="connsiteY0" fmla="*/ 1089 h 9802"/>
                <a:gd name="connsiteX1" fmla="*/ 0 w 10000"/>
                <a:gd name="connsiteY1" fmla="*/ 1089 h 9802"/>
                <a:gd name="connsiteX2" fmla="*/ 152 w 10000"/>
                <a:gd name="connsiteY2" fmla="*/ 1089 h 9802"/>
                <a:gd name="connsiteX3" fmla="*/ 606 w 10000"/>
                <a:gd name="connsiteY3" fmla="*/ 1287 h 9802"/>
                <a:gd name="connsiteX4" fmla="*/ 1061 w 10000"/>
                <a:gd name="connsiteY4" fmla="*/ 1782 h 9802"/>
                <a:gd name="connsiteX5" fmla="*/ 1364 w 10000"/>
                <a:gd name="connsiteY5" fmla="*/ 2079 h 9802"/>
                <a:gd name="connsiteX6" fmla="*/ 1515 w 10000"/>
                <a:gd name="connsiteY6" fmla="*/ 2574 h 9802"/>
                <a:gd name="connsiteX7" fmla="*/ 1515 w 10000"/>
                <a:gd name="connsiteY7" fmla="*/ 2574 h 9802"/>
                <a:gd name="connsiteX8" fmla="*/ 1818 w 10000"/>
                <a:gd name="connsiteY8" fmla="*/ 3564 h 9802"/>
                <a:gd name="connsiteX9" fmla="*/ 3088 w 10000"/>
                <a:gd name="connsiteY9" fmla="*/ 4075 h 9802"/>
                <a:gd name="connsiteX10" fmla="*/ 3088 w 10000"/>
                <a:gd name="connsiteY10" fmla="*/ 5291 h 9802"/>
                <a:gd name="connsiteX11" fmla="*/ 3088 w 10000"/>
                <a:gd name="connsiteY11" fmla="*/ 5291 h 9802"/>
                <a:gd name="connsiteX12" fmla="*/ 3088 w 10000"/>
                <a:gd name="connsiteY12" fmla="*/ 6508 h 9802"/>
                <a:gd name="connsiteX13" fmla="*/ 1212 w 10000"/>
                <a:gd name="connsiteY13" fmla="*/ 9802 h 9802"/>
                <a:gd name="connsiteX14" fmla="*/ 7879 w 10000"/>
                <a:gd name="connsiteY14" fmla="*/ 7129 h 9802"/>
                <a:gd name="connsiteX15" fmla="*/ 9091 w 10000"/>
                <a:gd name="connsiteY15" fmla="*/ 6634 h 9802"/>
                <a:gd name="connsiteX16" fmla="*/ 9697 w 10000"/>
                <a:gd name="connsiteY16" fmla="*/ 6436 h 9802"/>
                <a:gd name="connsiteX17" fmla="*/ 10000 w 10000"/>
                <a:gd name="connsiteY17" fmla="*/ 6436 h 9802"/>
                <a:gd name="connsiteX18" fmla="*/ 10000 w 10000"/>
                <a:gd name="connsiteY18" fmla="*/ 6436 h 9802"/>
                <a:gd name="connsiteX19" fmla="*/ 9545 w 10000"/>
                <a:gd name="connsiteY19" fmla="*/ 6139 h 9802"/>
                <a:gd name="connsiteX20" fmla="*/ 9091 w 10000"/>
                <a:gd name="connsiteY20" fmla="*/ 5743 h 9802"/>
                <a:gd name="connsiteX21" fmla="*/ 8485 w 10000"/>
                <a:gd name="connsiteY21" fmla="*/ 4950 h 9802"/>
                <a:gd name="connsiteX22" fmla="*/ 8485 w 10000"/>
                <a:gd name="connsiteY22" fmla="*/ 4950 h 9802"/>
                <a:gd name="connsiteX23" fmla="*/ 7273 w 10000"/>
                <a:gd name="connsiteY23" fmla="*/ 2772 h 9802"/>
                <a:gd name="connsiteX24" fmla="*/ 6818 w 10000"/>
                <a:gd name="connsiteY24" fmla="*/ 1683 h 9802"/>
                <a:gd name="connsiteX25" fmla="*/ 6364 w 10000"/>
                <a:gd name="connsiteY25" fmla="*/ 594 h 9802"/>
                <a:gd name="connsiteX26" fmla="*/ 6364 w 10000"/>
                <a:gd name="connsiteY26" fmla="*/ 594 h 9802"/>
                <a:gd name="connsiteX27" fmla="*/ 6364 w 10000"/>
                <a:gd name="connsiteY27" fmla="*/ 396 h 9802"/>
                <a:gd name="connsiteX28" fmla="*/ 6061 w 10000"/>
                <a:gd name="connsiteY28" fmla="*/ 198 h 9802"/>
                <a:gd name="connsiteX29" fmla="*/ 5909 w 10000"/>
                <a:gd name="connsiteY29" fmla="*/ 99 h 9802"/>
                <a:gd name="connsiteX30" fmla="*/ 5455 w 10000"/>
                <a:gd name="connsiteY30" fmla="*/ 0 h 9802"/>
                <a:gd name="connsiteX31" fmla="*/ 4697 w 10000"/>
                <a:gd name="connsiteY31" fmla="*/ 0 h 9802"/>
                <a:gd name="connsiteX32" fmla="*/ 3636 w 10000"/>
                <a:gd name="connsiteY32" fmla="*/ 99 h 9802"/>
                <a:gd name="connsiteX33" fmla="*/ 2576 w 10000"/>
                <a:gd name="connsiteY33" fmla="*/ 297 h 9802"/>
                <a:gd name="connsiteX34" fmla="*/ 1515 w 10000"/>
                <a:gd name="connsiteY34" fmla="*/ 495 h 9802"/>
                <a:gd name="connsiteX35" fmla="*/ 0 w 10000"/>
                <a:gd name="connsiteY35" fmla="*/ 1089 h 9802"/>
                <a:gd name="connsiteX0" fmla="*/ 0 w 10000"/>
                <a:gd name="connsiteY0" fmla="*/ 1111 h 10000"/>
                <a:gd name="connsiteX1" fmla="*/ 0 w 10000"/>
                <a:gd name="connsiteY1" fmla="*/ 1111 h 10000"/>
                <a:gd name="connsiteX2" fmla="*/ 152 w 10000"/>
                <a:gd name="connsiteY2" fmla="*/ 1111 h 10000"/>
                <a:gd name="connsiteX3" fmla="*/ 606 w 10000"/>
                <a:gd name="connsiteY3" fmla="*/ 1313 h 10000"/>
                <a:gd name="connsiteX4" fmla="*/ 1061 w 10000"/>
                <a:gd name="connsiteY4" fmla="*/ 1818 h 10000"/>
                <a:gd name="connsiteX5" fmla="*/ 1364 w 10000"/>
                <a:gd name="connsiteY5" fmla="*/ 2121 h 10000"/>
                <a:gd name="connsiteX6" fmla="*/ 1515 w 10000"/>
                <a:gd name="connsiteY6" fmla="*/ 2626 h 10000"/>
                <a:gd name="connsiteX7" fmla="*/ 1515 w 10000"/>
                <a:gd name="connsiteY7" fmla="*/ 2626 h 10000"/>
                <a:gd name="connsiteX8" fmla="*/ 1818 w 10000"/>
                <a:gd name="connsiteY8" fmla="*/ 3636 h 10000"/>
                <a:gd name="connsiteX9" fmla="*/ 3088 w 10000"/>
                <a:gd name="connsiteY9" fmla="*/ 4157 h 10000"/>
                <a:gd name="connsiteX10" fmla="*/ 3088 w 10000"/>
                <a:gd name="connsiteY10" fmla="*/ 5398 h 10000"/>
                <a:gd name="connsiteX11" fmla="*/ 3088 w 10000"/>
                <a:gd name="connsiteY11" fmla="*/ 5398 h 10000"/>
                <a:gd name="connsiteX12" fmla="*/ 1212 w 10000"/>
                <a:gd name="connsiteY12" fmla="*/ 10000 h 10000"/>
                <a:gd name="connsiteX13" fmla="*/ 7879 w 10000"/>
                <a:gd name="connsiteY13" fmla="*/ 7273 h 10000"/>
                <a:gd name="connsiteX14" fmla="*/ 9091 w 10000"/>
                <a:gd name="connsiteY14" fmla="*/ 6768 h 10000"/>
                <a:gd name="connsiteX15" fmla="*/ 9697 w 10000"/>
                <a:gd name="connsiteY15" fmla="*/ 6566 h 10000"/>
                <a:gd name="connsiteX16" fmla="*/ 10000 w 10000"/>
                <a:gd name="connsiteY16" fmla="*/ 6566 h 10000"/>
                <a:gd name="connsiteX17" fmla="*/ 10000 w 10000"/>
                <a:gd name="connsiteY17" fmla="*/ 6566 h 10000"/>
                <a:gd name="connsiteX18" fmla="*/ 9545 w 10000"/>
                <a:gd name="connsiteY18" fmla="*/ 6263 h 10000"/>
                <a:gd name="connsiteX19" fmla="*/ 9091 w 10000"/>
                <a:gd name="connsiteY19" fmla="*/ 5859 h 10000"/>
                <a:gd name="connsiteX20" fmla="*/ 8485 w 10000"/>
                <a:gd name="connsiteY20" fmla="*/ 5050 h 10000"/>
                <a:gd name="connsiteX21" fmla="*/ 8485 w 10000"/>
                <a:gd name="connsiteY21" fmla="*/ 5050 h 10000"/>
                <a:gd name="connsiteX22" fmla="*/ 7273 w 10000"/>
                <a:gd name="connsiteY22" fmla="*/ 2828 h 10000"/>
                <a:gd name="connsiteX23" fmla="*/ 6818 w 10000"/>
                <a:gd name="connsiteY23" fmla="*/ 1717 h 10000"/>
                <a:gd name="connsiteX24" fmla="*/ 6364 w 10000"/>
                <a:gd name="connsiteY24" fmla="*/ 606 h 10000"/>
                <a:gd name="connsiteX25" fmla="*/ 6364 w 10000"/>
                <a:gd name="connsiteY25" fmla="*/ 606 h 10000"/>
                <a:gd name="connsiteX26" fmla="*/ 6364 w 10000"/>
                <a:gd name="connsiteY26" fmla="*/ 404 h 10000"/>
                <a:gd name="connsiteX27" fmla="*/ 6061 w 10000"/>
                <a:gd name="connsiteY27" fmla="*/ 202 h 10000"/>
                <a:gd name="connsiteX28" fmla="*/ 5909 w 10000"/>
                <a:gd name="connsiteY28" fmla="*/ 101 h 10000"/>
                <a:gd name="connsiteX29" fmla="*/ 5455 w 10000"/>
                <a:gd name="connsiteY29" fmla="*/ 0 h 10000"/>
                <a:gd name="connsiteX30" fmla="*/ 4697 w 10000"/>
                <a:gd name="connsiteY30" fmla="*/ 0 h 10000"/>
                <a:gd name="connsiteX31" fmla="*/ 3636 w 10000"/>
                <a:gd name="connsiteY31" fmla="*/ 101 h 10000"/>
                <a:gd name="connsiteX32" fmla="*/ 2576 w 10000"/>
                <a:gd name="connsiteY32" fmla="*/ 303 h 10000"/>
                <a:gd name="connsiteX33" fmla="*/ 1515 w 10000"/>
                <a:gd name="connsiteY33" fmla="*/ 505 h 10000"/>
                <a:gd name="connsiteX34" fmla="*/ 0 w 10000"/>
                <a:gd name="connsiteY34" fmla="*/ 1111 h 10000"/>
                <a:gd name="connsiteX0" fmla="*/ 0 w 10000"/>
                <a:gd name="connsiteY0" fmla="*/ 1111 h 7273"/>
                <a:gd name="connsiteX1" fmla="*/ 0 w 10000"/>
                <a:gd name="connsiteY1" fmla="*/ 1111 h 7273"/>
                <a:gd name="connsiteX2" fmla="*/ 152 w 10000"/>
                <a:gd name="connsiteY2" fmla="*/ 1111 h 7273"/>
                <a:gd name="connsiteX3" fmla="*/ 606 w 10000"/>
                <a:gd name="connsiteY3" fmla="*/ 1313 h 7273"/>
                <a:gd name="connsiteX4" fmla="*/ 1061 w 10000"/>
                <a:gd name="connsiteY4" fmla="*/ 1818 h 7273"/>
                <a:gd name="connsiteX5" fmla="*/ 1364 w 10000"/>
                <a:gd name="connsiteY5" fmla="*/ 2121 h 7273"/>
                <a:gd name="connsiteX6" fmla="*/ 1515 w 10000"/>
                <a:gd name="connsiteY6" fmla="*/ 2626 h 7273"/>
                <a:gd name="connsiteX7" fmla="*/ 1515 w 10000"/>
                <a:gd name="connsiteY7" fmla="*/ 2626 h 7273"/>
                <a:gd name="connsiteX8" fmla="*/ 1818 w 10000"/>
                <a:gd name="connsiteY8" fmla="*/ 3636 h 7273"/>
                <a:gd name="connsiteX9" fmla="*/ 3088 w 10000"/>
                <a:gd name="connsiteY9" fmla="*/ 4157 h 7273"/>
                <a:gd name="connsiteX10" fmla="*/ 3088 w 10000"/>
                <a:gd name="connsiteY10" fmla="*/ 5398 h 7273"/>
                <a:gd name="connsiteX11" fmla="*/ 3088 w 10000"/>
                <a:gd name="connsiteY11" fmla="*/ 5398 h 7273"/>
                <a:gd name="connsiteX12" fmla="*/ 7879 w 10000"/>
                <a:gd name="connsiteY12" fmla="*/ 7273 h 7273"/>
                <a:gd name="connsiteX13" fmla="*/ 9091 w 10000"/>
                <a:gd name="connsiteY13" fmla="*/ 6768 h 7273"/>
                <a:gd name="connsiteX14" fmla="*/ 9697 w 10000"/>
                <a:gd name="connsiteY14" fmla="*/ 6566 h 7273"/>
                <a:gd name="connsiteX15" fmla="*/ 10000 w 10000"/>
                <a:gd name="connsiteY15" fmla="*/ 6566 h 7273"/>
                <a:gd name="connsiteX16" fmla="*/ 10000 w 10000"/>
                <a:gd name="connsiteY16" fmla="*/ 6566 h 7273"/>
                <a:gd name="connsiteX17" fmla="*/ 9545 w 10000"/>
                <a:gd name="connsiteY17" fmla="*/ 6263 h 7273"/>
                <a:gd name="connsiteX18" fmla="*/ 9091 w 10000"/>
                <a:gd name="connsiteY18" fmla="*/ 5859 h 7273"/>
                <a:gd name="connsiteX19" fmla="*/ 8485 w 10000"/>
                <a:gd name="connsiteY19" fmla="*/ 5050 h 7273"/>
                <a:gd name="connsiteX20" fmla="*/ 8485 w 10000"/>
                <a:gd name="connsiteY20" fmla="*/ 5050 h 7273"/>
                <a:gd name="connsiteX21" fmla="*/ 7273 w 10000"/>
                <a:gd name="connsiteY21" fmla="*/ 2828 h 7273"/>
                <a:gd name="connsiteX22" fmla="*/ 6818 w 10000"/>
                <a:gd name="connsiteY22" fmla="*/ 1717 h 7273"/>
                <a:gd name="connsiteX23" fmla="*/ 6364 w 10000"/>
                <a:gd name="connsiteY23" fmla="*/ 606 h 7273"/>
                <a:gd name="connsiteX24" fmla="*/ 6364 w 10000"/>
                <a:gd name="connsiteY24" fmla="*/ 606 h 7273"/>
                <a:gd name="connsiteX25" fmla="*/ 6364 w 10000"/>
                <a:gd name="connsiteY25" fmla="*/ 404 h 7273"/>
                <a:gd name="connsiteX26" fmla="*/ 6061 w 10000"/>
                <a:gd name="connsiteY26" fmla="*/ 202 h 7273"/>
                <a:gd name="connsiteX27" fmla="*/ 5909 w 10000"/>
                <a:gd name="connsiteY27" fmla="*/ 101 h 7273"/>
                <a:gd name="connsiteX28" fmla="*/ 5455 w 10000"/>
                <a:gd name="connsiteY28" fmla="*/ 0 h 7273"/>
                <a:gd name="connsiteX29" fmla="*/ 4697 w 10000"/>
                <a:gd name="connsiteY29" fmla="*/ 0 h 7273"/>
                <a:gd name="connsiteX30" fmla="*/ 3636 w 10000"/>
                <a:gd name="connsiteY30" fmla="*/ 101 h 7273"/>
                <a:gd name="connsiteX31" fmla="*/ 2576 w 10000"/>
                <a:gd name="connsiteY31" fmla="*/ 303 h 7273"/>
                <a:gd name="connsiteX32" fmla="*/ 1515 w 10000"/>
                <a:gd name="connsiteY32" fmla="*/ 505 h 7273"/>
                <a:gd name="connsiteX33" fmla="*/ 0 w 10000"/>
                <a:gd name="connsiteY33" fmla="*/ 1111 h 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7273">
                  <a:moveTo>
                    <a:pt x="0" y="1111"/>
                  </a:moveTo>
                  <a:lnTo>
                    <a:pt x="0" y="1111"/>
                  </a:lnTo>
                  <a:lnTo>
                    <a:pt x="152" y="1111"/>
                  </a:lnTo>
                  <a:lnTo>
                    <a:pt x="606" y="1313"/>
                  </a:lnTo>
                  <a:lnTo>
                    <a:pt x="1061" y="1818"/>
                  </a:lnTo>
                  <a:lnTo>
                    <a:pt x="1364" y="2121"/>
                  </a:lnTo>
                  <a:cubicBezTo>
                    <a:pt x="1414" y="2289"/>
                    <a:pt x="1465" y="2458"/>
                    <a:pt x="1515" y="2626"/>
                  </a:cubicBezTo>
                  <a:lnTo>
                    <a:pt x="1515" y="2626"/>
                  </a:lnTo>
                  <a:lnTo>
                    <a:pt x="1818" y="3636"/>
                  </a:lnTo>
                  <a:lnTo>
                    <a:pt x="3088" y="4157"/>
                  </a:lnTo>
                  <a:lnTo>
                    <a:pt x="3088" y="5398"/>
                  </a:lnTo>
                  <a:lnTo>
                    <a:pt x="3088" y="5398"/>
                  </a:lnTo>
                  <a:lnTo>
                    <a:pt x="7879" y="7273"/>
                  </a:lnTo>
                  <a:lnTo>
                    <a:pt x="9091" y="6768"/>
                  </a:lnTo>
                  <a:lnTo>
                    <a:pt x="9697" y="6566"/>
                  </a:lnTo>
                  <a:lnTo>
                    <a:pt x="10000" y="6566"/>
                  </a:lnTo>
                  <a:lnTo>
                    <a:pt x="10000" y="6566"/>
                  </a:lnTo>
                  <a:lnTo>
                    <a:pt x="9545" y="6263"/>
                  </a:lnTo>
                  <a:lnTo>
                    <a:pt x="9091" y="5859"/>
                  </a:lnTo>
                  <a:lnTo>
                    <a:pt x="8485" y="5050"/>
                  </a:lnTo>
                  <a:lnTo>
                    <a:pt x="8485" y="5050"/>
                  </a:lnTo>
                  <a:lnTo>
                    <a:pt x="7273" y="2828"/>
                  </a:lnTo>
                  <a:lnTo>
                    <a:pt x="6818" y="1717"/>
                  </a:lnTo>
                  <a:lnTo>
                    <a:pt x="6364" y="606"/>
                  </a:lnTo>
                  <a:lnTo>
                    <a:pt x="6364" y="606"/>
                  </a:lnTo>
                  <a:lnTo>
                    <a:pt x="6364" y="404"/>
                  </a:lnTo>
                  <a:lnTo>
                    <a:pt x="6061" y="202"/>
                  </a:lnTo>
                  <a:lnTo>
                    <a:pt x="5909" y="101"/>
                  </a:lnTo>
                  <a:lnTo>
                    <a:pt x="5455" y="0"/>
                  </a:lnTo>
                  <a:lnTo>
                    <a:pt x="4697" y="0"/>
                  </a:lnTo>
                  <a:lnTo>
                    <a:pt x="3636" y="101"/>
                  </a:lnTo>
                  <a:lnTo>
                    <a:pt x="2576" y="303"/>
                  </a:lnTo>
                  <a:lnTo>
                    <a:pt x="1515" y="505"/>
                  </a:lnTo>
                  <a:lnTo>
                    <a:pt x="0" y="1111"/>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2" name="Freeform 72">
              <a:extLst>
                <a:ext uri="{FF2B5EF4-FFF2-40B4-BE49-F238E27FC236}">
                  <a16:creationId xmlns:a16="http://schemas.microsoft.com/office/drawing/2014/main" id="{AE8C062D-4A65-4617-AED1-43C4588BFE1D}"/>
                </a:ext>
              </a:extLst>
            </p:cNvPr>
            <p:cNvSpPr>
              <a:spLocks/>
            </p:cNvSpPr>
            <p:nvPr/>
          </p:nvSpPr>
          <p:spPr bwMode="auto">
            <a:xfrm>
              <a:off x="8035" y="3432"/>
              <a:ext cx="396" cy="606"/>
            </a:xfrm>
            <a:custGeom>
              <a:avLst/>
              <a:gdLst/>
              <a:ahLst/>
              <a:cxnLst>
                <a:cxn ang="0">
                  <a:pos x="0" y="66"/>
                </a:cxn>
                <a:cxn ang="0">
                  <a:pos x="0" y="66"/>
                </a:cxn>
                <a:cxn ang="0">
                  <a:pos x="6" y="66"/>
                </a:cxn>
                <a:cxn ang="0">
                  <a:pos x="24" y="78"/>
                </a:cxn>
                <a:cxn ang="0">
                  <a:pos x="42" y="108"/>
                </a:cxn>
                <a:cxn ang="0">
                  <a:pos x="54" y="126"/>
                </a:cxn>
                <a:cxn ang="0">
                  <a:pos x="60" y="156"/>
                </a:cxn>
                <a:cxn ang="0">
                  <a:pos x="60" y="156"/>
                </a:cxn>
                <a:cxn ang="0">
                  <a:pos x="72" y="216"/>
                </a:cxn>
                <a:cxn ang="0">
                  <a:pos x="72" y="252"/>
                </a:cxn>
                <a:cxn ang="0">
                  <a:pos x="72" y="282"/>
                </a:cxn>
                <a:cxn ang="0">
                  <a:pos x="66" y="324"/>
                </a:cxn>
                <a:cxn ang="0">
                  <a:pos x="48" y="366"/>
                </a:cxn>
                <a:cxn ang="0">
                  <a:pos x="6" y="480"/>
                </a:cxn>
                <a:cxn ang="0">
                  <a:pos x="6" y="480"/>
                </a:cxn>
                <a:cxn ang="0">
                  <a:pos x="6" y="498"/>
                </a:cxn>
                <a:cxn ang="0">
                  <a:pos x="6" y="516"/>
                </a:cxn>
                <a:cxn ang="0">
                  <a:pos x="18" y="528"/>
                </a:cxn>
                <a:cxn ang="0">
                  <a:pos x="30" y="534"/>
                </a:cxn>
                <a:cxn ang="0">
                  <a:pos x="42" y="546"/>
                </a:cxn>
                <a:cxn ang="0">
                  <a:pos x="54" y="558"/>
                </a:cxn>
                <a:cxn ang="0">
                  <a:pos x="54" y="576"/>
                </a:cxn>
                <a:cxn ang="0">
                  <a:pos x="48" y="594"/>
                </a:cxn>
                <a:cxn ang="0">
                  <a:pos x="48" y="594"/>
                </a:cxn>
                <a:cxn ang="0">
                  <a:pos x="48" y="606"/>
                </a:cxn>
                <a:cxn ang="0">
                  <a:pos x="54" y="606"/>
                </a:cxn>
                <a:cxn ang="0">
                  <a:pos x="84" y="594"/>
                </a:cxn>
                <a:cxn ang="0">
                  <a:pos x="186" y="516"/>
                </a:cxn>
                <a:cxn ang="0">
                  <a:pos x="312" y="432"/>
                </a:cxn>
                <a:cxn ang="0">
                  <a:pos x="360" y="402"/>
                </a:cxn>
                <a:cxn ang="0">
                  <a:pos x="384" y="390"/>
                </a:cxn>
                <a:cxn ang="0">
                  <a:pos x="396" y="390"/>
                </a:cxn>
                <a:cxn ang="0">
                  <a:pos x="396" y="390"/>
                </a:cxn>
                <a:cxn ang="0">
                  <a:pos x="378" y="372"/>
                </a:cxn>
                <a:cxn ang="0">
                  <a:pos x="360" y="348"/>
                </a:cxn>
                <a:cxn ang="0">
                  <a:pos x="336" y="300"/>
                </a:cxn>
                <a:cxn ang="0">
                  <a:pos x="336" y="300"/>
                </a:cxn>
                <a:cxn ang="0">
                  <a:pos x="288" y="168"/>
                </a:cxn>
                <a:cxn ang="0">
                  <a:pos x="270" y="102"/>
                </a:cxn>
                <a:cxn ang="0">
                  <a:pos x="252" y="36"/>
                </a:cxn>
                <a:cxn ang="0">
                  <a:pos x="252" y="36"/>
                </a:cxn>
                <a:cxn ang="0">
                  <a:pos x="252" y="24"/>
                </a:cxn>
                <a:cxn ang="0">
                  <a:pos x="240" y="12"/>
                </a:cxn>
                <a:cxn ang="0">
                  <a:pos x="234" y="6"/>
                </a:cxn>
                <a:cxn ang="0">
                  <a:pos x="216" y="0"/>
                </a:cxn>
                <a:cxn ang="0">
                  <a:pos x="186" y="0"/>
                </a:cxn>
                <a:cxn ang="0">
                  <a:pos x="144" y="6"/>
                </a:cxn>
                <a:cxn ang="0">
                  <a:pos x="102" y="18"/>
                </a:cxn>
                <a:cxn ang="0">
                  <a:pos x="60" y="30"/>
                </a:cxn>
                <a:cxn ang="0">
                  <a:pos x="0" y="66"/>
                </a:cxn>
              </a:cxnLst>
              <a:rect l="0" t="0" r="r" b="b"/>
              <a:pathLst>
                <a:path w="396" h="606">
                  <a:moveTo>
                    <a:pt x="0" y="66"/>
                  </a:moveTo>
                  <a:lnTo>
                    <a:pt x="0" y="66"/>
                  </a:lnTo>
                  <a:lnTo>
                    <a:pt x="6" y="66"/>
                  </a:lnTo>
                  <a:lnTo>
                    <a:pt x="24" y="78"/>
                  </a:lnTo>
                  <a:lnTo>
                    <a:pt x="42" y="108"/>
                  </a:lnTo>
                  <a:lnTo>
                    <a:pt x="54" y="126"/>
                  </a:lnTo>
                  <a:lnTo>
                    <a:pt x="60" y="156"/>
                  </a:lnTo>
                  <a:lnTo>
                    <a:pt x="60" y="156"/>
                  </a:lnTo>
                  <a:lnTo>
                    <a:pt x="72" y="216"/>
                  </a:lnTo>
                  <a:lnTo>
                    <a:pt x="72" y="252"/>
                  </a:lnTo>
                  <a:lnTo>
                    <a:pt x="72" y="282"/>
                  </a:lnTo>
                  <a:lnTo>
                    <a:pt x="66" y="324"/>
                  </a:lnTo>
                  <a:lnTo>
                    <a:pt x="48" y="366"/>
                  </a:lnTo>
                  <a:lnTo>
                    <a:pt x="6" y="480"/>
                  </a:lnTo>
                  <a:lnTo>
                    <a:pt x="6" y="480"/>
                  </a:lnTo>
                  <a:lnTo>
                    <a:pt x="6" y="498"/>
                  </a:lnTo>
                  <a:lnTo>
                    <a:pt x="6" y="516"/>
                  </a:lnTo>
                  <a:lnTo>
                    <a:pt x="18" y="528"/>
                  </a:lnTo>
                  <a:lnTo>
                    <a:pt x="30" y="534"/>
                  </a:lnTo>
                  <a:lnTo>
                    <a:pt x="42" y="546"/>
                  </a:lnTo>
                  <a:lnTo>
                    <a:pt x="54" y="558"/>
                  </a:lnTo>
                  <a:lnTo>
                    <a:pt x="54" y="576"/>
                  </a:lnTo>
                  <a:lnTo>
                    <a:pt x="48" y="594"/>
                  </a:lnTo>
                  <a:lnTo>
                    <a:pt x="48" y="594"/>
                  </a:lnTo>
                  <a:lnTo>
                    <a:pt x="48" y="606"/>
                  </a:lnTo>
                  <a:lnTo>
                    <a:pt x="54" y="606"/>
                  </a:lnTo>
                  <a:lnTo>
                    <a:pt x="84" y="594"/>
                  </a:lnTo>
                  <a:lnTo>
                    <a:pt x="186" y="516"/>
                  </a:lnTo>
                  <a:lnTo>
                    <a:pt x="312" y="432"/>
                  </a:lnTo>
                  <a:lnTo>
                    <a:pt x="360" y="402"/>
                  </a:lnTo>
                  <a:lnTo>
                    <a:pt x="384" y="390"/>
                  </a:lnTo>
                  <a:lnTo>
                    <a:pt x="396" y="390"/>
                  </a:lnTo>
                  <a:lnTo>
                    <a:pt x="396" y="390"/>
                  </a:lnTo>
                  <a:lnTo>
                    <a:pt x="378" y="372"/>
                  </a:lnTo>
                  <a:lnTo>
                    <a:pt x="360" y="348"/>
                  </a:lnTo>
                  <a:lnTo>
                    <a:pt x="336" y="300"/>
                  </a:lnTo>
                  <a:lnTo>
                    <a:pt x="336" y="300"/>
                  </a:lnTo>
                  <a:lnTo>
                    <a:pt x="288" y="168"/>
                  </a:lnTo>
                  <a:lnTo>
                    <a:pt x="270" y="102"/>
                  </a:lnTo>
                  <a:lnTo>
                    <a:pt x="252" y="36"/>
                  </a:lnTo>
                  <a:lnTo>
                    <a:pt x="252" y="36"/>
                  </a:lnTo>
                  <a:lnTo>
                    <a:pt x="252" y="24"/>
                  </a:lnTo>
                  <a:lnTo>
                    <a:pt x="240" y="12"/>
                  </a:lnTo>
                  <a:lnTo>
                    <a:pt x="234" y="6"/>
                  </a:lnTo>
                  <a:lnTo>
                    <a:pt x="216" y="0"/>
                  </a:lnTo>
                  <a:lnTo>
                    <a:pt x="186" y="0"/>
                  </a:lnTo>
                  <a:lnTo>
                    <a:pt x="144" y="6"/>
                  </a:lnTo>
                  <a:lnTo>
                    <a:pt x="102" y="18"/>
                  </a:lnTo>
                  <a:lnTo>
                    <a:pt x="60" y="30"/>
                  </a:lnTo>
                  <a:lnTo>
                    <a:pt x="0" y="6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3" name="Freeform 73">
              <a:extLst>
                <a:ext uri="{FF2B5EF4-FFF2-40B4-BE49-F238E27FC236}">
                  <a16:creationId xmlns:a16="http://schemas.microsoft.com/office/drawing/2014/main" id="{AED846D1-FEAD-41A6-9DD5-F40D3992573A}"/>
                </a:ext>
              </a:extLst>
            </p:cNvPr>
            <p:cNvSpPr>
              <a:spLocks/>
            </p:cNvSpPr>
            <p:nvPr/>
          </p:nvSpPr>
          <p:spPr bwMode="auto">
            <a:xfrm>
              <a:off x="7933" y="3204"/>
              <a:ext cx="132" cy="132"/>
            </a:xfrm>
            <a:custGeom>
              <a:avLst/>
              <a:gdLst/>
              <a:ahLst/>
              <a:cxnLst>
                <a:cxn ang="0">
                  <a:pos x="132" y="66"/>
                </a:cxn>
                <a:cxn ang="0">
                  <a:pos x="132" y="66"/>
                </a:cxn>
                <a:cxn ang="0">
                  <a:pos x="126" y="96"/>
                </a:cxn>
                <a:cxn ang="0">
                  <a:pos x="108" y="114"/>
                </a:cxn>
                <a:cxn ang="0">
                  <a:pos x="84" y="132"/>
                </a:cxn>
                <a:cxn ang="0">
                  <a:pos x="54" y="132"/>
                </a:cxn>
                <a:cxn ang="0">
                  <a:pos x="54" y="132"/>
                </a:cxn>
                <a:cxn ang="0">
                  <a:pos x="30" y="126"/>
                </a:cxn>
                <a:cxn ang="0">
                  <a:pos x="12" y="114"/>
                </a:cxn>
                <a:cxn ang="0">
                  <a:pos x="0" y="90"/>
                </a:cxn>
                <a:cxn ang="0">
                  <a:pos x="0" y="66"/>
                </a:cxn>
                <a:cxn ang="0">
                  <a:pos x="0" y="66"/>
                </a:cxn>
                <a:cxn ang="0">
                  <a:pos x="6" y="42"/>
                </a:cxn>
                <a:cxn ang="0">
                  <a:pos x="24" y="18"/>
                </a:cxn>
                <a:cxn ang="0">
                  <a:pos x="48" y="6"/>
                </a:cxn>
                <a:cxn ang="0">
                  <a:pos x="78" y="0"/>
                </a:cxn>
                <a:cxn ang="0">
                  <a:pos x="78" y="0"/>
                </a:cxn>
                <a:cxn ang="0">
                  <a:pos x="102" y="6"/>
                </a:cxn>
                <a:cxn ang="0">
                  <a:pos x="120" y="24"/>
                </a:cxn>
                <a:cxn ang="0">
                  <a:pos x="132" y="42"/>
                </a:cxn>
                <a:cxn ang="0">
                  <a:pos x="132" y="66"/>
                </a:cxn>
              </a:cxnLst>
              <a:rect l="0" t="0" r="r" b="b"/>
              <a:pathLst>
                <a:path w="132" h="132">
                  <a:moveTo>
                    <a:pt x="132" y="66"/>
                  </a:moveTo>
                  <a:lnTo>
                    <a:pt x="132" y="66"/>
                  </a:lnTo>
                  <a:lnTo>
                    <a:pt x="126" y="96"/>
                  </a:lnTo>
                  <a:lnTo>
                    <a:pt x="108" y="114"/>
                  </a:lnTo>
                  <a:lnTo>
                    <a:pt x="84" y="132"/>
                  </a:lnTo>
                  <a:lnTo>
                    <a:pt x="54" y="132"/>
                  </a:lnTo>
                  <a:lnTo>
                    <a:pt x="54" y="132"/>
                  </a:lnTo>
                  <a:lnTo>
                    <a:pt x="30" y="126"/>
                  </a:lnTo>
                  <a:lnTo>
                    <a:pt x="12" y="114"/>
                  </a:lnTo>
                  <a:lnTo>
                    <a:pt x="0" y="90"/>
                  </a:lnTo>
                  <a:lnTo>
                    <a:pt x="0" y="66"/>
                  </a:lnTo>
                  <a:lnTo>
                    <a:pt x="0" y="66"/>
                  </a:lnTo>
                  <a:lnTo>
                    <a:pt x="6" y="42"/>
                  </a:lnTo>
                  <a:lnTo>
                    <a:pt x="24" y="18"/>
                  </a:lnTo>
                  <a:lnTo>
                    <a:pt x="48" y="6"/>
                  </a:lnTo>
                  <a:lnTo>
                    <a:pt x="78" y="0"/>
                  </a:lnTo>
                  <a:lnTo>
                    <a:pt x="78" y="0"/>
                  </a:lnTo>
                  <a:lnTo>
                    <a:pt x="102" y="6"/>
                  </a:lnTo>
                  <a:lnTo>
                    <a:pt x="120" y="24"/>
                  </a:lnTo>
                  <a:lnTo>
                    <a:pt x="132" y="42"/>
                  </a:lnTo>
                  <a:lnTo>
                    <a:pt x="132" y="66"/>
                  </a:lnTo>
                  <a:close/>
                </a:path>
              </a:pathLst>
            </a:custGeom>
            <a:solidFill>
              <a:srgbClr val="F3A67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4" name="Freeform 74">
              <a:extLst>
                <a:ext uri="{FF2B5EF4-FFF2-40B4-BE49-F238E27FC236}">
                  <a16:creationId xmlns:a16="http://schemas.microsoft.com/office/drawing/2014/main" id="{98B0D07C-28E0-4C75-AE02-F1A04E7B78C8}"/>
                </a:ext>
              </a:extLst>
            </p:cNvPr>
            <p:cNvSpPr>
              <a:spLocks/>
            </p:cNvSpPr>
            <p:nvPr/>
          </p:nvSpPr>
          <p:spPr bwMode="auto">
            <a:xfrm>
              <a:off x="7933" y="3204"/>
              <a:ext cx="132" cy="132"/>
            </a:xfrm>
            <a:custGeom>
              <a:avLst/>
              <a:gdLst/>
              <a:ahLst/>
              <a:cxnLst>
                <a:cxn ang="0">
                  <a:pos x="132" y="66"/>
                </a:cxn>
                <a:cxn ang="0">
                  <a:pos x="132" y="66"/>
                </a:cxn>
                <a:cxn ang="0">
                  <a:pos x="126" y="96"/>
                </a:cxn>
                <a:cxn ang="0">
                  <a:pos x="108" y="114"/>
                </a:cxn>
                <a:cxn ang="0">
                  <a:pos x="84" y="132"/>
                </a:cxn>
                <a:cxn ang="0">
                  <a:pos x="54" y="132"/>
                </a:cxn>
                <a:cxn ang="0">
                  <a:pos x="54" y="132"/>
                </a:cxn>
                <a:cxn ang="0">
                  <a:pos x="30" y="126"/>
                </a:cxn>
                <a:cxn ang="0">
                  <a:pos x="12" y="114"/>
                </a:cxn>
                <a:cxn ang="0">
                  <a:pos x="0" y="90"/>
                </a:cxn>
                <a:cxn ang="0">
                  <a:pos x="0" y="66"/>
                </a:cxn>
                <a:cxn ang="0">
                  <a:pos x="0" y="66"/>
                </a:cxn>
                <a:cxn ang="0">
                  <a:pos x="6" y="42"/>
                </a:cxn>
                <a:cxn ang="0">
                  <a:pos x="24" y="18"/>
                </a:cxn>
                <a:cxn ang="0">
                  <a:pos x="48" y="6"/>
                </a:cxn>
                <a:cxn ang="0">
                  <a:pos x="78" y="0"/>
                </a:cxn>
                <a:cxn ang="0">
                  <a:pos x="78" y="0"/>
                </a:cxn>
                <a:cxn ang="0">
                  <a:pos x="102" y="6"/>
                </a:cxn>
                <a:cxn ang="0">
                  <a:pos x="120" y="24"/>
                </a:cxn>
                <a:cxn ang="0">
                  <a:pos x="132" y="42"/>
                </a:cxn>
                <a:cxn ang="0">
                  <a:pos x="132" y="66"/>
                </a:cxn>
              </a:cxnLst>
              <a:rect l="0" t="0" r="r" b="b"/>
              <a:pathLst>
                <a:path w="132" h="132">
                  <a:moveTo>
                    <a:pt x="132" y="66"/>
                  </a:moveTo>
                  <a:lnTo>
                    <a:pt x="132" y="66"/>
                  </a:lnTo>
                  <a:lnTo>
                    <a:pt x="126" y="96"/>
                  </a:lnTo>
                  <a:lnTo>
                    <a:pt x="108" y="114"/>
                  </a:lnTo>
                  <a:lnTo>
                    <a:pt x="84" y="132"/>
                  </a:lnTo>
                  <a:lnTo>
                    <a:pt x="54" y="132"/>
                  </a:lnTo>
                  <a:lnTo>
                    <a:pt x="54" y="132"/>
                  </a:lnTo>
                  <a:lnTo>
                    <a:pt x="30" y="126"/>
                  </a:lnTo>
                  <a:lnTo>
                    <a:pt x="12" y="114"/>
                  </a:lnTo>
                  <a:lnTo>
                    <a:pt x="0" y="90"/>
                  </a:lnTo>
                  <a:lnTo>
                    <a:pt x="0" y="66"/>
                  </a:lnTo>
                  <a:lnTo>
                    <a:pt x="0" y="66"/>
                  </a:lnTo>
                  <a:lnTo>
                    <a:pt x="6" y="42"/>
                  </a:lnTo>
                  <a:lnTo>
                    <a:pt x="24" y="18"/>
                  </a:lnTo>
                  <a:lnTo>
                    <a:pt x="48" y="6"/>
                  </a:lnTo>
                  <a:lnTo>
                    <a:pt x="78" y="0"/>
                  </a:lnTo>
                  <a:lnTo>
                    <a:pt x="78" y="0"/>
                  </a:lnTo>
                  <a:lnTo>
                    <a:pt x="102" y="6"/>
                  </a:lnTo>
                  <a:lnTo>
                    <a:pt x="120" y="24"/>
                  </a:lnTo>
                  <a:lnTo>
                    <a:pt x="132" y="42"/>
                  </a:lnTo>
                  <a:lnTo>
                    <a:pt x="132" y="6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5" name="Freeform 75">
              <a:extLst>
                <a:ext uri="{FF2B5EF4-FFF2-40B4-BE49-F238E27FC236}">
                  <a16:creationId xmlns:a16="http://schemas.microsoft.com/office/drawing/2014/main" id="{7EFA123C-8E01-4E1A-B3EA-347DEDA5BDEE}"/>
                </a:ext>
              </a:extLst>
            </p:cNvPr>
            <p:cNvSpPr>
              <a:spLocks/>
            </p:cNvSpPr>
            <p:nvPr/>
          </p:nvSpPr>
          <p:spPr bwMode="auto">
            <a:xfrm>
              <a:off x="7879" y="3528"/>
              <a:ext cx="666" cy="1644"/>
            </a:xfrm>
            <a:custGeom>
              <a:avLst/>
              <a:gdLst/>
              <a:ahLst/>
              <a:cxnLst>
                <a:cxn ang="0">
                  <a:pos x="612" y="858"/>
                </a:cxn>
                <a:cxn ang="0">
                  <a:pos x="642" y="732"/>
                </a:cxn>
                <a:cxn ang="0">
                  <a:pos x="666" y="576"/>
                </a:cxn>
                <a:cxn ang="0">
                  <a:pos x="666" y="426"/>
                </a:cxn>
                <a:cxn ang="0">
                  <a:pos x="648" y="330"/>
                </a:cxn>
                <a:cxn ang="0">
                  <a:pos x="636" y="306"/>
                </a:cxn>
                <a:cxn ang="0">
                  <a:pos x="570" y="240"/>
                </a:cxn>
                <a:cxn ang="0">
                  <a:pos x="492" y="162"/>
                </a:cxn>
                <a:cxn ang="0">
                  <a:pos x="474" y="126"/>
                </a:cxn>
                <a:cxn ang="0">
                  <a:pos x="438" y="42"/>
                </a:cxn>
                <a:cxn ang="0">
                  <a:pos x="366" y="54"/>
                </a:cxn>
                <a:cxn ang="0">
                  <a:pos x="312" y="84"/>
                </a:cxn>
                <a:cxn ang="0">
                  <a:pos x="192" y="132"/>
                </a:cxn>
                <a:cxn ang="0">
                  <a:pos x="198" y="150"/>
                </a:cxn>
                <a:cxn ang="0">
                  <a:pos x="216" y="228"/>
                </a:cxn>
                <a:cxn ang="0">
                  <a:pos x="204" y="276"/>
                </a:cxn>
                <a:cxn ang="0">
                  <a:pos x="162" y="366"/>
                </a:cxn>
                <a:cxn ang="0">
                  <a:pos x="54" y="540"/>
                </a:cxn>
                <a:cxn ang="0">
                  <a:pos x="12" y="600"/>
                </a:cxn>
                <a:cxn ang="0">
                  <a:pos x="0" y="648"/>
                </a:cxn>
                <a:cxn ang="0">
                  <a:pos x="6" y="702"/>
                </a:cxn>
                <a:cxn ang="0">
                  <a:pos x="24" y="762"/>
                </a:cxn>
                <a:cxn ang="0">
                  <a:pos x="60" y="804"/>
                </a:cxn>
                <a:cxn ang="0">
                  <a:pos x="78" y="828"/>
                </a:cxn>
                <a:cxn ang="0">
                  <a:pos x="96" y="900"/>
                </a:cxn>
                <a:cxn ang="0">
                  <a:pos x="102" y="1056"/>
                </a:cxn>
                <a:cxn ang="0">
                  <a:pos x="102" y="1170"/>
                </a:cxn>
                <a:cxn ang="0">
                  <a:pos x="78" y="1356"/>
                </a:cxn>
                <a:cxn ang="0">
                  <a:pos x="42" y="1578"/>
                </a:cxn>
                <a:cxn ang="0">
                  <a:pos x="186" y="1626"/>
                </a:cxn>
                <a:cxn ang="0">
                  <a:pos x="342" y="1644"/>
                </a:cxn>
                <a:cxn ang="0">
                  <a:pos x="492" y="1632"/>
                </a:cxn>
                <a:cxn ang="0">
                  <a:pos x="636" y="1596"/>
                </a:cxn>
                <a:cxn ang="0">
                  <a:pos x="582" y="1458"/>
                </a:cxn>
                <a:cxn ang="0">
                  <a:pos x="498" y="1236"/>
                </a:cxn>
                <a:cxn ang="0">
                  <a:pos x="480" y="1158"/>
                </a:cxn>
                <a:cxn ang="0">
                  <a:pos x="480" y="1116"/>
                </a:cxn>
                <a:cxn ang="0">
                  <a:pos x="504" y="1050"/>
                </a:cxn>
                <a:cxn ang="0">
                  <a:pos x="564" y="942"/>
                </a:cxn>
              </a:cxnLst>
              <a:rect l="0" t="0" r="r" b="b"/>
              <a:pathLst>
                <a:path w="666" h="1644">
                  <a:moveTo>
                    <a:pt x="612" y="858"/>
                  </a:moveTo>
                  <a:lnTo>
                    <a:pt x="612" y="858"/>
                  </a:lnTo>
                  <a:lnTo>
                    <a:pt x="630" y="798"/>
                  </a:lnTo>
                  <a:lnTo>
                    <a:pt x="642" y="732"/>
                  </a:lnTo>
                  <a:lnTo>
                    <a:pt x="654" y="654"/>
                  </a:lnTo>
                  <a:lnTo>
                    <a:pt x="666" y="576"/>
                  </a:lnTo>
                  <a:lnTo>
                    <a:pt x="666" y="498"/>
                  </a:lnTo>
                  <a:lnTo>
                    <a:pt x="666" y="426"/>
                  </a:lnTo>
                  <a:lnTo>
                    <a:pt x="660" y="372"/>
                  </a:lnTo>
                  <a:lnTo>
                    <a:pt x="648" y="330"/>
                  </a:lnTo>
                  <a:lnTo>
                    <a:pt x="648" y="330"/>
                  </a:lnTo>
                  <a:lnTo>
                    <a:pt x="636" y="306"/>
                  </a:lnTo>
                  <a:lnTo>
                    <a:pt x="612" y="282"/>
                  </a:lnTo>
                  <a:lnTo>
                    <a:pt x="570" y="240"/>
                  </a:lnTo>
                  <a:lnTo>
                    <a:pt x="516" y="192"/>
                  </a:lnTo>
                  <a:lnTo>
                    <a:pt x="492" y="162"/>
                  </a:lnTo>
                  <a:lnTo>
                    <a:pt x="474" y="126"/>
                  </a:lnTo>
                  <a:lnTo>
                    <a:pt x="474" y="126"/>
                  </a:lnTo>
                  <a:lnTo>
                    <a:pt x="450" y="84"/>
                  </a:lnTo>
                  <a:lnTo>
                    <a:pt x="438" y="42"/>
                  </a:lnTo>
                  <a:lnTo>
                    <a:pt x="432" y="0"/>
                  </a:lnTo>
                  <a:lnTo>
                    <a:pt x="366" y="54"/>
                  </a:lnTo>
                  <a:lnTo>
                    <a:pt x="366" y="54"/>
                  </a:lnTo>
                  <a:lnTo>
                    <a:pt x="312" y="84"/>
                  </a:lnTo>
                  <a:lnTo>
                    <a:pt x="252" y="108"/>
                  </a:lnTo>
                  <a:lnTo>
                    <a:pt x="192" y="132"/>
                  </a:lnTo>
                  <a:lnTo>
                    <a:pt x="192" y="132"/>
                  </a:lnTo>
                  <a:lnTo>
                    <a:pt x="198" y="150"/>
                  </a:lnTo>
                  <a:lnTo>
                    <a:pt x="210" y="180"/>
                  </a:lnTo>
                  <a:lnTo>
                    <a:pt x="216" y="228"/>
                  </a:lnTo>
                  <a:lnTo>
                    <a:pt x="216" y="252"/>
                  </a:lnTo>
                  <a:lnTo>
                    <a:pt x="204" y="276"/>
                  </a:lnTo>
                  <a:lnTo>
                    <a:pt x="204" y="276"/>
                  </a:lnTo>
                  <a:lnTo>
                    <a:pt x="162" y="366"/>
                  </a:lnTo>
                  <a:lnTo>
                    <a:pt x="108" y="456"/>
                  </a:lnTo>
                  <a:lnTo>
                    <a:pt x="54" y="540"/>
                  </a:lnTo>
                  <a:lnTo>
                    <a:pt x="12" y="600"/>
                  </a:lnTo>
                  <a:lnTo>
                    <a:pt x="12" y="600"/>
                  </a:lnTo>
                  <a:lnTo>
                    <a:pt x="0" y="624"/>
                  </a:lnTo>
                  <a:lnTo>
                    <a:pt x="0" y="648"/>
                  </a:lnTo>
                  <a:lnTo>
                    <a:pt x="0" y="678"/>
                  </a:lnTo>
                  <a:lnTo>
                    <a:pt x="6" y="702"/>
                  </a:lnTo>
                  <a:lnTo>
                    <a:pt x="12" y="732"/>
                  </a:lnTo>
                  <a:lnTo>
                    <a:pt x="24" y="762"/>
                  </a:lnTo>
                  <a:lnTo>
                    <a:pt x="42" y="786"/>
                  </a:lnTo>
                  <a:lnTo>
                    <a:pt x="60" y="804"/>
                  </a:lnTo>
                  <a:lnTo>
                    <a:pt x="60" y="804"/>
                  </a:lnTo>
                  <a:lnTo>
                    <a:pt x="78" y="828"/>
                  </a:lnTo>
                  <a:lnTo>
                    <a:pt x="90" y="864"/>
                  </a:lnTo>
                  <a:lnTo>
                    <a:pt x="96" y="900"/>
                  </a:lnTo>
                  <a:lnTo>
                    <a:pt x="102" y="948"/>
                  </a:lnTo>
                  <a:lnTo>
                    <a:pt x="102" y="1056"/>
                  </a:lnTo>
                  <a:lnTo>
                    <a:pt x="102" y="1170"/>
                  </a:lnTo>
                  <a:lnTo>
                    <a:pt x="102" y="1170"/>
                  </a:lnTo>
                  <a:lnTo>
                    <a:pt x="96" y="1254"/>
                  </a:lnTo>
                  <a:lnTo>
                    <a:pt x="78" y="1356"/>
                  </a:lnTo>
                  <a:lnTo>
                    <a:pt x="42" y="1578"/>
                  </a:lnTo>
                  <a:lnTo>
                    <a:pt x="42" y="1578"/>
                  </a:lnTo>
                  <a:lnTo>
                    <a:pt x="114" y="1602"/>
                  </a:lnTo>
                  <a:lnTo>
                    <a:pt x="186" y="1626"/>
                  </a:lnTo>
                  <a:lnTo>
                    <a:pt x="264" y="1638"/>
                  </a:lnTo>
                  <a:lnTo>
                    <a:pt x="342" y="1644"/>
                  </a:lnTo>
                  <a:lnTo>
                    <a:pt x="414" y="1644"/>
                  </a:lnTo>
                  <a:lnTo>
                    <a:pt x="492" y="1632"/>
                  </a:lnTo>
                  <a:lnTo>
                    <a:pt x="564" y="1620"/>
                  </a:lnTo>
                  <a:lnTo>
                    <a:pt x="636" y="1596"/>
                  </a:lnTo>
                  <a:lnTo>
                    <a:pt x="636" y="1596"/>
                  </a:lnTo>
                  <a:lnTo>
                    <a:pt x="582" y="1458"/>
                  </a:lnTo>
                  <a:lnTo>
                    <a:pt x="534" y="1338"/>
                  </a:lnTo>
                  <a:lnTo>
                    <a:pt x="498" y="1236"/>
                  </a:lnTo>
                  <a:lnTo>
                    <a:pt x="486" y="1194"/>
                  </a:lnTo>
                  <a:lnTo>
                    <a:pt x="480" y="1158"/>
                  </a:lnTo>
                  <a:lnTo>
                    <a:pt x="480" y="1158"/>
                  </a:lnTo>
                  <a:lnTo>
                    <a:pt x="480" y="1116"/>
                  </a:lnTo>
                  <a:lnTo>
                    <a:pt x="486" y="1086"/>
                  </a:lnTo>
                  <a:lnTo>
                    <a:pt x="504" y="1050"/>
                  </a:lnTo>
                  <a:lnTo>
                    <a:pt x="522" y="1014"/>
                  </a:lnTo>
                  <a:lnTo>
                    <a:pt x="564" y="942"/>
                  </a:lnTo>
                  <a:lnTo>
                    <a:pt x="612" y="858"/>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6" name="Freeform 76">
              <a:extLst>
                <a:ext uri="{FF2B5EF4-FFF2-40B4-BE49-F238E27FC236}">
                  <a16:creationId xmlns:a16="http://schemas.microsoft.com/office/drawing/2014/main" id="{797890EE-5D0E-4CEE-9B6F-319C33272614}"/>
                </a:ext>
              </a:extLst>
            </p:cNvPr>
            <p:cNvSpPr>
              <a:spLocks/>
            </p:cNvSpPr>
            <p:nvPr/>
          </p:nvSpPr>
          <p:spPr bwMode="auto">
            <a:xfrm>
              <a:off x="7879" y="3528"/>
              <a:ext cx="666" cy="1644"/>
            </a:xfrm>
            <a:custGeom>
              <a:avLst/>
              <a:gdLst/>
              <a:ahLst/>
              <a:cxnLst>
                <a:cxn ang="0">
                  <a:pos x="612" y="858"/>
                </a:cxn>
                <a:cxn ang="0">
                  <a:pos x="642" y="732"/>
                </a:cxn>
                <a:cxn ang="0">
                  <a:pos x="666" y="576"/>
                </a:cxn>
                <a:cxn ang="0">
                  <a:pos x="666" y="426"/>
                </a:cxn>
                <a:cxn ang="0">
                  <a:pos x="648" y="330"/>
                </a:cxn>
                <a:cxn ang="0">
                  <a:pos x="636" y="306"/>
                </a:cxn>
                <a:cxn ang="0">
                  <a:pos x="570" y="240"/>
                </a:cxn>
                <a:cxn ang="0">
                  <a:pos x="492" y="162"/>
                </a:cxn>
                <a:cxn ang="0">
                  <a:pos x="474" y="126"/>
                </a:cxn>
                <a:cxn ang="0">
                  <a:pos x="438" y="42"/>
                </a:cxn>
                <a:cxn ang="0">
                  <a:pos x="366" y="54"/>
                </a:cxn>
                <a:cxn ang="0">
                  <a:pos x="312" y="84"/>
                </a:cxn>
                <a:cxn ang="0">
                  <a:pos x="192" y="132"/>
                </a:cxn>
                <a:cxn ang="0">
                  <a:pos x="198" y="150"/>
                </a:cxn>
                <a:cxn ang="0">
                  <a:pos x="216" y="228"/>
                </a:cxn>
                <a:cxn ang="0">
                  <a:pos x="204" y="276"/>
                </a:cxn>
                <a:cxn ang="0">
                  <a:pos x="162" y="366"/>
                </a:cxn>
                <a:cxn ang="0">
                  <a:pos x="54" y="540"/>
                </a:cxn>
                <a:cxn ang="0">
                  <a:pos x="12" y="600"/>
                </a:cxn>
                <a:cxn ang="0">
                  <a:pos x="0" y="648"/>
                </a:cxn>
                <a:cxn ang="0">
                  <a:pos x="6" y="702"/>
                </a:cxn>
                <a:cxn ang="0">
                  <a:pos x="24" y="762"/>
                </a:cxn>
                <a:cxn ang="0">
                  <a:pos x="60" y="804"/>
                </a:cxn>
                <a:cxn ang="0">
                  <a:pos x="78" y="828"/>
                </a:cxn>
                <a:cxn ang="0">
                  <a:pos x="96" y="900"/>
                </a:cxn>
                <a:cxn ang="0">
                  <a:pos x="102" y="1056"/>
                </a:cxn>
                <a:cxn ang="0">
                  <a:pos x="102" y="1170"/>
                </a:cxn>
                <a:cxn ang="0">
                  <a:pos x="78" y="1356"/>
                </a:cxn>
                <a:cxn ang="0">
                  <a:pos x="42" y="1578"/>
                </a:cxn>
                <a:cxn ang="0">
                  <a:pos x="186" y="1626"/>
                </a:cxn>
                <a:cxn ang="0">
                  <a:pos x="342" y="1644"/>
                </a:cxn>
                <a:cxn ang="0">
                  <a:pos x="492" y="1632"/>
                </a:cxn>
                <a:cxn ang="0">
                  <a:pos x="636" y="1596"/>
                </a:cxn>
                <a:cxn ang="0">
                  <a:pos x="582" y="1458"/>
                </a:cxn>
                <a:cxn ang="0">
                  <a:pos x="498" y="1236"/>
                </a:cxn>
                <a:cxn ang="0">
                  <a:pos x="480" y="1158"/>
                </a:cxn>
                <a:cxn ang="0">
                  <a:pos x="480" y="1116"/>
                </a:cxn>
                <a:cxn ang="0">
                  <a:pos x="504" y="1050"/>
                </a:cxn>
                <a:cxn ang="0">
                  <a:pos x="564" y="942"/>
                </a:cxn>
              </a:cxnLst>
              <a:rect l="0" t="0" r="r" b="b"/>
              <a:pathLst>
                <a:path w="666" h="1644">
                  <a:moveTo>
                    <a:pt x="612" y="858"/>
                  </a:moveTo>
                  <a:lnTo>
                    <a:pt x="612" y="858"/>
                  </a:lnTo>
                  <a:lnTo>
                    <a:pt x="630" y="798"/>
                  </a:lnTo>
                  <a:lnTo>
                    <a:pt x="642" y="732"/>
                  </a:lnTo>
                  <a:lnTo>
                    <a:pt x="654" y="654"/>
                  </a:lnTo>
                  <a:lnTo>
                    <a:pt x="666" y="576"/>
                  </a:lnTo>
                  <a:lnTo>
                    <a:pt x="666" y="498"/>
                  </a:lnTo>
                  <a:lnTo>
                    <a:pt x="666" y="426"/>
                  </a:lnTo>
                  <a:lnTo>
                    <a:pt x="660" y="372"/>
                  </a:lnTo>
                  <a:lnTo>
                    <a:pt x="648" y="330"/>
                  </a:lnTo>
                  <a:lnTo>
                    <a:pt x="648" y="330"/>
                  </a:lnTo>
                  <a:lnTo>
                    <a:pt x="636" y="306"/>
                  </a:lnTo>
                  <a:lnTo>
                    <a:pt x="612" y="282"/>
                  </a:lnTo>
                  <a:lnTo>
                    <a:pt x="570" y="240"/>
                  </a:lnTo>
                  <a:lnTo>
                    <a:pt x="516" y="192"/>
                  </a:lnTo>
                  <a:lnTo>
                    <a:pt x="492" y="162"/>
                  </a:lnTo>
                  <a:lnTo>
                    <a:pt x="474" y="126"/>
                  </a:lnTo>
                  <a:lnTo>
                    <a:pt x="474" y="126"/>
                  </a:lnTo>
                  <a:lnTo>
                    <a:pt x="450" y="84"/>
                  </a:lnTo>
                  <a:lnTo>
                    <a:pt x="438" y="42"/>
                  </a:lnTo>
                  <a:lnTo>
                    <a:pt x="432" y="0"/>
                  </a:lnTo>
                  <a:lnTo>
                    <a:pt x="366" y="54"/>
                  </a:lnTo>
                  <a:lnTo>
                    <a:pt x="366" y="54"/>
                  </a:lnTo>
                  <a:lnTo>
                    <a:pt x="312" y="84"/>
                  </a:lnTo>
                  <a:lnTo>
                    <a:pt x="252" y="108"/>
                  </a:lnTo>
                  <a:lnTo>
                    <a:pt x="192" y="132"/>
                  </a:lnTo>
                  <a:lnTo>
                    <a:pt x="192" y="132"/>
                  </a:lnTo>
                  <a:lnTo>
                    <a:pt x="198" y="150"/>
                  </a:lnTo>
                  <a:lnTo>
                    <a:pt x="210" y="180"/>
                  </a:lnTo>
                  <a:lnTo>
                    <a:pt x="216" y="228"/>
                  </a:lnTo>
                  <a:lnTo>
                    <a:pt x="216" y="252"/>
                  </a:lnTo>
                  <a:lnTo>
                    <a:pt x="204" y="276"/>
                  </a:lnTo>
                  <a:lnTo>
                    <a:pt x="204" y="276"/>
                  </a:lnTo>
                  <a:lnTo>
                    <a:pt x="162" y="366"/>
                  </a:lnTo>
                  <a:lnTo>
                    <a:pt x="108" y="456"/>
                  </a:lnTo>
                  <a:lnTo>
                    <a:pt x="54" y="540"/>
                  </a:lnTo>
                  <a:lnTo>
                    <a:pt x="12" y="600"/>
                  </a:lnTo>
                  <a:lnTo>
                    <a:pt x="12" y="600"/>
                  </a:lnTo>
                  <a:lnTo>
                    <a:pt x="0" y="624"/>
                  </a:lnTo>
                  <a:lnTo>
                    <a:pt x="0" y="648"/>
                  </a:lnTo>
                  <a:lnTo>
                    <a:pt x="0" y="678"/>
                  </a:lnTo>
                  <a:lnTo>
                    <a:pt x="6" y="702"/>
                  </a:lnTo>
                  <a:lnTo>
                    <a:pt x="12" y="732"/>
                  </a:lnTo>
                  <a:lnTo>
                    <a:pt x="24" y="762"/>
                  </a:lnTo>
                  <a:lnTo>
                    <a:pt x="42" y="786"/>
                  </a:lnTo>
                  <a:lnTo>
                    <a:pt x="60" y="804"/>
                  </a:lnTo>
                  <a:lnTo>
                    <a:pt x="60" y="804"/>
                  </a:lnTo>
                  <a:lnTo>
                    <a:pt x="78" y="828"/>
                  </a:lnTo>
                  <a:lnTo>
                    <a:pt x="90" y="864"/>
                  </a:lnTo>
                  <a:lnTo>
                    <a:pt x="96" y="900"/>
                  </a:lnTo>
                  <a:lnTo>
                    <a:pt x="102" y="948"/>
                  </a:lnTo>
                  <a:lnTo>
                    <a:pt x="102" y="1056"/>
                  </a:lnTo>
                  <a:lnTo>
                    <a:pt x="102" y="1170"/>
                  </a:lnTo>
                  <a:lnTo>
                    <a:pt x="102" y="1170"/>
                  </a:lnTo>
                  <a:lnTo>
                    <a:pt x="96" y="1254"/>
                  </a:lnTo>
                  <a:lnTo>
                    <a:pt x="78" y="1356"/>
                  </a:lnTo>
                  <a:lnTo>
                    <a:pt x="42" y="1578"/>
                  </a:lnTo>
                  <a:lnTo>
                    <a:pt x="42" y="1578"/>
                  </a:lnTo>
                  <a:lnTo>
                    <a:pt x="114" y="1602"/>
                  </a:lnTo>
                  <a:lnTo>
                    <a:pt x="186" y="1626"/>
                  </a:lnTo>
                  <a:lnTo>
                    <a:pt x="264" y="1638"/>
                  </a:lnTo>
                  <a:lnTo>
                    <a:pt x="342" y="1644"/>
                  </a:lnTo>
                  <a:lnTo>
                    <a:pt x="414" y="1644"/>
                  </a:lnTo>
                  <a:lnTo>
                    <a:pt x="492" y="1632"/>
                  </a:lnTo>
                  <a:lnTo>
                    <a:pt x="564" y="1620"/>
                  </a:lnTo>
                  <a:lnTo>
                    <a:pt x="636" y="1596"/>
                  </a:lnTo>
                  <a:lnTo>
                    <a:pt x="636" y="1596"/>
                  </a:lnTo>
                  <a:lnTo>
                    <a:pt x="582" y="1458"/>
                  </a:lnTo>
                  <a:lnTo>
                    <a:pt x="534" y="1338"/>
                  </a:lnTo>
                  <a:lnTo>
                    <a:pt x="498" y="1236"/>
                  </a:lnTo>
                  <a:lnTo>
                    <a:pt x="486" y="1194"/>
                  </a:lnTo>
                  <a:lnTo>
                    <a:pt x="480" y="1158"/>
                  </a:lnTo>
                  <a:lnTo>
                    <a:pt x="480" y="1158"/>
                  </a:lnTo>
                  <a:lnTo>
                    <a:pt x="480" y="1116"/>
                  </a:lnTo>
                  <a:lnTo>
                    <a:pt x="486" y="1086"/>
                  </a:lnTo>
                  <a:lnTo>
                    <a:pt x="504" y="1050"/>
                  </a:lnTo>
                  <a:lnTo>
                    <a:pt x="522" y="1014"/>
                  </a:lnTo>
                  <a:lnTo>
                    <a:pt x="564" y="942"/>
                  </a:lnTo>
                  <a:lnTo>
                    <a:pt x="612" y="85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7" name="Freeform 77">
              <a:extLst>
                <a:ext uri="{FF2B5EF4-FFF2-40B4-BE49-F238E27FC236}">
                  <a16:creationId xmlns:a16="http://schemas.microsoft.com/office/drawing/2014/main" id="{9C390612-AE0C-494C-B137-5C4910EA45E5}"/>
                </a:ext>
              </a:extLst>
            </p:cNvPr>
            <p:cNvSpPr>
              <a:spLocks/>
            </p:cNvSpPr>
            <p:nvPr/>
          </p:nvSpPr>
          <p:spPr bwMode="auto">
            <a:xfrm>
              <a:off x="7837" y="3360"/>
              <a:ext cx="60" cy="18"/>
            </a:xfrm>
            <a:custGeom>
              <a:avLst/>
              <a:gdLst/>
              <a:ahLst/>
              <a:cxnLst>
                <a:cxn ang="0">
                  <a:pos x="0" y="0"/>
                </a:cxn>
                <a:cxn ang="0">
                  <a:pos x="6" y="18"/>
                </a:cxn>
                <a:cxn ang="0">
                  <a:pos x="6" y="18"/>
                </a:cxn>
                <a:cxn ang="0">
                  <a:pos x="18" y="18"/>
                </a:cxn>
                <a:cxn ang="0">
                  <a:pos x="36" y="12"/>
                </a:cxn>
                <a:cxn ang="0">
                  <a:pos x="60" y="6"/>
                </a:cxn>
                <a:cxn ang="0">
                  <a:pos x="60" y="6"/>
                </a:cxn>
                <a:cxn ang="0">
                  <a:pos x="42" y="0"/>
                </a:cxn>
                <a:cxn ang="0">
                  <a:pos x="0" y="0"/>
                </a:cxn>
              </a:cxnLst>
              <a:rect l="0" t="0" r="r" b="b"/>
              <a:pathLst>
                <a:path w="60" h="18">
                  <a:moveTo>
                    <a:pt x="0" y="0"/>
                  </a:moveTo>
                  <a:lnTo>
                    <a:pt x="6" y="18"/>
                  </a:lnTo>
                  <a:lnTo>
                    <a:pt x="6" y="18"/>
                  </a:lnTo>
                  <a:lnTo>
                    <a:pt x="18" y="18"/>
                  </a:lnTo>
                  <a:lnTo>
                    <a:pt x="36" y="12"/>
                  </a:lnTo>
                  <a:lnTo>
                    <a:pt x="60" y="6"/>
                  </a:lnTo>
                  <a:lnTo>
                    <a:pt x="60" y="6"/>
                  </a:lnTo>
                  <a:lnTo>
                    <a:pt x="42"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8" name="Freeform 78">
              <a:extLst>
                <a:ext uri="{FF2B5EF4-FFF2-40B4-BE49-F238E27FC236}">
                  <a16:creationId xmlns:a16="http://schemas.microsoft.com/office/drawing/2014/main" id="{87434190-D397-464C-8AB9-08DF29586900}"/>
                </a:ext>
              </a:extLst>
            </p:cNvPr>
            <p:cNvSpPr>
              <a:spLocks/>
            </p:cNvSpPr>
            <p:nvPr/>
          </p:nvSpPr>
          <p:spPr bwMode="auto">
            <a:xfrm>
              <a:off x="7837" y="3360"/>
              <a:ext cx="60" cy="18"/>
            </a:xfrm>
            <a:custGeom>
              <a:avLst/>
              <a:gdLst/>
              <a:ahLst/>
              <a:cxnLst>
                <a:cxn ang="0">
                  <a:pos x="0" y="0"/>
                </a:cxn>
                <a:cxn ang="0">
                  <a:pos x="6" y="18"/>
                </a:cxn>
                <a:cxn ang="0">
                  <a:pos x="6" y="18"/>
                </a:cxn>
                <a:cxn ang="0">
                  <a:pos x="18" y="18"/>
                </a:cxn>
                <a:cxn ang="0">
                  <a:pos x="36" y="12"/>
                </a:cxn>
                <a:cxn ang="0">
                  <a:pos x="60" y="6"/>
                </a:cxn>
                <a:cxn ang="0">
                  <a:pos x="60" y="6"/>
                </a:cxn>
                <a:cxn ang="0">
                  <a:pos x="42" y="0"/>
                </a:cxn>
                <a:cxn ang="0">
                  <a:pos x="0" y="0"/>
                </a:cxn>
              </a:cxnLst>
              <a:rect l="0" t="0" r="r" b="b"/>
              <a:pathLst>
                <a:path w="60" h="18">
                  <a:moveTo>
                    <a:pt x="0" y="0"/>
                  </a:moveTo>
                  <a:lnTo>
                    <a:pt x="6" y="18"/>
                  </a:lnTo>
                  <a:lnTo>
                    <a:pt x="6" y="18"/>
                  </a:lnTo>
                  <a:lnTo>
                    <a:pt x="18" y="18"/>
                  </a:lnTo>
                  <a:lnTo>
                    <a:pt x="36" y="12"/>
                  </a:lnTo>
                  <a:lnTo>
                    <a:pt x="60" y="6"/>
                  </a:lnTo>
                  <a:lnTo>
                    <a:pt x="60" y="6"/>
                  </a:lnTo>
                  <a:lnTo>
                    <a:pt x="42"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59" name="Freeform 79">
              <a:extLst>
                <a:ext uri="{FF2B5EF4-FFF2-40B4-BE49-F238E27FC236}">
                  <a16:creationId xmlns:a16="http://schemas.microsoft.com/office/drawing/2014/main" id="{EE947A60-4665-435C-AE14-A1387E67EF43}"/>
                </a:ext>
              </a:extLst>
            </p:cNvPr>
            <p:cNvSpPr>
              <a:spLocks/>
            </p:cNvSpPr>
            <p:nvPr/>
          </p:nvSpPr>
          <p:spPr bwMode="auto">
            <a:xfrm>
              <a:off x="7867" y="2784"/>
              <a:ext cx="648" cy="738"/>
            </a:xfrm>
            <a:custGeom>
              <a:avLst/>
              <a:gdLst/>
              <a:ahLst/>
              <a:cxnLst>
                <a:cxn ang="0">
                  <a:pos x="6" y="114"/>
                </a:cxn>
                <a:cxn ang="0">
                  <a:pos x="0" y="168"/>
                </a:cxn>
                <a:cxn ang="0">
                  <a:pos x="24" y="246"/>
                </a:cxn>
                <a:cxn ang="0">
                  <a:pos x="78" y="318"/>
                </a:cxn>
                <a:cxn ang="0">
                  <a:pos x="144" y="366"/>
                </a:cxn>
                <a:cxn ang="0">
                  <a:pos x="186" y="384"/>
                </a:cxn>
                <a:cxn ang="0">
                  <a:pos x="126" y="336"/>
                </a:cxn>
                <a:cxn ang="0">
                  <a:pos x="78" y="282"/>
                </a:cxn>
                <a:cxn ang="0">
                  <a:pos x="48" y="210"/>
                </a:cxn>
                <a:cxn ang="0">
                  <a:pos x="156" y="318"/>
                </a:cxn>
                <a:cxn ang="0">
                  <a:pos x="258" y="432"/>
                </a:cxn>
                <a:cxn ang="0">
                  <a:pos x="276" y="456"/>
                </a:cxn>
                <a:cxn ang="0">
                  <a:pos x="270" y="498"/>
                </a:cxn>
                <a:cxn ang="0">
                  <a:pos x="252" y="522"/>
                </a:cxn>
                <a:cxn ang="0">
                  <a:pos x="216" y="552"/>
                </a:cxn>
                <a:cxn ang="0">
                  <a:pos x="228" y="552"/>
                </a:cxn>
                <a:cxn ang="0">
                  <a:pos x="270" y="528"/>
                </a:cxn>
                <a:cxn ang="0">
                  <a:pos x="294" y="486"/>
                </a:cxn>
                <a:cxn ang="0">
                  <a:pos x="300" y="456"/>
                </a:cxn>
                <a:cxn ang="0">
                  <a:pos x="312" y="444"/>
                </a:cxn>
                <a:cxn ang="0">
                  <a:pos x="354" y="438"/>
                </a:cxn>
                <a:cxn ang="0">
                  <a:pos x="372" y="444"/>
                </a:cxn>
                <a:cxn ang="0">
                  <a:pos x="396" y="468"/>
                </a:cxn>
                <a:cxn ang="0">
                  <a:pos x="396" y="510"/>
                </a:cxn>
                <a:cxn ang="0">
                  <a:pos x="378" y="552"/>
                </a:cxn>
                <a:cxn ang="0">
                  <a:pos x="354" y="570"/>
                </a:cxn>
                <a:cxn ang="0">
                  <a:pos x="366" y="636"/>
                </a:cxn>
                <a:cxn ang="0">
                  <a:pos x="372" y="666"/>
                </a:cxn>
                <a:cxn ang="0">
                  <a:pos x="414" y="714"/>
                </a:cxn>
                <a:cxn ang="0">
                  <a:pos x="438" y="738"/>
                </a:cxn>
                <a:cxn ang="0">
                  <a:pos x="432" y="690"/>
                </a:cxn>
                <a:cxn ang="0">
                  <a:pos x="438" y="636"/>
                </a:cxn>
                <a:cxn ang="0">
                  <a:pos x="480" y="582"/>
                </a:cxn>
                <a:cxn ang="0">
                  <a:pos x="546" y="522"/>
                </a:cxn>
                <a:cxn ang="0">
                  <a:pos x="606" y="444"/>
                </a:cxn>
                <a:cxn ang="0">
                  <a:pos x="642" y="348"/>
                </a:cxn>
                <a:cxn ang="0">
                  <a:pos x="636" y="246"/>
                </a:cxn>
                <a:cxn ang="0">
                  <a:pos x="618" y="192"/>
                </a:cxn>
                <a:cxn ang="0">
                  <a:pos x="558" y="102"/>
                </a:cxn>
                <a:cxn ang="0">
                  <a:pos x="468" y="36"/>
                </a:cxn>
                <a:cxn ang="0">
                  <a:pos x="360" y="0"/>
                </a:cxn>
                <a:cxn ang="0">
                  <a:pos x="300" y="0"/>
                </a:cxn>
                <a:cxn ang="0">
                  <a:pos x="192" y="6"/>
                </a:cxn>
                <a:cxn ang="0">
                  <a:pos x="102" y="30"/>
                </a:cxn>
                <a:cxn ang="0">
                  <a:pos x="42" y="66"/>
                </a:cxn>
                <a:cxn ang="0">
                  <a:pos x="6" y="114"/>
                </a:cxn>
              </a:cxnLst>
              <a:rect l="0" t="0" r="r" b="b"/>
              <a:pathLst>
                <a:path w="648" h="738">
                  <a:moveTo>
                    <a:pt x="6" y="114"/>
                  </a:moveTo>
                  <a:lnTo>
                    <a:pt x="6" y="114"/>
                  </a:lnTo>
                  <a:lnTo>
                    <a:pt x="0" y="144"/>
                  </a:lnTo>
                  <a:lnTo>
                    <a:pt x="0" y="168"/>
                  </a:lnTo>
                  <a:lnTo>
                    <a:pt x="6" y="204"/>
                  </a:lnTo>
                  <a:lnTo>
                    <a:pt x="24" y="246"/>
                  </a:lnTo>
                  <a:lnTo>
                    <a:pt x="54" y="294"/>
                  </a:lnTo>
                  <a:lnTo>
                    <a:pt x="78" y="318"/>
                  </a:lnTo>
                  <a:lnTo>
                    <a:pt x="108" y="342"/>
                  </a:lnTo>
                  <a:lnTo>
                    <a:pt x="144" y="366"/>
                  </a:lnTo>
                  <a:lnTo>
                    <a:pt x="186" y="384"/>
                  </a:lnTo>
                  <a:lnTo>
                    <a:pt x="186" y="384"/>
                  </a:lnTo>
                  <a:lnTo>
                    <a:pt x="168" y="372"/>
                  </a:lnTo>
                  <a:lnTo>
                    <a:pt x="126" y="336"/>
                  </a:lnTo>
                  <a:lnTo>
                    <a:pt x="102" y="312"/>
                  </a:lnTo>
                  <a:lnTo>
                    <a:pt x="78" y="282"/>
                  </a:lnTo>
                  <a:lnTo>
                    <a:pt x="60" y="246"/>
                  </a:lnTo>
                  <a:lnTo>
                    <a:pt x="48" y="210"/>
                  </a:lnTo>
                  <a:lnTo>
                    <a:pt x="48" y="210"/>
                  </a:lnTo>
                  <a:lnTo>
                    <a:pt x="156" y="318"/>
                  </a:lnTo>
                  <a:lnTo>
                    <a:pt x="234" y="396"/>
                  </a:lnTo>
                  <a:lnTo>
                    <a:pt x="258" y="432"/>
                  </a:lnTo>
                  <a:lnTo>
                    <a:pt x="276" y="456"/>
                  </a:lnTo>
                  <a:lnTo>
                    <a:pt x="276" y="456"/>
                  </a:lnTo>
                  <a:lnTo>
                    <a:pt x="276" y="480"/>
                  </a:lnTo>
                  <a:lnTo>
                    <a:pt x="270" y="498"/>
                  </a:lnTo>
                  <a:lnTo>
                    <a:pt x="264" y="510"/>
                  </a:lnTo>
                  <a:lnTo>
                    <a:pt x="252" y="522"/>
                  </a:lnTo>
                  <a:lnTo>
                    <a:pt x="228" y="546"/>
                  </a:lnTo>
                  <a:lnTo>
                    <a:pt x="216" y="552"/>
                  </a:lnTo>
                  <a:lnTo>
                    <a:pt x="216" y="552"/>
                  </a:lnTo>
                  <a:lnTo>
                    <a:pt x="228" y="552"/>
                  </a:lnTo>
                  <a:lnTo>
                    <a:pt x="258" y="540"/>
                  </a:lnTo>
                  <a:lnTo>
                    <a:pt x="270" y="528"/>
                  </a:lnTo>
                  <a:lnTo>
                    <a:pt x="288" y="510"/>
                  </a:lnTo>
                  <a:lnTo>
                    <a:pt x="294" y="486"/>
                  </a:lnTo>
                  <a:lnTo>
                    <a:pt x="300" y="456"/>
                  </a:lnTo>
                  <a:lnTo>
                    <a:pt x="300" y="456"/>
                  </a:lnTo>
                  <a:lnTo>
                    <a:pt x="306" y="456"/>
                  </a:lnTo>
                  <a:lnTo>
                    <a:pt x="312" y="444"/>
                  </a:lnTo>
                  <a:lnTo>
                    <a:pt x="324" y="438"/>
                  </a:lnTo>
                  <a:lnTo>
                    <a:pt x="354" y="438"/>
                  </a:lnTo>
                  <a:lnTo>
                    <a:pt x="354" y="438"/>
                  </a:lnTo>
                  <a:lnTo>
                    <a:pt x="372" y="444"/>
                  </a:lnTo>
                  <a:lnTo>
                    <a:pt x="384" y="456"/>
                  </a:lnTo>
                  <a:lnTo>
                    <a:pt x="396" y="468"/>
                  </a:lnTo>
                  <a:lnTo>
                    <a:pt x="402" y="486"/>
                  </a:lnTo>
                  <a:lnTo>
                    <a:pt x="396" y="510"/>
                  </a:lnTo>
                  <a:lnTo>
                    <a:pt x="390" y="528"/>
                  </a:lnTo>
                  <a:lnTo>
                    <a:pt x="378" y="552"/>
                  </a:lnTo>
                  <a:lnTo>
                    <a:pt x="354" y="570"/>
                  </a:lnTo>
                  <a:lnTo>
                    <a:pt x="354" y="570"/>
                  </a:lnTo>
                  <a:lnTo>
                    <a:pt x="360" y="606"/>
                  </a:lnTo>
                  <a:lnTo>
                    <a:pt x="366" y="636"/>
                  </a:lnTo>
                  <a:lnTo>
                    <a:pt x="372" y="666"/>
                  </a:lnTo>
                  <a:lnTo>
                    <a:pt x="372" y="666"/>
                  </a:lnTo>
                  <a:lnTo>
                    <a:pt x="390" y="690"/>
                  </a:lnTo>
                  <a:lnTo>
                    <a:pt x="414" y="714"/>
                  </a:lnTo>
                  <a:lnTo>
                    <a:pt x="438" y="738"/>
                  </a:lnTo>
                  <a:lnTo>
                    <a:pt x="438" y="738"/>
                  </a:lnTo>
                  <a:lnTo>
                    <a:pt x="438" y="726"/>
                  </a:lnTo>
                  <a:lnTo>
                    <a:pt x="432" y="690"/>
                  </a:lnTo>
                  <a:lnTo>
                    <a:pt x="432" y="666"/>
                  </a:lnTo>
                  <a:lnTo>
                    <a:pt x="438" y="636"/>
                  </a:lnTo>
                  <a:lnTo>
                    <a:pt x="456" y="612"/>
                  </a:lnTo>
                  <a:lnTo>
                    <a:pt x="480" y="582"/>
                  </a:lnTo>
                  <a:lnTo>
                    <a:pt x="480" y="582"/>
                  </a:lnTo>
                  <a:lnTo>
                    <a:pt x="546" y="522"/>
                  </a:lnTo>
                  <a:lnTo>
                    <a:pt x="576" y="480"/>
                  </a:lnTo>
                  <a:lnTo>
                    <a:pt x="606" y="444"/>
                  </a:lnTo>
                  <a:lnTo>
                    <a:pt x="630" y="396"/>
                  </a:lnTo>
                  <a:lnTo>
                    <a:pt x="642" y="348"/>
                  </a:lnTo>
                  <a:lnTo>
                    <a:pt x="648" y="300"/>
                  </a:lnTo>
                  <a:lnTo>
                    <a:pt x="636" y="246"/>
                  </a:lnTo>
                  <a:lnTo>
                    <a:pt x="636" y="246"/>
                  </a:lnTo>
                  <a:lnTo>
                    <a:pt x="618" y="192"/>
                  </a:lnTo>
                  <a:lnTo>
                    <a:pt x="588" y="144"/>
                  </a:lnTo>
                  <a:lnTo>
                    <a:pt x="558" y="102"/>
                  </a:lnTo>
                  <a:lnTo>
                    <a:pt x="516" y="66"/>
                  </a:lnTo>
                  <a:lnTo>
                    <a:pt x="468" y="36"/>
                  </a:lnTo>
                  <a:lnTo>
                    <a:pt x="414" y="18"/>
                  </a:lnTo>
                  <a:lnTo>
                    <a:pt x="360" y="0"/>
                  </a:lnTo>
                  <a:lnTo>
                    <a:pt x="300" y="0"/>
                  </a:lnTo>
                  <a:lnTo>
                    <a:pt x="300" y="0"/>
                  </a:lnTo>
                  <a:lnTo>
                    <a:pt x="246" y="0"/>
                  </a:lnTo>
                  <a:lnTo>
                    <a:pt x="192" y="6"/>
                  </a:lnTo>
                  <a:lnTo>
                    <a:pt x="144" y="18"/>
                  </a:lnTo>
                  <a:lnTo>
                    <a:pt x="102" y="30"/>
                  </a:lnTo>
                  <a:lnTo>
                    <a:pt x="72" y="48"/>
                  </a:lnTo>
                  <a:lnTo>
                    <a:pt x="42" y="66"/>
                  </a:lnTo>
                  <a:lnTo>
                    <a:pt x="18" y="90"/>
                  </a:lnTo>
                  <a:lnTo>
                    <a:pt x="6" y="114"/>
                  </a:lnTo>
                  <a:close/>
                </a:path>
              </a:pathLst>
            </a:custGeom>
            <a:solidFill>
              <a:srgbClr val="4C1B03"/>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0" name="Freeform 80">
              <a:extLst>
                <a:ext uri="{FF2B5EF4-FFF2-40B4-BE49-F238E27FC236}">
                  <a16:creationId xmlns:a16="http://schemas.microsoft.com/office/drawing/2014/main" id="{FEE351DF-D75A-49ED-B3A6-E8B319498E12}"/>
                </a:ext>
              </a:extLst>
            </p:cNvPr>
            <p:cNvSpPr>
              <a:spLocks/>
            </p:cNvSpPr>
            <p:nvPr/>
          </p:nvSpPr>
          <p:spPr bwMode="auto">
            <a:xfrm>
              <a:off x="7867" y="2784"/>
              <a:ext cx="648" cy="738"/>
            </a:xfrm>
            <a:custGeom>
              <a:avLst/>
              <a:gdLst/>
              <a:ahLst/>
              <a:cxnLst>
                <a:cxn ang="0">
                  <a:pos x="6" y="114"/>
                </a:cxn>
                <a:cxn ang="0">
                  <a:pos x="0" y="168"/>
                </a:cxn>
                <a:cxn ang="0">
                  <a:pos x="24" y="246"/>
                </a:cxn>
                <a:cxn ang="0">
                  <a:pos x="78" y="318"/>
                </a:cxn>
                <a:cxn ang="0">
                  <a:pos x="144" y="366"/>
                </a:cxn>
                <a:cxn ang="0">
                  <a:pos x="186" y="384"/>
                </a:cxn>
                <a:cxn ang="0">
                  <a:pos x="126" y="336"/>
                </a:cxn>
                <a:cxn ang="0">
                  <a:pos x="78" y="282"/>
                </a:cxn>
                <a:cxn ang="0">
                  <a:pos x="48" y="210"/>
                </a:cxn>
                <a:cxn ang="0">
                  <a:pos x="156" y="318"/>
                </a:cxn>
                <a:cxn ang="0">
                  <a:pos x="258" y="432"/>
                </a:cxn>
                <a:cxn ang="0">
                  <a:pos x="276" y="456"/>
                </a:cxn>
                <a:cxn ang="0">
                  <a:pos x="270" y="498"/>
                </a:cxn>
                <a:cxn ang="0">
                  <a:pos x="252" y="522"/>
                </a:cxn>
                <a:cxn ang="0">
                  <a:pos x="216" y="552"/>
                </a:cxn>
                <a:cxn ang="0">
                  <a:pos x="228" y="552"/>
                </a:cxn>
                <a:cxn ang="0">
                  <a:pos x="270" y="528"/>
                </a:cxn>
                <a:cxn ang="0">
                  <a:pos x="294" y="486"/>
                </a:cxn>
                <a:cxn ang="0">
                  <a:pos x="300" y="456"/>
                </a:cxn>
                <a:cxn ang="0">
                  <a:pos x="312" y="444"/>
                </a:cxn>
                <a:cxn ang="0">
                  <a:pos x="354" y="438"/>
                </a:cxn>
                <a:cxn ang="0">
                  <a:pos x="372" y="444"/>
                </a:cxn>
                <a:cxn ang="0">
                  <a:pos x="396" y="468"/>
                </a:cxn>
                <a:cxn ang="0">
                  <a:pos x="396" y="510"/>
                </a:cxn>
                <a:cxn ang="0">
                  <a:pos x="378" y="552"/>
                </a:cxn>
                <a:cxn ang="0">
                  <a:pos x="354" y="570"/>
                </a:cxn>
                <a:cxn ang="0">
                  <a:pos x="366" y="636"/>
                </a:cxn>
                <a:cxn ang="0">
                  <a:pos x="372" y="666"/>
                </a:cxn>
                <a:cxn ang="0">
                  <a:pos x="414" y="714"/>
                </a:cxn>
                <a:cxn ang="0">
                  <a:pos x="438" y="738"/>
                </a:cxn>
                <a:cxn ang="0">
                  <a:pos x="432" y="690"/>
                </a:cxn>
                <a:cxn ang="0">
                  <a:pos x="438" y="636"/>
                </a:cxn>
                <a:cxn ang="0">
                  <a:pos x="480" y="582"/>
                </a:cxn>
                <a:cxn ang="0">
                  <a:pos x="546" y="522"/>
                </a:cxn>
                <a:cxn ang="0">
                  <a:pos x="606" y="444"/>
                </a:cxn>
                <a:cxn ang="0">
                  <a:pos x="642" y="348"/>
                </a:cxn>
                <a:cxn ang="0">
                  <a:pos x="636" y="246"/>
                </a:cxn>
                <a:cxn ang="0">
                  <a:pos x="618" y="192"/>
                </a:cxn>
                <a:cxn ang="0">
                  <a:pos x="558" y="102"/>
                </a:cxn>
                <a:cxn ang="0">
                  <a:pos x="468" y="36"/>
                </a:cxn>
                <a:cxn ang="0">
                  <a:pos x="360" y="0"/>
                </a:cxn>
                <a:cxn ang="0">
                  <a:pos x="300" y="0"/>
                </a:cxn>
                <a:cxn ang="0">
                  <a:pos x="192" y="6"/>
                </a:cxn>
                <a:cxn ang="0">
                  <a:pos x="102" y="30"/>
                </a:cxn>
                <a:cxn ang="0">
                  <a:pos x="42" y="66"/>
                </a:cxn>
                <a:cxn ang="0">
                  <a:pos x="6" y="114"/>
                </a:cxn>
              </a:cxnLst>
              <a:rect l="0" t="0" r="r" b="b"/>
              <a:pathLst>
                <a:path w="648" h="738">
                  <a:moveTo>
                    <a:pt x="6" y="114"/>
                  </a:moveTo>
                  <a:lnTo>
                    <a:pt x="6" y="114"/>
                  </a:lnTo>
                  <a:lnTo>
                    <a:pt x="0" y="144"/>
                  </a:lnTo>
                  <a:lnTo>
                    <a:pt x="0" y="168"/>
                  </a:lnTo>
                  <a:lnTo>
                    <a:pt x="6" y="204"/>
                  </a:lnTo>
                  <a:lnTo>
                    <a:pt x="24" y="246"/>
                  </a:lnTo>
                  <a:lnTo>
                    <a:pt x="54" y="294"/>
                  </a:lnTo>
                  <a:lnTo>
                    <a:pt x="78" y="318"/>
                  </a:lnTo>
                  <a:lnTo>
                    <a:pt x="108" y="342"/>
                  </a:lnTo>
                  <a:lnTo>
                    <a:pt x="144" y="366"/>
                  </a:lnTo>
                  <a:lnTo>
                    <a:pt x="186" y="384"/>
                  </a:lnTo>
                  <a:lnTo>
                    <a:pt x="186" y="384"/>
                  </a:lnTo>
                  <a:lnTo>
                    <a:pt x="168" y="372"/>
                  </a:lnTo>
                  <a:lnTo>
                    <a:pt x="126" y="336"/>
                  </a:lnTo>
                  <a:lnTo>
                    <a:pt x="102" y="312"/>
                  </a:lnTo>
                  <a:lnTo>
                    <a:pt x="78" y="282"/>
                  </a:lnTo>
                  <a:lnTo>
                    <a:pt x="60" y="246"/>
                  </a:lnTo>
                  <a:lnTo>
                    <a:pt x="48" y="210"/>
                  </a:lnTo>
                  <a:lnTo>
                    <a:pt x="48" y="210"/>
                  </a:lnTo>
                  <a:lnTo>
                    <a:pt x="156" y="318"/>
                  </a:lnTo>
                  <a:lnTo>
                    <a:pt x="234" y="396"/>
                  </a:lnTo>
                  <a:lnTo>
                    <a:pt x="258" y="432"/>
                  </a:lnTo>
                  <a:lnTo>
                    <a:pt x="276" y="456"/>
                  </a:lnTo>
                  <a:lnTo>
                    <a:pt x="276" y="456"/>
                  </a:lnTo>
                  <a:lnTo>
                    <a:pt x="276" y="480"/>
                  </a:lnTo>
                  <a:lnTo>
                    <a:pt x="270" y="498"/>
                  </a:lnTo>
                  <a:lnTo>
                    <a:pt x="264" y="510"/>
                  </a:lnTo>
                  <a:lnTo>
                    <a:pt x="252" y="522"/>
                  </a:lnTo>
                  <a:lnTo>
                    <a:pt x="228" y="546"/>
                  </a:lnTo>
                  <a:lnTo>
                    <a:pt x="216" y="552"/>
                  </a:lnTo>
                  <a:lnTo>
                    <a:pt x="216" y="552"/>
                  </a:lnTo>
                  <a:lnTo>
                    <a:pt x="228" y="552"/>
                  </a:lnTo>
                  <a:lnTo>
                    <a:pt x="258" y="540"/>
                  </a:lnTo>
                  <a:lnTo>
                    <a:pt x="270" y="528"/>
                  </a:lnTo>
                  <a:lnTo>
                    <a:pt x="288" y="510"/>
                  </a:lnTo>
                  <a:lnTo>
                    <a:pt x="294" y="486"/>
                  </a:lnTo>
                  <a:lnTo>
                    <a:pt x="300" y="456"/>
                  </a:lnTo>
                  <a:lnTo>
                    <a:pt x="300" y="456"/>
                  </a:lnTo>
                  <a:lnTo>
                    <a:pt x="306" y="456"/>
                  </a:lnTo>
                  <a:lnTo>
                    <a:pt x="312" y="444"/>
                  </a:lnTo>
                  <a:lnTo>
                    <a:pt x="324" y="438"/>
                  </a:lnTo>
                  <a:lnTo>
                    <a:pt x="354" y="438"/>
                  </a:lnTo>
                  <a:lnTo>
                    <a:pt x="354" y="438"/>
                  </a:lnTo>
                  <a:lnTo>
                    <a:pt x="372" y="444"/>
                  </a:lnTo>
                  <a:lnTo>
                    <a:pt x="384" y="456"/>
                  </a:lnTo>
                  <a:lnTo>
                    <a:pt x="396" y="468"/>
                  </a:lnTo>
                  <a:lnTo>
                    <a:pt x="402" y="486"/>
                  </a:lnTo>
                  <a:lnTo>
                    <a:pt x="396" y="510"/>
                  </a:lnTo>
                  <a:lnTo>
                    <a:pt x="390" y="528"/>
                  </a:lnTo>
                  <a:lnTo>
                    <a:pt x="378" y="552"/>
                  </a:lnTo>
                  <a:lnTo>
                    <a:pt x="354" y="570"/>
                  </a:lnTo>
                  <a:lnTo>
                    <a:pt x="354" y="570"/>
                  </a:lnTo>
                  <a:lnTo>
                    <a:pt x="360" y="606"/>
                  </a:lnTo>
                  <a:lnTo>
                    <a:pt x="366" y="636"/>
                  </a:lnTo>
                  <a:lnTo>
                    <a:pt x="372" y="666"/>
                  </a:lnTo>
                  <a:lnTo>
                    <a:pt x="372" y="666"/>
                  </a:lnTo>
                  <a:lnTo>
                    <a:pt x="390" y="690"/>
                  </a:lnTo>
                  <a:lnTo>
                    <a:pt x="414" y="714"/>
                  </a:lnTo>
                  <a:lnTo>
                    <a:pt x="438" y="738"/>
                  </a:lnTo>
                  <a:lnTo>
                    <a:pt x="438" y="738"/>
                  </a:lnTo>
                  <a:lnTo>
                    <a:pt x="438" y="726"/>
                  </a:lnTo>
                  <a:lnTo>
                    <a:pt x="432" y="690"/>
                  </a:lnTo>
                  <a:lnTo>
                    <a:pt x="432" y="666"/>
                  </a:lnTo>
                  <a:lnTo>
                    <a:pt x="438" y="636"/>
                  </a:lnTo>
                  <a:lnTo>
                    <a:pt x="456" y="612"/>
                  </a:lnTo>
                  <a:lnTo>
                    <a:pt x="480" y="582"/>
                  </a:lnTo>
                  <a:lnTo>
                    <a:pt x="480" y="582"/>
                  </a:lnTo>
                  <a:lnTo>
                    <a:pt x="546" y="522"/>
                  </a:lnTo>
                  <a:lnTo>
                    <a:pt x="576" y="480"/>
                  </a:lnTo>
                  <a:lnTo>
                    <a:pt x="606" y="444"/>
                  </a:lnTo>
                  <a:lnTo>
                    <a:pt x="630" y="396"/>
                  </a:lnTo>
                  <a:lnTo>
                    <a:pt x="642" y="348"/>
                  </a:lnTo>
                  <a:lnTo>
                    <a:pt x="648" y="300"/>
                  </a:lnTo>
                  <a:lnTo>
                    <a:pt x="636" y="246"/>
                  </a:lnTo>
                  <a:lnTo>
                    <a:pt x="636" y="246"/>
                  </a:lnTo>
                  <a:lnTo>
                    <a:pt x="618" y="192"/>
                  </a:lnTo>
                  <a:lnTo>
                    <a:pt x="588" y="144"/>
                  </a:lnTo>
                  <a:lnTo>
                    <a:pt x="558" y="102"/>
                  </a:lnTo>
                  <a:lnTo>
                    <a:pt x="516" y="66"/>
                  </a:lnTo>
                  <a:lnTo>
                    <a:pt x="468" y="36"/>
                  </a:lnTo>
                  <a:lnTo>
                    <a:pt x="414" y="18"/>
                  </a:lnTo>
                  <a:lnTo>
                    <a:pt x="360" y="0"/>
                  </a:lnTo>
                  <a:lnTo>
                    <a:pt x="300" y="0"/>
                  </a:lnTo>
                  <a:lnTo>
                    <a:pt x="300" y="0"/>
                  </a:lnTo>
                  <a:lnTo>
                    <a:pt x="246" y="0"/>
                  </a:lnTo>
                  <a:lnTo>
                    <a:pt x="192" y="6"/>
                  </a:lnTo>
                  <a:lnTo>
                    <a:pt x="144" y="18"/>
                  </a:lnTo>
                  <a:lnTo>
                    <a:pt x="102" y="30"/>
                  </a:lnTo>
                  <a:lnTo>
                    <a:pt x="72" y="48"/>
                  </a:lnTo>
                  <a:lnTo>
                    <a:pt x="42" y="66"/>
                  </a:lnTo>
                  <a:lnTo>
                    <a:pt x="18" y="90"/>
                  </a:lnTo>
                  <a:lnTo>
                    <a:pt x="6" y="11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1" name="Freeform 81">
              <a:extLst>
                <a:ext uri="{FF2B5EF4-FFF2-40B4-BE49-F238E27FC236}">
                  <a16:creationId xmlns:a16="http://schemas.microsoft.com/office/drawing/2014/main" id="{E5F4B5E4-2682-4221-BBF2-238907DEEF46}"/>
                </a:ext>
              </a:extLst>
            </p:cNvPr>
            <p:cNvSpPr>
              <a:spLocks/>
            </p:cNvSpPr>
            <p:nvPr/>
          </p:nvSpPr>
          <p:spPr bwMode="auto">
            <a:xfrm>
              <a:off x="7885" y="3144"/>
              <a:ext cx="78" cy="30"/>
            </a:xfrm>
            <a:custGeom>
              <a:avLst/>
              <a:gdLst/>
              <a:ahLst/>
              <a:cxnLst>
                <a:cxn ang="0">
                  <a:pos x="78" y="30"/>
                </a:cxn>
                <a:cxn ang="0">
                  <a:pos x="78" y="30"/>
                </a:cxn>
                <a:cxn ang="0">
                  <a:pos x="48" y="24"/>
                </a:cxn>
                <a:cxn ang="0">
                  <a:pos x="24" y="24"/>
                </a:cxn>
                <a:cxn ang="0">
                  <a:pos x="12" y="30"/>
                </a:cxn>
                <a:cxn ang="0">
                  <a:pos x="12" y="30"/>
                </a:cxn>
                <a:cxn ang="0">
                  <a:pos x="6" y="18"/>
                </a:cxn>
                <a:cxn ang="0">
                  <a:pos x="0" y="12"/>
                </a:cxn>
                <a:cxn ang="0">
                  <a:pos x="6" y="0"/>
                </a:cxn>
                <a:cxn ang="0">
                  <a:pos x="6" y="0"/>
                </a:cxn>
                <a:cxn ang="0">
                  <a:pos x="18" y="0"/>
                </a:cxn>
                <a:cxn ang="0">
                  <a:pos x="42" y="6"/>
                </a:cxn>
                <a:cxn ang="0">
                  <a:pos x="60" y="18"/>
                </a:cxn>
                <a:cxn ang="0">
                  <a:pos x="78" y="30"/>
                </a:cxn>
              </a:cxnLst>
              <a:rect l="0" t="0" r="r" b="b"/>
              <a:pathLst>
                <a:path w="78" h="30">
                  <a:moveTo>
                    <a:pt x="78" y="30"/>
                  </a:moveTo>
                  <a:lnTo>
                    <a:pt x="78" y="30"/>
                  </a:lnTo>
                  <a:lnTo>
                    <a:pt x="48" y="24"/>
                  </a:lnTo>
                  <a:lnTo>
                    <a:pt x="24" y="24"/>
                  </a:lnTo>
                  <a:lnTo>
                    <a:pt x="12" y="30"/>
                  </a:lnTo>
                  <a:lnTo>
                    <a:pt x="12" y="30"/>
                  </a:lnTo>
                  <a:lnTo>
                    <a:pt x="6" y="18"/>
                  </a:lnTo>
                  <a:lnTo>
                    <a:pt x="0" y="12"/>
                  </a:lnTo>
                  <a:lnTo>
                    <a:pt x="6" y="0"/>
                  </a:lnTo>
                  <a:lnTo>
                    <a:pt x="6" y="0"/>
                  </a:lnTo>
                  <a:lnTo>
                    <a:pt x="18" y="0"/>
                  </a:lnTo>
                  <a:lnTo>
                    <a:pt x="42" y="6"/>
                  </a:lnTo>
                  <a:lnTo>
                    <a:pt x="60" y="18"/>
                  </a:lnTo>
                  <a:lnTo>
                    <a:pt x="78" y="3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2" name="Freeform 82">
              <a:extLst>
                <a:ext uri="{FF2B5EF4-FFF2-40B4-BE49-F238E27FC236}">
                  <a16:creationId xmlns:a16="http://schemas.microsoft.com/office/drawing/2014/main" id="{B24D28A1-59A0-4470-B718-0D0471734A57}"/>
                </a:ext>
              </a:extLst>
            </p:cNvPr>
            <p:cNvSpPr>
              <a:spLocks/>
            </p:cNvSpPr>
            <p:nvPr/>
          </p:nvSpPr>
          <p:spPr bwMode="auto">
            <a:xfrm>
              <a:off x="7885" y="3144"/>
              <a:ext cx="78" cy="30"/>
            </a:xfrm>
            <a:custGeom>
              <a:avLst/>
              <a:gdLst/>
              <a:ahLst/>
              <a:cxnLst>
                <a:cxn ang="0">
                  <a:pos x="78" y="30"/>
                </a:cxn>
                <a:cxn ang="0">
                  <a:pos x="78" y="30"/>
                </a:cxn>
                <a:cxn ang="0">
                  <a:pos x="48" y="24"/>
                </a:cxn>
                <a:cxn ang="0">
                  <a:pos x="24" y="24"/>
                </a:cxn>
                <a:cxn ang="0">
                  <a:pos x="12" y="30"/>
                </a:cxn>
                <a:cxn ang="0">
                  <a:pos x="12" y="30"/>
                </a:cxn>
                <a:cxn ang="0">
                  <a:pos x="6" y="18"/>
                </a:cxn>
                <a:cxn ang="0">
                  <a:pos x="0" y="12"/>
                </a:cxn>
                <a:cxn ang="0">
                  <a:pos x="6" y="0"/>
                </a:cxn>
                <a:cxn ang="0">
                  <a:pos x="6" y="0"/>
                </a:cxn>
                <a:cxn ang="0">
                  <a:pos x="18" y="0"/>
                </a:cxn>
                <a:cxn ang="0">
                  <a:pos x="42" y="6"/>
                </a:cxn>
                <a:cxn ang="0">
                  <a:pos x="60" y="18"/>
                </a:cxn>
                <a:cxn ang="0">
                  <a:pos x="78" y="30"/>
                </a:cxn>
              </a:cxnLst>
              <a:rect l="0" t="0" r="r" b="b"/>
              <a:pathLst>
                <a:path w="78" h="30">
                  <a:moveTo>
                    <a:pt x="78" y="30"/>
                  </a:moveTo>
                  <a:lnTo>
                    <a:pt x="78" y="30"/>
                  </a:lnTo>
                  <a:lnTo>
                    <a:pt x="48" y="24"/>
                  </a:lnTo>
                  <a:lnTo>
                    <a:pt x="24" y="24"/>
                  </a:lnTo>
                  <a:lnTo>
                    <a:pt x="12" y="30"/>
                  </a:lnTo>
                  <a:lnTo>
                    <a:pt x="12" y="30"/>
                  </a:lnTo>
                  <a:lnTo>
                    <a:pt x="6" y="18"/>
                  </a:lnTo>
                  <a:lnTo>
                    <a:pt x="0" y="12"/>
                  </a:lnTo>
                  <a:lnTo>
                    <a:pt x="6" y="0"/>
                  </a:lnTo>
                  <a:lnTo>
                    <a:pt x="6" y="0"/>
                  </a:lnTo>
                  <a:lnTo>
                    <a:pt x="18" y="0"/>
                  </a:lnTo>
                  <a:lnTo>
                    <a:pt x="42" y="6"/>
                  </a:lnTo>
                  <a:lnTo>
                    <a:pt x="60" y="18"/>
                  </a:lnTo>
                  <a:lnTo>
                    <a:pt x="78" y="3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3" name="Freeform 83">
              <a:extLst>
                <a:ext uri="{FF2B5EF4-FFF2-40B4-BE49-F238E27FC236}">
                  <a16:creationId xmlns:a16="http://schemas.microsoft.com/office/drawing/2014/main" id="{80BA284B-915B-4883-A3CF-6249EF3E9C50}"/>
                </a:ext>
              </a:extLst>
            </p:cNvPr>
            <p:cNvSpPr>
              <a:spLocks/>
            </p:cNvSpPr>
            <p:nvPr/>
          </p:nvSpPr>
          <p:spPr bwMode="auto">
            <a:xfrm>
              <a:off x="8185" y="3336"/>
              <a:ext cx="24" cy="24"/>
            </a:xfrm>
            <a:custGeom>
              <a:avLst/>
              <a:gdLst/>
              <a:ahLst/>
              <a:cxnLst>
                <a:cxn ang="0">
                  <a:pos x="24" y="12"/>
                </a:cxn>
                <a:cxn ang="0">
                  <a:pos x="24" y="12"/>
                </a:cxn>
                <a:cxn ang="0">
                  <a:pos x="24" y="24"/>
                </a:cxn>
                <a:cxn ang="0">
                  <a:pos x="12" y="24"/>
                </a:cxn>
                <a:cxn ang="0">
                  <a:pos x="12" y="24"/>
                </a:cxn>
                <a:cxn ang="0">
                  <a:pos x="6" y="24"/>
                </a:cxn>
                <a:cxn ang="0">
                  <a:pos x="0" y="12"/>
                </a:cxn>
                <a:cxn ang="0">
                  <a:pos x="0" y="12"/>
                </a:cxn>
                <a:cxn ang="0">
                  <a:pos x="6" y="6"/>
                </a:cxn>
                <a:cxn ang="0">
                  <a:pos x="12" y="0"/>
                </a:cxn>
                <a:cxn ang="0">
                  <a:pos x="12" y="0"/>
                </a:cxn>
                <a:cxn ang="0">
                  <a:pos x="24" y="6"/>
                </a:cxn>
                <a:cxn ang="0">
                  <a:pos x="24" y="12"/>
                </a:cxn>
              </a:cxnLst>
              <a:rect l="0" t="0" r="r" b="b"/>
              <a:pathLst>
                <a:path w="24" h="24">
                  <a:moveTo>
                    <a:pt x="24" y="12"/>
                  </a:moveTo>
                  <a:lnTo>
                    <a:pt x="24" y="12"/>
                  </a:lnTo>
                  <a:lnTo>
                    <a:pt x="24" y="24"/>
                  </a:lnTo>
                  <a:lnTo>
                    <a:pt x="12" y="24"/>
                  </a:lnTo>
                  <a:lnTo>
                    <a:pt x="12" y="24"/>
                  </a:lnTo>
                  <a:lnTo>
                    <a:pt x="6" y="24"/>
                  </a:lnTo>
                  <a:lnTo>
                    <a:pt x="0" y="12"/>
                  </a:lnTo>
                  <a:lnTo>
                    <a:pt x="0" y="12"/>
                  </a:lnTo>
                  <a:lnTo>
                    <a:pt x="6" y="6"/>
                  </a:lnTo>
                  <a:lnTo>
                    <a:pt x="12" y="0"/>
                  </a:lnTo>
                  <a:lnTo>
                    <a:pt x="12" y="0"/>
                  </a:lnTo>
                  <a:lnTo>
                    <a:pt x="24" y="6"/>
                  </a:lnTo>
                  <a:lnTo>
                    <a:pt x="24" y="1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4" name="Freeform 84">
              <a:extLst>
                <a:ext uri="{FF2B5EF4-FFF2-40B4-BE49-F238E27FC236}">
                  <a16:creationId xmlns:a16="http://schemas.microsoft.com/office/drawing/2014/main" id="{699DEFFB-6005-4600-95DD-CD33B2E11739}"/>
                </a:ext>
              </a:extLst>
            </p:cNvPr>
            <p:cNvSpPr>
              <a:spLocks/>
            </p:cNvSpPr>
            <p:nvPr/>
          </p:nvSpPr>
          <p:spPr bwMode="auto">
            <a:xfrm>
              <a:off x="8185" y="3336"/>
              <a:ext cx="24" cy="24"/>
            </a:xfrm>
            <a:custGeom>
              <a:avLst/>
              <a:gdLst/>
              <a:ahLst/>
              <a:cxnLst>
                <a:cxn ang="0">
                  <a:pos x="24" y="12"/>
                </a:cxn>
                <a:cxn ang="0">
                  <a:pos x="24" y="12"/>
                </a:cxn>
                <a:cxn ang="0">
                  <a:pos x="24" y="24"/>
                </a:cxn>
                <a:cxn ang="0">
                  <a:pos x="12" y="24"/>
                </a:cxn>
                <a:cxn ang="0">
                  <a:pos x="12" y="24"/>
                </a:cxn>
                <a:cxn ang="0">
                  <a:pos x="6" y="24"/>
                </a:cxn>
                <a:cxn ang="0">
                  <a:pos x="0" y="12"/>
                </a:cxn>
                <a:cxn ang="0">
                  <a:pos x="0" y="12"/>
                </a:cxn>
                <a:cxn ang="0">
                  <a:pos x="6" y="6"/>
                </a:cxn>
                <a:cxn ang="0">
                  <a:pos x="12" y="0"/>
                </a:cxn>
                <a:cxn ang="0">
                  <a:pos x="12" y="0"/>
                </a:cxn>
                <a:cxn ang="0">
                  <a:pos x="24" y="6"/>
                </a:cxn>
                <a:cxn ang="0">
                  <a:pos x="24" y="12"/>
                </a:cxn>
              </a:cxnLst>
              <a:rect l="0" t="0" r="r" b="b"/>
              <a:pathLst>
                <a:path w="24" h="24">
                  <a:moveTo>
                    <a:pt x="24" y="12"/>
                  </a:moveTo>
                  <a:lnTo>
                    <a:pt x="24" y="12"/>
                  </a:lnTo>
                  <a:lnTo>
                    <a:pt x="24" y="24"/>
                  </a:lnTo>
                  <a:lnTo>
                    <a:pt x="12" y="24"/>
                  </a:lnTo>
                  <a:lnTo>
                    <a:pt x="12" y="24"/>
                  </a:lnTo>
                  <a:lnTo>
                    <a:pt x="6" y="24"/>
                  </a:lnTo>
                  <a:lnTo>
                    <a:pt x="0" y="12"/>
                  </a:lnTo>
                  <a:lnTo>
                    <a:pt x="0" y="12"/>
                  </a:lnTo>
                  <a:lnTo>
                    <a:pt x="6" y="6"/>
                  </a:lnTo>
                  <a:lnTo>
                    <a:pt x="12" y="0"/>
                  </a:lnTo>
                  <a:lnTo>
                    <a:pt x="12" y="0"/>
                  </a:lnTo>
                  <a:lnTo>
                    <a:pt x="24" y="6"/>
                  </a:lnTo>
                  <a:lnTo>
                    <a:pt x="24" y="1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5" name="Freeform 85">
              <a:extLst>
                <a:ext uri="{FF2B5EF4-FFF2-40B4-BE49-F238E27FC236}">
                  <a16:creationId xmlns:a16="http://schemas.microsoft.com/office/drawing/2014/main" id="{AF162970-2961-406B-8CE2-B016B2B4F561}"/>
                </a:ext>
              </a:extLst>
            </p:cNvPr>
            <p:cNvSpPr>
              <a:spLocks/>
            </p:cNvSpPr>
            <p:nvPr/>
          </p:nvSpPr>
          <p:spPr bwMode="auto">
            <a:xfrm>
              <a:off x="7141" y="4590"/>
              <a:ext cx="282" cy="78"/>
            </a:xfrm>
            <a:custGeom>
              <a:avLst/>
              <a:gdLst/>
              <a:ahLst/>
              <a:cxnLst>
                <a:cxn ang="0">
                  <a:pos x="270" y="36"/>
                </a:cxn>
                <a:cxn ang="0">
                  <a:pos x="270" y="36"/>
                </a:cxn>
                <a:cxn ang="0">
                  <a:pos x="246" y="24"/>
                </a:cxn>
                <a:cxn ang="0">
                  <a:pos x="204" y="12"/>
                </a:cxn>
                <a:cxn ang="0">
                  <a:pos x="174" y="0"/>
                </a:cxn>
                <a:cxn ang="0">
                  <a:pos x="144" y="0"/>
                </a:cxn>
                <a:cxn ang="0">
                  <a:pos x="120" y="0"/>
                </a:cxn>
                <a:cxn ang="0">
                  <a:pos x="102" y="6"/>
                </a:cxn>
                <a:cxn ang="0">
                  <a:pos x="102" y="6"/>
                </a:cxn>
                <a:cxn ang="0">
                  <a:pos x="66" y="30"/>
                </a:cxn>
                <a:cxn ang="0">
                  <a:pos x="30" y="42"/>
                </a:cxn>
                <a:cxn ang="0">
                  <a:pos x="0" y="54"/>
                </a:cxn>
                <a:cxn ang="0">
                  <a:pos x="0" y="54"/>
                </a:cxn>
                <a:cxn ang="0">
                  <a:pos x="0" y="60"/>
                </a:cxn>
                <a:cxn ang="0">
                  <a:pos x="0" y="72"/>
                </a:cxn>
                <a:cxn ang="0">
                  <a:pos x="12" y="78"/>
                </a:cxn>
                <a:cxn ang="0">
                  <a:pos x="42" y="78"/>
                </a:cxn>
                <a:cxn ang="0">
                  <a:pos x="42" y="78"/>
                </a:cxn>
                <a:cxn ang="0">
                  <a:pos x="72" y="72"/>
                </a:cxn>
                <a:cxn ang="0">
                  <a:pos x="102" y="66"/>
                </a:cxn>
                <a:cxn ang="0">
                  <a:pos x="126" y="60"/>
                </a:cxn>
                <a:cxn ang="0">
                  <a:pos x="150" y="60"/>
                </a:cxn>
                <a:cxn ang="0">
                  <a:pos x="150" y="60"/>
                </a:cxn>
                <a:cxn ang="0">
                  <a:pos x="192" y="66"/>
                </a:cxn>
                <a:cxn ang="0">
                  <a:pos x="240" y="66"/>
                </a:cxn>
                <a:cxn ang="0">
                  <a:pos x="264" y="60"/>
                </a:cxn>
                <a:cxn ang="0">
                  <a:pos x="276" y="54"/>
                </a:cxn>
                <a:cxn ang="0">
                  <a:pos x="282" y="48"/>
                </a:cxn>
                <a:cxn ang="0">
                  <a:pos x="270" y="36"/>
                </a:cxn>
              </a:cxnLst>
              <a:rect l="0" t="0" r="r" b="b"/>
              <a:pathLst>
                <a:path w="282" h="78">
                  <a:moveTo>
                    <a:pt x="270" y="36"/>
                  </a:moveTo>
                  <a:lnTo>
                    <a:pt x="270" y="36"/>
                  </a:lnTo>
                  <a:lnTo>
                    <a:pt x="246" y="24"/>
                  </a:lnTo>
                  <a:lnTo>
                    <a:pt x="204" y="12"/>
                  </a:lnTo>
                  <a:lnTo>
                    <a:pt x="174" y="0"/>
                  </a:lnTo>
                  <a:lnTo>
                    <a:pt x="144" y="0"/>
                  </a:lnTo>
                  <a:lnTo>
                    <a:pt x="120" y="0"/>
                  </a:lnTo>
                  <a:lnTo>
                    <a:pt x="102" y="6"/>
                  </a:lnTo>
                  <a:lnTo>
                    <a:pt x="102" y="6"/>
                  </a:lnTo>
                  <a:lnTo>
                    <a:pt x="66" y="30"/>
                  </a:lnTo>
                  <a:lnTo>
                    <a:pt x="30" y="42"/>
                  </a:lnTo>
                  <a:lnTo>
                    <a:pt x="0" y="54"/>
                  </a:lnTo>
                  <a:lnTo>
                    <a:pt x="0" y="54"/>
                  </a:lnTo>
                  <a:lnTo>
                    <a:pt x="0" y="60"/>
                  </a:lnTo>
                  <a:lnTo>
                    <a:pt x="0" y="72"/>
                  </a:lnTo>
                  <a:lnTo>
                    <a:pt x="12" y="78"/>
                  </a:lnTo>
                  <a:lnTo>
                    <a:pt x="42" y="78"/>
                  </a:lnTo>
                  <a:lnTo>
                    <a:pt x="42" y="78"/>
                  </a:lnTo>
                  <a:lnTo>
                    <a:pt x="72" y="72"/>
                  </a:lnTo>
                  <a:lnTo>
                    <a:pt x="102" y="66"/>
                  </a:lnTo>
                  <a:lnTo>
                    <a:pt x="126" y="60"/>
                  </a:lnTo>
                  <a:lnTo>
                    <a:pt x="150" y="60"/>
                  </a:lnTo>
                  <a:lnTo>
                    <a:pt x="150" y="60"/>
                  </a:lnTo>
                  <a:lnTo>
                    <a:pt x="192" y="66"/>
                  </a:lnTo>
                  <a:lnTo>
                    <a:pt x="240" y="66"/>
                  </a:lnTo>
                  <a:lnTo>
                    <a:pt x="264" y="60"/>
                  </a:lnTo>
                  <a:lnTo>
                    <a:pt x="276" y="54"/>
                  </a:lnTo>
                  <a:lnTo>
                    <a:pt x="282" y="48"/>
                  </a:lnTo>
                  <a:lnTo>
                    <a:pt x="270" y="36"/>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6" name="Freeform 86">
              <a:extLst>
                <a:ext uri="{FF2B5EF4-FFF2-40B4-BE49-F238E27FC236}">
                  <a16:creationId xmlns:a16="http://schemas.microsoft.com/office/drawing/2014/main" id="{5E7BAD0C-0EE1-4832-803E-5339F3114AB7}"/>
                </a:ext>
              </a:extLst>
            </p:cNvPr>
            <p:cNvSpPr>
              <a:spLocks/>
            </p:cNvSpPr>
            <p:nvPr/>
          </p:nvSpPr>
          <p:spPr bwMode="auto">
            <a:xfrm>
              <a:off x="7141" y="4590"/>
              <a:ext cx="282" cy="78"/>
            </a:xfrm>
            <a:custGeom>
              <a:avLst/>
              <a:gdLst/>
              <a:ahLst/>
              <a:cxnLst>
                <a:cxn ang="0">
                  <a:pos x="270" y="36"/>
                </a:cxn>
                <a:cxn ang="0">
                  <a:pos x="270" y="36"/>
                </a:cxn>
                <a:cxn ang="0">
                  <a:pos x="246" y="24"/>
                </a:cxn>
                <a:cxn ang="0">
                  <a:pos x="204" y="12"/>
                </a:cxn>
                <a:cxn ang="0">
                  <a:pos x="174" y="0"/>
                </a:cxn>
                <a:cxn ang="0">
                  <a:pos x="144" y="0"/>
                </a:cxn>
                <a:cxn ang="0">
                  <a:pos x="120" y="0"/>
                </a:cxn>
                <a:cxn ang="0">
                  <a:pos x="102" y="6"/>
                </a:cxn>
                <a:cxn ang="0">
                  <a:pos x="102" y="6"/>
                </a:cxn>
                <a:cxn ang="0">
                  <a:pos x="66" y="30"/>
                </a:cxn>
                <a:cxn ang="0">
                  <a:pos x="30" y="42"/>
                </a:cxn>
                <a:cxn ang="0">
                  <a:pos x="0" y="54"/>
                </a:cxn>
                <a:cxn ang="0">
                  <a:pos x="0" y="54"/>
                </a:cxn>
                <a:cxn ang="0">
                  <a:pos x="0" y="60"/>
                </a:cxn>
                <a:cxn ang="0">
                  <a:pos x="0" y="72"/>
                </a:cxn>
                <a:cxn ang="0">
                  <a:pos x="12" y="78"/>
                </a:cxn>
                <a:cxn ang="0">
                  <a:pos x="42" y="78"/>
                </a:cxn>
                <a:cxn ang="0">
                  <a:pos x="42" y="78"/>
                </a:cxn>
                <a:cxn ang="0">
                  <a:pos x="72" y="72"/>
                </a:cxn>
                <a:cxn ang="0">
                  <a:pos x="102" y="66"/>
                </a:cxn>
                <a:cxn ang="0">
                  <a:pos x="126" y="60"/>
                </a:cxn>
                <a:cxn ang="0">
                  <a:pos x="150" y="60"/>
                </a:cxn>
                <a:cxn ang="0">
                  <a:pos x="150" y="60"/>
                </a:cxn>
                <a:cxn ang="0">
                  <a:pos x="192" y="66"/>
                </a:cxn>
                <a:cxn ang="0">
                  <a:pos x="240" y="66"/>
                </a:cxn>
                <a:cxn ang="0">
                  <a:pos x="264" y="60"/>
                </a:cxn>
                <a:cxn ang="0">
                  <a:pos x="276" y="54"/>
                </a:cxn>
                <a:cxn ang="0">
                  <a:pos x="282" y="48"/>
                </a:cxn>
                <a:cxn ang="0">
                  <a:pos x="270" y="36"/>
                </a:cxn>
              </a:cxnLst>
              <a:rect l="0" t="0" r="r" b="b"/>
              <a:pathLst>
                <a:path w="282" h="78">
                  <a:moveTo>
                    <a:pt x="270" y="36"/>
                  </a:moveTo>
                  <a:lnTo>
                    <a:pt x="270" y="36"/>
                  </a:lnTo>
                  <a:lnTo>
                    <a:pt x="246" y="24"/>
                  </a:lnTo>
                  <a:lnTo>
                    <a:pt x="204" y="12"/>
                  </a:lnTo>
                  <a:lnTo>
                    <a:pt x="174" y="0"/>
                  </a:lnTo>
                  <a:lnTo>
                    <a:pt x="144" y="0"/>
                  </a:lnTo>
                  <a:lnTo>
                    <a:pt x="120" y="0"/>
                  </a:lnTo>
                  <a:lnTo>
                    <a:pt x="102" y="6"/>
                  </a:lnTo>
                  <a:lnTo>
                    <a:pt x="102" y="6"/>
                  </a:lnTo>
                  <a:lnTo>
                    <a:pt x="66" y="30"/>
                  </a:lnTo>
                  <a:lnTo>
                    <a:pt x="30" y="42"/>
                  </a:lnTo>
                  <a:lnTo>
                    <a:pt x="0" y="54"/>
                  </a:lnTo>
                  <a:lnTo>
                    <a:pt x="0" y="54"/>
                  </a:lnTo>
                  <a:lnTo>
                    <a:pt x="0" y="60"/>
                  </a:lnTo>
                  <a:lnTo>
                    <a:pt x="0" y="72"/>
                  </a:lnTo>
                  <a:lnTo>
                    <a:pt x="12" y="78"/>
                  </a:lnTo>
                  <a:lnTo>
                    <a:pt x="42" y="78"/>
                  </a:lnTo>
                  <a:lnTo>
                    <a:pt x="42" y="78"/>
                  </a:lnTo>
                  <a:lnTo>
                    <a:pt x="72" y="72"/>
                  </a:lnTo>
                  <a:lnTo>
                    <a:pt x="102" y="66"/>
                  </a:lnTo>
                  <a:lnTo>
                    <a:pt x="126" y="60"/>
                  </a:lnTo>
                  <a:lnTo>
                    <a:pt x="150" y="60"/>
                  </a:lnTo>
                  <a:lnTo>
                    <a:pt x="150" y="60"/>
                  </a:lnTo>
                  <a:lnTo>
                    <a:pt x="192" y="66"/>
                  </a:lnTo>
                  <a:lnTo>
                    <a:pt x="240" y="66"/>
                  </a:lnTo>
                  <a:lnTo>
                    <a:pt x="264" y="60"/>
                  </a:lnTo>
                  <a:lnTo>
                    <a:pt x="276" y="54"/>
                  </a:lnTo>
                  <a:lnTo>
                    <a:pt x="282" y="48"/>
                  </a:lnTo>
                  <a:lnTo>
                    <a:pt x="270" y="3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7" name="Freeform 87">
              <a:extLst>
                <a:ext uri="{FF2B5EF4-FFF2-40B4-BE49-F238E27FC236}">
                  <a16:creationId xmlns:a16="http://schemas.microsoft.com/office/drawing/2014/main" id="{E3A815FD-7EF4-49A1-96A0-4D78537A0EA7}"/>
                </a:ext>
              </a:extLst>
            </p:cNvPr>
            <p:cNvSpPr>
              <a:spLocks/>
            </p:cNvSpPr>
            <p:nvPr/>
          </p:nvSpPr>
          <p:spPr bwMode="auto">
            <a:xfrm>
              <a:off x="7135" y="4716"/>
              <a:ext cx="222" cy="114"/>
            </a:xfrm>
            <a:custGeom>
              <a:avLst/>
              <a:gdLst/>
              <a:ahLst/>
              <a:cxnLst>
                <a:cxn ang="0">
                  <a:pos x="6" y="24"/>
                </a:cxn>
                <a:cxn ang="0">
                  <a:pos x="6" y="24"/>
                </a:cxn>
                <a:cxn ang="0">
                  <a:pos x="12" y="42"/>
                </a:cxn>
                <a:cxn ang="0">
                  <a:pos x="30" y="84"/>
                </a:cxn>
                <a:cxn ang="0">
                  <a:pos x="30" y="84"/>
                </a:cxn>
                <a:cxn ang="0">
                  <a:pos x="30" y="96"/>
                </a:cxn>
                <a:cxn ang="0">
                  <a:pos x="42" y="96"/>
                </a:cxn>
                <a:cxn ang="0">
                  <a:pos x="54" y="96"/>
                </a:cxn>
                <a:cxn ang="0">
                  <a:pos x="54" y="96"/>
                </a:cxn>
                <a:cxn ang="0">
                  <a:pos x="66" y="108"/>
                </a:cxn>
                <a:cxn ang="0">
                  <a:pos x="78" y="114"/>
                </a:cxn>
                <a:cxn ang="0">
                  <a:pos x="96" y="102"/>
                </a:cxn>
                <a:cxn ang="0">
                  <a:pos x="96" y="102"/>
                </a:cxn>
                <a:cxn ang="0">
                  <a:pos x="108" y="108"/>
                </a:cxn>
                <a:cxn ang="0">
                  <a:pos x="120" y="108"/>
                </a:cxn>
                <a:cxn ang="0">
                  <a:pos x="138" y="102"/>
                </a:cxn>
                <a:cxn ang="0">
                  <a:pos x="138" y="102"/>
                </a:cxn>
                <a:cxn ang="0">
                  <a:pos x="150" y="102"/>
                </a:cxn>
                <a:cxn ang="0">
                  <a:pos x="162" y="102"/>
                </a:cxn>
                <a:cxn ang="0">
                  <a:pos x="174" y="90"/>
                </a:cxn>
                <a:cxn ang="0">
                  <a:pos x="222" y="72"/>
                </a:cxn>
                <a:cxn ang="0">
                  <a:pos x="222" y="72"/>
                </a:cxn>
                <a:cxn ang="0">
                  <a:pos x="192" y="72"/>
                </a:cxn>
                <a:cxn ang="0">
                  <a:pos x="174" y="66"/>
                </a:cxn>
                <a:cxn ang="0">
                  <a:pos x="156" y="60"/>
                </a:cxn>
                <a:cxn ang="0">
                  <a:pos x="156" y="60"/>
                </a:cxn>
                <a:cxn ang="0">
                  <a:pos x="132" y="42"/>
                </a:cxn>
                <a:cxn ang="0">
                  <a:pos x="120" y="36"/>
                </a:cxn>
                <a:cxn ang="0">
                  <a:pos x="114" y="36"/>
                </a:cxn>
                <a:cxn ang="0">
                  <a:pos x="108" y="36"/>
                </a:cxn>
                <a:cxn ang="0">
                  <a:pos x="108" y="36"/>
                </a:cxn>
                <a:cxn ang="0">
                  <a:pos x="96" y="24"/>
                </a:cxn>
                <a:cxn ang="0">
                  <a:pos x="84" y="18"/>
                </a:cxn>
                <a:cxn ang="0">
                  <a:pos x="66" y="18"/>
                </a:cxn>
                <a:cxn ang="0">
                  <a:pos x="66" y="18"/>
                </a:cxn>
                <a:cxn ang="0">
                  <a:pos x="60" y="6"/>
                </a:cxn>
                <a:cxn ang="0">
                  <a:pos x="48" y="0"/>
                </a:cxn>
                <a:cxn ang="0">
                  <a:pos x="36" y="0"/>
                </a:cxn>
                <a:cxn ang="0">
                  <a:pos x="36" y="18"/>
                </a:cxn>
                <a:cxn ang="0">
                  <a:pos x="48" y="60"/>
                </a:cxn>
                <a:cxn ang="0">
                  <a:pos x="48" y="60"/>
                </a:cxn>
                <a:cxn ang="0">
                  <a:pos x="36" y="30"/>
                </a:cxn>
                <a:cxn ang="0">
                  <a:pos x="24" y="12"/>
                </a:cxn>
                <a:cxn ang="0">
                  <a:pos x="12" y="6"/>
                </a:cxn>
                <a:cxn ang="0">
                  <a:pos x="6" y="6"/>
                </a:cxn>
                <a:cxn ang="0">
                  <a:pos x="6" y="6"/>
                </a:cxn>
                <a:cxn ang="0">
                  <a:pos x="0" y="12"/>
                </a:cxn>
                <a:cxn ang="0">
                  <a:pos x="6" y="24"/>
                </a:cxn>
              </a:cxnLst>
              <a:rect l="0" t="0" r="r" b="b"/>
              <a:pathLst>
                <a:path w="222" h="114">
                  <a:moveTo>
                    <a:pt x="6" y="24"/>
                  </a:moveTo>
                  <a:lnTo>
                    <a:pt x="6" y="24"/>
                  </a:lnTo>
                  <a:lnTo>
                    <a:pt x="12" y="42"/>
                  </a:lnTo>
                  <a:lnTo>
                    <a:pt x="30" y="84"/>
                  </a:lnTo>
                  <a:lnTo>
                    <a:pt x="30" y="84"/>
                  </a:lnTo>
                  <a:lnTo>
                    <a:pt x="30" y="96"/>
                  </a:lnTo>
                  <a:lnTo>
                    <a:pt x="42" y="96"/>
                  </a:lnTo>
                  <a:lnTo>
                    <a:pt x="54" y="96"/>
                  </a:lnTo>
                  <a:lnTo>
                    <a:pt x="54" y="96"/>
                  </a:lnTo>
                  <a:lnTo>
                    <a:pt x="66" y="108"/>
                  </a:lnTo>
                  <a:lnTo>
                    <a:pt x="78" y="114"/>
                  </a:lnTo>
                  <a:lnTo>
                    <a:pt x="96" y="102"/>
                  </a:lnTo>
                  <a:lnTo>
                    <a:pt x="96" y="102"/>
                  </a:lnTo>
                  <a:lnTo>
                    <a:pt x="108" y="108"/>
                  </a:lnTo>
                  <a:lnTo>
                    <a:pt x="120" y="108"/>
                  </a:lnTo>
                  <a:lnTo>
                    <a:pt x="138" y="102"/>
                  </a:lnTo>
                  <a:lnTo>
                    <a:pt x="138" y="102"/>
                  </a:lnTo>
                  <a:lnTo>
                    <a:pt x="150" y="102"/>
                  </a:lnTo>
                  <a:lnTo>
                    <a:pt x="162" y="102"/>
                  </a:lnTo>
                  <a:lnTo>
                    <a:pt x="174" y="90"/>
                  </a:lnTo>
                  <a:lnTo>
                    <a:pt x="222" y="72"/>
                  </a:lnTo>
                  <a:lnTo>
                    <a:pt x="222" y="72"/>
                  </a:lnTo>
                  <a:lnTo>
                    <a:pt x="192" y="72"/>
                  </a:lnTo>
                  <a:lnTo>
                    <a:pt x="174" y="66"/>
                  </a:lnTo>
                  <a:lnTo>
                    <a:pt x="156" y="60"/>
                  </a:lnTo>
                  <a:lnTo>
                    <a:pt x="156" y="60"/>
                  </a:lnTo>
                  <a:lnTo>
                    <a:pt x="132" y="42"/>
                  </a:lnTo>
                  <a:lnTo>
                    <a:pt x="120" y="36"/>
                  </a:lnTo>
                  <a:lnTo>
                    <a:pt x="114" y="36"/>
                  </a:lnTo>
                  <a:lnTo>
                    <a:pt x="108" y="36"/>
                  </a:lnTo>
                  <a:lnTo>
                    <a:pt x="108" y="36"/>
                  </a:lnTo>
                  <a:lnTo>
                    <a:pt x="96" y="24"/>
                  </a:lnTo>
                  <a:lnTo>
                    <a:pt x="84" y="18"/>
                  </a:lnTo>
                  <a:lnTo>
                    <a:pt x="66" y="18"/>
                  </a:lnTo>
                  <a:lnTo>
                    <a:pt x="66" y="18"/>
                  </a:lnTo>
                  <a:lnTo>
                    <a:pt x="60" y="6"/>
                  </a:lnTo>
                  <a:lnTo>
                    <a:pt x="48" y="0"/>
                  </a:lnTo>
                  <a:lnTo>
                    <a:pt x="36" y="0"/>
                  </a:lnTo>
                  <a:lnTo>
                    <a:pt x="36" y="18"/>
                  </a:lnTo>
                  <a:lnTo>
                    <a:pt x="48" y="60"/>
                  </a:lnTo>
                  <a:lnTo>
                    <a:pt x="48" y="60"/>
                  </a:lnTo>
                  <a:lnTo>
                    <a:pt x="36" y="30"/>
                  </a:lnTo>
                  <a:lnTo>
                    <a:pt x="24" y="12"/>
                  </a:lnTo>
                  <a:lnTo>
                    <a:pt x="12" y="6"/>
                  </a:lnTo>
                  <a:lnTo>
                    <a:pt x="6" y="6"/>
                  </a:lnTo>
                  <a:lnTo>
                    <a:pt x="6" y="6"/>
                  </a:lnTo>
                  <a:lnTo>
                    <a:pt x="0" y="12"/>
                  </a:lnTo>
                  <a:lnTo>
                    <a:pt x="6" y="24"/>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8" name="Freeform 88">
              <a:extLst>
                <a:ext uri="{FF2B5EF4-FFF2-40B4-BE49-F238E27FC236}">
                  <a16:creationId xmlns:a16="http://schemas.microsoft.com/office/drawing/2014/main" id="{840376D9-A21B-4EC4-AA3C-6A0220B63952}"/>
                </a:ext>
              </a:extLst>
            </p:cNvPr>
            <p:cNvSpPr>
              <a:spLocks/>
            </p:cNvSpPr>
            <p:nvPr/>
          </p:nvSpPr>
          <p:spPr bwMode="auto">
            <a:xfrm>
              <a:off x="7135" y="4716"/>
              <a:ext cx="222" cy="114"/>
            </a:xfrm>
            <a:custGeom>
              <a:avLst/>
              <a:gdLst/>
              <a:ahLst/>
              <a:cxnLst>
                <a:cxn ang="0">
                  <a:pos x="6" y="24"/>
                </a:cxn>
                <a:cxn ang="0">
                  <a:pos x="6" y="24"/>
                </a:cxn>
                <a:cxn ang="0">
                  <a:pos x="12" y="42"/>
                </a:cxn>
                <a:cxn ang="0">
                  <a:pos x="30" y="84"/>
                </a:cxn>
                <a:cxn ang="0">
                  <a:pos x="30" y="84"/>
                </a:cxn>
                <a:cxn ang="0">
                  <a:pos x="30" y="96"/>
                </a:cxn>
                <a:cxn ang="0">
                  <a:pos x="42" y="96"/>
                </a:cxn>
                <a:cxn ang="0">
                  <a:pos x="54" y="96"/>
                </a:cxn>
                <a:cxn ang="0">
                  <a:pos x="54" y="96"/>
                </a:cxn>
                <a:cxn ang="0">
                  <a:pos x="66" y="108"/>
                </a:cxn>
                <a:cxn ang="0">
                  <a:pos x="78" y="114"/>
                </a:cxn>
                <a:cxn ang="0">
                  <a:pos x="96" y="102"/>
                </a:cxn>
                <a:cxn ang="0">
                  <a:pos x="96" y="102"/>
                </a:cxn>
                <a:cxn ang="0">
                  <a:pos x="108" y="108"/>
                </a:cxn>
                <a:cxn ang="0">
                  <a:pos x="120" y="108"/>
                </a:cxn>
                <a:cxn ang="0">
                  <a:pos x="138" y="102"/>
                </a:cxn>
                <a:cxn ang="0">
                  <a:pos x="138" y="102"/>
                </a:cxn>
                <a:cxn ang="0">
                  <a:pos x="150" y="102"/>
                </a:cxn>
                <a:cxn ang="0">
                  <a:pos x="162" y="102"/>
                </a:cxn>
                <a:cxn ang="0">
                  <a:pos x="174" y="90"/>
                </a:cxn>
                <a:cxn ang="0">
                  <a:pos x="222" y="72"/>
                </a:cxn>
                <a:cxn ang="0">
                  <a:pos x="222" y="72"/>
                </a:cxn>
                <a:cxn ang="0">
                  <a:pos x="192" y="72"/>
                </a:cxn>
                <a:cxn ang="0">
                  <a:pos x="174" y="66"/>
                </a:cxn>
                <a:cxn ang="0">
                  <a:pos x="156" y="60"/>
                </a:cxn>
                <a:cxn ang="0">
                  <a:pos x="156" y="60"/>
                </a:cxn>
                <a:cxn ang="0">
                  <a:pos x="132" y="42"/>
                </a:cxn>
                <a:cxn ang="0">
                  <a:pos x="120" y="36"/>
                </a:cxn>
                <a:cxn ang="0">
                  <a:pos x="114" y="36"/>
                </a:cxn>
                <a:cxn ang="0">
                  <a:pos x="108" y="36"/>
                </a:cxn>
                <a:cxn ang="0">
                  <a:pos x="108" y="36"/>
                </a:cxn>
                <a:cxn ang="0">
                  <a:pos x="96" y="24"/>
                </a:cxn>
                <a:cxn ang="0">
                  <a:pos x="84" y="18"/>
                </a:cxn>
                <a:cxn ang="0">
                  <a:pos x="66" y="18"/>
                </a:cxn>
                <a:cxn ang="0">
                  <a:pos x="66" y="18"/>
                </a:cxn>
                <a:cxn ang="0">
                  <a:pos x="60" y="6"/>
                </a:cxn>
                <a:cxn ang="0">
                  <a:pos x="48" y="0"/>
                </a:cxn>
                <a:cxn ang="0">
                  <a:pos x="36" y="0"/>
                </a:cxn>
                <a:cxn ang="0">
                  <a:pos x="36" y="18"/>
                </a:cxn>
                <a:cxn ang="0">
                  <a:pos x="48" y="60"/>
                </a:cxn>
                <a:cxn ang="0">
                  <a:pos x="48" y="60"/>
                </a:cxn>
                <a:cxn ang="0">
                  <a:pos x="36" y="30"/>
                </a:cxn>
                <a:cxn ang="0">
                  <a:pos x="24" y="12"/>
                </a:cxn>
                <a:cxn ang="0">
                  <a:pos x="12" y="6"/>
                </a:cxn>
                <a:cxn ang="0">
                  <a:pos x="6" y="6"/>
                </a:cxn>
                <a:cxn ang="0">
                  <a:pos x="6" y="6"/>
                </a:cxn>
                <a:cxn ang="0">
                  <a:pos x="0" y="12"/>
                </a:cxn>
                <a:cxn ang="0">
                  <a:pos x="6" y="24"/>
                </a:cxn>
              </a:cxnLst>
              <a:rect l="0" t="0" r="r" b="b"/>
              <a:pathLst>
                <a:path w="222" h="114">
                  <a:moveTo>
                    <a:pt x="6" y="24"/>
                  </a:moveTo>
                  <a:lnTo>
                    <a:pt x="6" y="24"/>
                  </a:lnTo>
                  <a:lnTo>
                    <a:pt x="12" y="42"/>
                  </a:lnTo>
                  <a:lnTo>
                    <a:pt x="30" y="84"/>
                  </a:lnTo>
                  <a:lnTo>
                    <a:pt x="30" y="84"/>
                  </a:lnTo>
                  <a:lnTo>
                    <a:pt x="30" y="96"/>
                  </a:lnTo>
                  <a:lnTo>
                    <a:pt x="42" y="96"/>
                  </a:lnTo>
                  <a:lnTo>
                    <a:pt x="54" y="96"/>
                  </a:lnTo>
                  <a:lnTo>
                    <a:pt x="54" y="96"/>
                  </a:lnTo>
                  <a:lnTo>
                    <a:pt x="66" y="108"/>
                  </a:lnTo>
                  <a:lnTo>
                    <a:pt x="78" y="114"/>
                  </a:lnTo>
                  <a:lnTo>
                    <a:pt x="96" y="102"/>
                  </a:lnTo>
                  <a:lnTo>
                    <a:pt x="96" y="102"/>
                  </a:lnTo>
                  <a:lnTo>
                    <a:pt x="108" y="108"/>
                  </a:lnTo>
                  <a:lnTo>
                    <a:pt x="120" y="108"/>
                  </a:lnTo>
                  <a:lnTo>
                    <a:pt x="138" y="102"/>
                  </a:lnTo>
                  <a:lnTo>
                    <a:pt x="138" y="102"/>
                  </a:lnTo>
                  <a:lnTo>
                    <a:pt x="150" y="102"/>
                  </a:lnTo>
                  <a:lnTo>
                    <a:pt x="162" y="102"/>
                  </a:lnTo>
                  <a:lnTo>
                    <a:pt x="174" y="90"/>
                  </a:lnTo>
                  <a:lnTo>
                    <a:pt x="222" y="72"/>
                  </a:lnTo>
                  <a:lnTo>
                    <a:pt x="222" y="72"/>
                  </a:lnTo>
                  <a:lnTo>
                    <a:pt x="192" y="72"/>
                  </a:lnTo>
                  <a:lnTo>
                    <a:pt x="174" y="66"/>
                  </a:lnTo>
                  <a:lnTo>
                    <a:pt x="156" y="60"/>
                  </a:lnTo>
                  <a:lnTo>
                    <a:pt x="156" y="60"/>
                  </a:lnTo>
                  <a:lnTo>
                    <a:pt x="132" y="42"/>
                  </a:lnTo>
                  <a:lnTo>
                    <a:pt x="120" y="36"/>
                  </a:lnTo>
                  <a:lnTo>
                    <a:pt x="114" y="36"/>
                  </a:lnTo>
                  <a:lnTo>
                    <a:pt x="108" y="36"/>
                  </a:lnTo>
                  <a:lnTo>
                    <a:pt x="108" y="36"/>
                  </a:lnTo>
                  <a:lnTo>
                    <a:pt x="96" y="24"/>
                  </a:lnTo>
                  <a:lnTo>
                    <a:pt x="84" y="18"/>
                  </a:lnTo>
                  <a:lnTo>
                    <a:pt x="66" y="18"/>
                  </a:lnTo>
                  <a:lnTo>
                    <a:pt x="66" y="18"/>
                  </a:lnTo>
                  <a:lnTo>
                    <a:pt x="60" y="6"/>
                  </a:lnTo>
                  <a:lnTo>
                    <a:pt x="48" y="0"/>
                  </a:lnTo>
                  <a:lnTo>
                    <a:pt x="36" y="0"/>
                  </a:lnTo>
                  <a:lnTo>
                    <a:pt x="36" y="18"/>
                  </a:lnTo>
                  <a:lnTo>
                    <a:pt x="48" y="60"/>
                  </a:lnTo>
                  <a:lnTo>
                    <a:pt x="48" y="60"/>
                  </a:lnTo>
                  <a:lnTo>
                    <a:pt x="36" y="30"/>
                  </a:lnTo>
                  <a:lnTo>
                    <a:pt x="24" y="12"/>
                  </a:lnTo>
                  <a:lnTo>
                    <a:pt x="12" y="6"/>
                  </a:lnTo>
                  <a:lnTo>
                    <a:pt x="6" y="6"/>
                  </a:lnTo>
                  <a:lnTo>
                    <a:pt x="6" y="6"/>
                  </a:lnTo>
                  <a:lnTo>
                    <a:pt x="0" y="12"/>
                  </a:lnTo>
                  <a:lnTo>
                    <a:pt x="6" y="2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69" name="Freeform 89">
              <a:extLst>
                <a:ext uri="{FF2B5EF4-FFF2-40B4-BE49-F238E27FC236}">
                  <a16:creationId xmlns:a16="http://schemas.microsoft.com/office/drawing/2014/main" id="{B2EB59AA-329E-4B7C-839E-0322C1DEDF86}"/>
                </a:ext>
              </a:extLst>
            </p:cNvPr>
            <p:cNvSpPr>
              <a:spLocks/>
            </p:cNvSpPr>
            <p:nvPr/>
          </p:nvSpPr>
          <p:spPr bwMode="auto">
            <a:xfrm>
              <a:off x="7561" y="4800"/>
              <a:ext cx="954" cy="624"/>
            </a:xfrm>
            <a:custGeom>
              <a:avLst/>
              <a:gdLst/>
              <a:ahLst/>
              <a:cxnLst>
                <a:cxn ang="0">
                  <a:pos x="834" y="0"/>
                </a:cxn>
                <a:cxn ang="0">
                  <a:pos x="468" y="150"/>
                </a:cxn>
                <a:cxn ang="0">
                  <a:pos x="300" y="216"/>
                </a:cxn>
                <a:cxn ang="0">
                  <a:pos x="264" y="234"/>
                </a:cxn>
                <a:cxn ang="0">
                  <a:pos x="132" y="348"/>
                </a:cxn>
                <a:cxn ang="0">
                  <a:pos x="102" y="378"/>
                </a:cxn>
                <a:cxn ang="0">
                  <a:pos x="0" y="546"/>
                </a:cxn>
                <a:cxn ang="0">
                  <a:pos x="0" y="546"/>
                </a:cxn>
                <a:cxn ang="0">
                  <a:pos x="24" y="534"/>
                </a:cxn>
                <a:cxn ang="0">
                  <a:pos x="48" y="510"/>
                </a:cxn>
                <a:cxn ang="0">
                  <a:pos x="114" y="420"/>
                </a:cxn>
                <a:cxn ang="0">
                  <a:pos x="126" y="408"/>
                </a:cxn>
                <a:cxn ang="0">
                  <a:pos x="102" y="510"/>
                </a:cxn>
                <a:cxn ang="0">
                  <a:pos x="96" y="570"/>
                </a:cxn>
                <a:cxn ang="0">
                  <a:pos x="90" y="624"/>
                </a:cxn>
                <a:cxn ang="0">
                  <a:pos x="114" y="618"/>
                </a:cxn>
                <a:cxn ang="0">
                  <a:pos x="120" y="594"/>
                </a:cxn>
                <a:cxn ang="0">
                  <a:pos x="144" y="588"/>
                </a:cxn>
                <a:cxn ang="0">
                  <a:pos x="156" y="570"/>
                </a:cxn>
                <a:cxn ang="0">
                  <a:pos x="168" y="498"/>
                </a:cxn>
                <a:cxn ang="0">
                  <a:pos x="198" y="426"/>
                </a:cxn>
                <a:cxn ang="0">
                  <a:pos x="186" y="492"/>
                </a:cxn>
                <a:cxn ang="0">
                  <a:pos x="186" y="516"/>
                </a:cxn>
                <a:cxn ang="0">
                  <a:pos x="180" y="546"/>
                </a:cxn>
                <a:cxn ang="0">
                  <a:pos x="186" y="558"/>
                </a:cxn>
                <a:cxn ang="0">
                  <a:pos x="198" y="528"/>
                </a:cxn>
                <a:cxn ang="0">
                  <a:pos x="210" y="504"/>
                </a:cxn>
                <a:cxn ang="0">
                  <a:pos x="234" y="450"/>
                </a:cxn>
                <a:cxn ang="0">
                  <a:pos x="240" y="438"/>
                </a:cxn>
                <a:cxn ang="0">
                  <a:pos x="258" y="414"/>
                </a:cxn>
                <a:cxn ang="0">
                  <a:pos x="264" y="402"/>
                </a:cxn>
                <a:cxn ang="0">
                  <a:pos x="306" y="360"/>
                </a:cxn>
                <a:cxn ang="0">
                  <a:pos x="336" y="318"/>
                </a:cxn>
                <a:cxn ang="0">
                  <a:pos x="342" y="306"/>
                </a:cxn>
                <a:cxn ang="0">
                  <a:pos x="354" y="282"/>
                </a:cxn>
                <a:cxn ang="0">
                  <a:pos x="438" y="258"/>
                </a:cxn>
                <a:cxn ang="0">
                  <a:pos x="612" y="222"/>
                </a:cxn>
                <a:cxn ang="0">
                  <a:pos x="816" y="174"/>
                </a:cxn>
                <a:cxn ang="0">
                  <a:pos x="954" y="126"/>
                </a:cxn>
              </a:cxnLst>
              <a:rect l="0" t="0" r="r" b="b"/>
              <a:pathLst>
                <a:path w="954" h="624">
                  <a:moveTo>
                    <a:pt x="834" y="0"/>
                  </a:moveTo>
                  <a:lnTo>
                    <a:pt x="834" y="0"/>
                  </a:lnTo>
                  <a:lnTo>
                    <a:pt x="468" y="150"/>
                  </a:lnTo>
                  <a:lnTo>
                    <a:pt x="468" y="150"/>
                  </a:lnTo>
                  <a:lnTo>
                    <a:pt x="348" y="198"/>
                  </a:lnTo>
                  <a:lnTo>
                    <a:pt x="300" y="216"/>
                  </a:lnTo>
                  <a:lnTo>
                    <a:pt x="264" y="234"/>
                  </a:lnTo>
                  <a:lnTo>
                    <a:pt x="264" y="234"/>
                  </a:lnTo>
                  <a:lnTo>
                    <a:pt x="174" y="306"/>
                  </a:lnTo>
                  <a:lnTo>
                    <a:pt x="132" y="348"/>
                  </a:lnTo>
                  <a:lnTo>
                    <a:pt x="102" y="378"/>
                  </a:lnTo>
                  <a:lnTo>
                    <a:pt x="102" y="378"/>
                  </a:lnTo>
                  <a:lnTo>
                    <a:pt x="48" y="456"/>
                  </a:lnTo>
                  <a:lnTo>
                    <a:pt x="0" y="546"/>
                  </a:lnTo>
                  <a:lnTo>
                    <a:pt x="0" y="546"/>
                  </a:lnTo>
                  <a:lnTo>
                    <a:pt x="0" y="546"/>
                  </a:lnTo>
                  <a:lnTo>
                    <a:pt x="12" y="546"/>
                  </a:lnTo>
                  <a:lnTo>
                    <a:pt x="24" y="534"/>
                  </a:lnTo>
                  <a:lnTo>
                    <a:pt x="48" y="510"/>
                  </a:lnTo>
                  <a:lnTo>
                    <a:pt x="48" y="510"/>
                  </a:lnTo>
                  <a:lnTo>
                    <a:pt x="90" y="444"/>
                  </a:lnTo>
                  <a:lnTo>
                    <a:pt x="114" y="420"/>
                  </a:lnTo>
                  <a:lnTo>
                    <a:pt x="126" y="408"/>
                  </a:lnTo>
                  <a:lnTo>
                    <a:pt x="126" y="408"/>
                  </a:lnTo>
                  <a:lnTo>
                    <a:pt x="114" y="444"/>
                  </a:lnTo>
                  <a:lnTo>
                    <a:pt x="102" y="510"/>
                  </a:lnTo>
                  <a:lnTo>
                    <a:pt x="102" y="510"/>
                  </a:lnTo>
                  <a:lnTo>
                    <a:pt x="96" y="570"/>
                  </a:lnTo>
                  <a:lnTo>
                    <a:pt x="90" y="624"/>
                  </a:lnTo>
                  <a:lnTo>
                    <a:pt x="90" y="624"/>
                  </a:lnTo>
                  <a:lnTo>
                    <a:pt x="102" y="624"/>
                  </a:lnTo>
                  <a:lnTo>
                    <a:pt x="114" y="618"/>
                  </a:lnTo>
                  <a:lnTo>
                    <a:pt x="120" y="594"/>
                  </a:lnTo>
                  <a:lnTo>
                    <a:pt x="120" y="594"/>
                  </a:lnTo>
                  <a:lnTo>
                    <a:pt x="132" y="594"/>
                  </a:lnTo>
                  <a:lnTo>
                    <a:pt x="144" y="588"/>
                  </a:lnTo>
                  <a:lnTo>
                    <a:pt x="156" y="570"/>
                  </a:lnTo>
                  <a:lnTo>
                    <a:pt x="156" y="570"/>
                  </a:lnTo>
                  <a:lnTo>
                    <a:pt x="156" y="540"/>
                  </a:lnTo>
                  <a:lnTo>
                    <a:pt x="168" y="498"/>
                  </a:lnTo>
                  <a:lnTo>
                    <a:pt x="168" y="498"/>
                  </a:lnTo>
                  <a:lnTo>
                    <a:pt x="198" y="426"/>
                  </a:lnTo>
                  <a:lnTo>
                    <a:pt x="198" y="426"/>
                  </a:lnTo>
                  <a:lnTo>
                    <a:pt x="186" y="492"/>
                  </a:lnTo>
                  <a:lnTo>
                    <a:pt x="186" y="492"/>
                  </a:lnTo>
                  <a:lnTo>
                    <a:pt x="186" y="516"/>
                  </a:lnTo>
                  <a:lnTo>
                    <a:pt x="180" y="546"/>
                  </a:lnTo>
                  <a:lnTo>
                    <a:pt x="180" y="546"/>
                  </a:lnTo>
                  <a:lnTo>
                    <a:pt x="180" y="552"/>
                  </a:lnTo>
                  <a:lnTo>
                    <a:pt x="186" y="558"/>
                  </a:lnTo>
                  <a:lnTo>
                    <a:pt x="192" y="552"/>
                  </a:lnTo>
                  <a:lnTo>
                    <a:pt x="198" y="528"/>
                  </a:lnTo>
                  <a:lnTo>
                    <a:pt x="198" y="528"/>
                  </a:lnTo>
                  <a:lnTo>
                    <a:pt x="210" y="504"/>
                  </a:lnTo>
                  <a:lnTo>
                    <a:pt x="216" y="480"/>
                  </a:lnTo>
                  <a:lnTo>
                    <a:pt x="234" y="450"/>
                  </a:lnTo>
                  <a:lnTo>
                    <a:pt x="234" y="450"/>
                  </a:lnTo>
                  <a:lnTo>
                    <a:pt x="240" y="438"/>
                  </a:lnTo>
                  <a:lnTo>
                    <a:pt x="246" y="426"/>
                  </a:lnTo>
                  <a:lnTo>
                    <a:pt x="258" y="414"/>
                  </a:lnTo>
                  <a:lnTo>
                    <a:pt x="264" y="402"/>
                  </a:lnTo>
                  <a:lnTo>
                    <a:pt x="264" y="402"/>
                  </a:lnTo>
                  <a:lnTo>
                    <a:pt x="276" y="384"/>
                  </a:lnTo>
                  <a:lnTo>
                    <a:pt x="306" y="360"/>
                  </a:lnTo>
                  <a:lnTo>
                    <a:pt x="330" y="336"/>
                  </a:lnTo>
                  <a:lnTo>
                    <a:pt x="336" y="318"/>
                  </a:lnTo>
                  <a:lnTo>
                    <a:pt x="342" y="306"/>
                  </a:lnTo>
                  <a:lnTo>
                    <a:pt x="342" y="306"/>
                  </a:lnTo>
                  <a:lnTo>
                    <a:pt x="348" y="294"/>
                  </a:lnTo>
                  <a:lnTo>
                    <a:pt x="354" y="282"/>
                  </a:lnTo>
                  <a:lnTo>
                    <a:pt x="384" y="270"/>
                  </a:lnTo>
                  <a:lnTo>
                    <a:pt x="438" y="258"/>
                  </a:lnTo>
                  <a:lnTo>
                    <a:pt x="438" y="258"/>
                  </a:lnTo>
                  <a:lnTo>
                    <a:pt x="612" y="222"/>
                  </a:lnTo>
                  <a:lnTo>
                    <a:pt x="738" y="198"/>
                  </a:lnTo>
                  <a:lnTo>
                    <a:pt x="816" y="174"/>
                  </a:lnTo>
                  <a:lnTo>
                    <a:pt x="816" y="174"/>
                  </a:lnTo>
                  <a:lnTo>
                    <a:pt x="954" y="126"/>
                  </a:lnTo>
                  <a:lnTo>
                    <a:pt x="834" y="0"/>
                  </a:lnTo>
                  <a:close/>
                </a:path>
              </a:pathLst>
            </a:custGeom>
            <a:solidFill>
              <a:srgbClr val="F4BD8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0" name="Freeform 90">
              <a:extLst>
                <a:ext uri="{FF2B5EF4-FFF2-40B4-BE49-F238E27FC236}">
                  <a16:creationId xmlns:a16="http://schemas.microsoft.com/office/drawing/2014/main" id="{AFBEBD82-4874-44CD-ACCE-F783F0AFA366}"/>
                </a:ext>
              </a:extLst>
            </p:cNvPr>
            <p:cNvSpPr>
              <a:spLocks/>
            </p:cNvSpPr>
            <p:nvPr/>
          </p:nvSpPr>
          <p:spPr bwMode="auto">
            <a:xfrm>
              <a:off x="8131" y="3756"/>
              <a:ext cx="546" cy="1308"/>
            </a:xfrm>
            <a:custGeom>
              <a:avLst/>
              <a:gdLst/>
              <a:ahLst/>
              <a:cxnLst>
                <a:cxn ang="0">
                  <a:pos x="198" y="66"/>
                </a:cxn>
                <a:cxn ang="0">
                  <a:pos x="198" y="66"/>
                </a:cxn>
                <a:cxn ang="0">
                  <a:pos x="192" y="78"/>
                </a:cxn>
                <a:cxn ang="0">
                  <a:pos x="174" y="108"/>
                </a:cxn>
                <a:cxn ang="0">
                  <a:pos x="162" y="150"/>
                </a:cxn>
                <a:cxn ang="0">
                  <a:pos x="162" y="180"/>
                </a:cxn>
                <a:cxn ang="0">
                  <a:pos x="168" y="210"/>
                </a:cxn>
                <a:cxn ang="0">
                  <a:pos x="168" y="210"/>
                </a:cxn>
                <a:cxn ang="0">
                  <a:pos x="258" y="528"/>
                </a:cxn>
                <a:cxn ang="0">
                  <a:pos x="318" y="756"/>
                </a:cxn>
                <a:cxn ang="0">
                  <a:pos x="342" y="858"/>
                </a:cxn>
                <a:cxn ang="0">
                  <a:pos x="354" y="948"/>
                </a:cxn>
                <a:cxn ang="0">
                  <a:pos x="354" y="948"/>
                </a:cxn>
                <a:cxn ang="0">
                  <a:pos x="312" y="972"/>
                </a:cxn>
                <a:cxn ang="0">
                  <a:pos x="216" y="1032"/>
                </a:cxn>
                <a:cxn ang="0">
                  <a:pos x="96" y="1092"/>
                </a:cxn>
                <a:cxn ang="0">
                  <a:pos x="42" y="1110"/>
                </a:cxn>
                <a:cxn ang="0">
                  <a:pos x="0" y="1122"/>
                </a:cxn>
                <a:cxn ang="0">
                  <a:pos x="0" y="1122"/>
                </a:cxn>
                <a:cxn ang="0">
                  <a:pos x="12" y="1134"/>
                </a:cxn>
                <a:cxn ang="0">
                  <a:pos x="42" y="1170"/>
                </a:cxn>
                <a:cxn ang="0">
                  <a:pos x="54" y="1194"/>
                </a:cxn>
                <a:cxn ang="0">
                  <a:pos x="66" y="1230"/>
                </a:cxn>
                <a:cxn ang="0">
                  <a:pos x="78" y="1266"/>
                </a:cxn>
                <a:cxn ang="0">
                  <a:pos x="78" y="1308"/>
                </a:cxn>
                <a:cxn ang="0">
                  <a:pos x="78" y="1308"/>
                </a:cxn>
                <a:cxn ang="0">
                  <a:pos x="138" y="1296"/>
                </a:cxn>
                <a:cxn ang="0">
                  <a:pos x="270" y="1248"/>
                </a:cxn>
                <a:cxn ang="0">
                  <a:pos x="420" y="1194"/>
                </a:cxn>
                <a:cxn ang="0">
                  <a:pos x="492" y="1158"/>
                </a:cxn>
                <a:cxn ang="0">
                  <a:pos x="546" y="1128"/>
                </a:cxn>
                <a:cxn ang="0">
                  <a:pos x="546" y="1128"/>
                </a:cxn>
                <a:cxn ang="0">
                  <a:pos x="546" y="1074"/>
                </a:cxn>
                <a:cxn ang="0">
                  <a:pos x="540" y="918"/>
                </a:cxn>
                <a:cxn ang="0">
                  <a:pos x="516" y="672"/>
                </a:cxn>
                <a:cxn ang="0">
                  <a:pos x="498" y="516"/>
                </a:cxn>
                <a:cxn ang="0">
                  <a:pos x="468" y="336"/>
                </a:cxn>
                <a:cxn ang="0">
                  <a:pos x="468" y="336"/>
                </a:cxn>
                <a:cxn ang="0">
                  <a:pos x="450" y="240"/>
                </a:cxn>
                <a:cxn ang="0">
                  <a:pos x="426" y="168"/>
                </a:cxn>
                <a:cxn ang="0">
                  <a:pos x="402" y="108"/>
                </a:cxn>
                <a:cxn ang="0">
                  <a:pos x="372" y="66"/>
                </a:cxn>
                <a:cxn ang="0">
                  <a:pos x="348" y="42"/>
                </a:cxn>
                <a:cxn ang="0">
                  <a:pos x="318" y="18"/>
                </a:cxn>
                <a:cxn ang="0">
                  <a:pos x="294" y="6"/>
                </a:cxn>
                <a:cxn ang="0">
                  <a:pos x="276" y="0"/>
                </a:cxn>
                <a:cxn ang="0">
                  <a:pos x="276" y="0"/>
                </a:cxn>
                <a:cxn ang="0">
                  <a:pos x="258" y="0"/>
                </a:cxn>
                <a:cxn ang="0">
                  <a:pos x="240" y="6"/>
                </a:cxn>
                <a:cxn ang="0">
                  <a:pos x="228" y="18"/>
                </a:cxn>
                <a:cxn ang="0">
                  <a:pos x="216" y="30"/>
                </a:cxn>
                <a:cxn ang="0">
                  <a:pos x="204" y="54"/>
                </a:cxn>
                <a:cxn ang="0">
                  <a:pos x="198" y="66"/>
                </a:cxn>
              </a:cxnLst>
              <a:rect l="0" t="0" r="r" b="b"/>
              <a:pathLst>
                <a:path w="546" h="1308">
                  <a:moveTo>
                    <a:pt x="198" y="66"/>
                  </a:moveTo>
                  <a:lnTo>
                    <a:pt x="198" y="66"/>
                  </a:lnTo>
                  <a:lnTo>
                    <a:pt x="192" y="78"/>
                  </a:lnTo>
                  <a:lnTo>
                    <a:pt x="174" y="108"/>
                  </a:lnTo>
                  <a:lnTo>
                    <a:pt x="162" y="150"/>
                  </a:lnTo>
                  <a:lnTo>
                    <a:pt x="162" y="180"/>
                  </a:lnTo>
                  <a:lnTo>
                    <a:pt x="168" y="210"/>
                  </a:lnTo>
                  <a:lnTo>
                    <a:pt x="168" y="210"/>
                  </a:lnTo>
                  <a:lnTo>
                    <a:pt x="258" y="528"/>
                  </a:lnTo>
                  <a:lnTo>
                    <a:pt x="318" y="756"/>
                  </a:lnTo>
                  <a:lnTo>
                    <a:pt x="342" y="858"/>
                  </a:lnTo>
                  <a:lnTo>
                    <a:pt x="354" y="948"/>
                  </a:lnTo>
                  <a:lnTo>
                    <a:pt x="354" y="948"/>
                  </a:lnTo>
                  <a:lnTo>
                    <a:pt x="312" y="972"/>
                  </a:lnTo>
                  <a:lnTo>
                    <a:pt x="216" y="1032"/>
                  </a:lnTo>
                  <a:lnTo>
                    <a:pt x="96" y="1092"/>
                  </a:lnTo>
                  <a:lnTo>
                    <a:pt x="42" y="1110"/>
                  </a:lnTo>
                  <a:lnTo>
                    <a:pt x="0" y="1122"/>
                  </a:lnTo>
                  <a:lnTo>
                    <a:pt x="0" y="1122"/>
                  </a:lnTo>
                  <a:lnTo>
                    <a:pt x="12" y="1134"/>
                  </a:lnTo>
                  <a:lnTo>
                    <a:pt x="42" y="1170"/>
                  </a:lnTo>
                  <a:lnTo>
                    <a:pt x="54" y="1194"/>
                  </a:lnTo>
                  <a:lnTo>
                    <a:pt x="66" y="1230"/>
                  </a:lnTo>
                  <a:lnTo>
                    <a:pt x="78" y="1266"/>
                  </a:lnTo>
                  <a:lnTo>
                    <a:pt x="78" y="1308"/>
                  </a:lnTo>
                  <a:lnTo>
                    <a:pt x="78" y="1308"/>
                  </a:lnTo>
                  <a:lnTo>
                    <a:pt x="138" y="1296"/>
                  </a:lnTo>
                  <a:lnTo>
                    <a:pt x="270" y="1248"/>
                  </a:lnTo>
                  <a:lnTo>
                    <a:pt x="420" y="1194"/>
                  </a:lnTo>
                  <a:lnTo>
                    <a:pt x="492" y="1158"/>
                  </a:lnTo>
                  <a:lnTo>
                    <a:pt x="546" y="1128"/>
                  </a:lnTo>
                  <a:lnTo>
                    <a:pt x="546" y="1128"/>
                  </a:lnTo>
                  <a:lnTo>
                    <a:pt x="546" y="1074"/>
                  </a:lnTo>
                  <a:lnTo>
                    <a:pt x="540" y="918"/>
                  </a:lnTo>
                  <a:lnTo>
                    <a:pt x="516" y="672"/>
                  </a:lnTo>
                  <a:lnTo>
                    <a:pt x="498" y="516"/>
                  </a:lnTo>
                  <a:lnTo>
                    <a:pt x="468" y="336"/>
                  </a:lnTo>
                  <a:lnTo>
                    <a:pt x="468" y="336"/>
                  </a:lnTo>
                  <a:lnTo>
                    <a:pt x="450" y="240"/>
                  </a:lnTo>
                  <a:lnTo>
                    <a:pt x="426" y="168"/>
                  </a:lnTo>
                  <a:lnTo>
                    <a:pt x="402" y="108"/>
                  </a:lnTo>
                  <a:lnTo>
                    <a:pt x="372" y="66"/>
                  </a:lnTo>
                  <a:lnTo>
                    <a:pt x="348" y="42"/>
                  </a:lnTo>
                  <a:lnTo>
                    <a:pt x="318" y="18"/>
                  </a:lnTo>
                  <a:lnTo>
                    <a:pt x="294" y="6"/>
                  </a:lnTo>
                  <a:lnTo>
                    <a:pt x="276" y="0"/>
                  </a:lnTo>
                  <a:lnTo>
                    <a:pt x="276" y="0"/>
                  </a:lnTo>
                  <a:lnTo>
                    <a:pt x="258" y="0"/>
                  </a:lnTo>
                  <a:lnTo>
                    <a:pt x="240" y="6"/>
                  </a:lnTo>
                  <a:lnTo>
                    <a:pt x="228" y="18"/>
                  </a:lnTo>
                  <a:lnTo>
                    <a:pt x="216" y="30"/>
                  </a:lnTo>
                  <a:lnTo>
                    <a:pt x="204" y="54"/>
                  </a:lnTo>
                  <a:lnTo>
                    <a:pt x="198" y="66"/>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1" name="Freeform 91">
              <a:extLst>
                <a:ext uri="{FF2B5EF4-FFF2-40B4-BE49-F238E27FC236}">
                  <a16:creationId xmlns:a16="http://schemas.microsoft.com/office/drawing/2014/main" id="{A760893E-C579-4A6B-B23E-564BD4BDF982}"/>
                </a:ext>
              </a:extLst>
            </p:cNvPr>
            <p:cNvSpPr>
              <a:spLocks/>
            </p:cNvSpPr>
            <p:nvPr/>
          </p:nvSpPr>
          <p:spPr bwMode="auto">
            <a:xfrm>
              <a:off x="8131" y="3756"/>
              <a:ext cx="546" cy="1308"/>
            </a:xfrm>
            <a:custGeom>
              <a:avLst/>
              <a:gdLst/>
              <a:ahLst/>
              <a:cxnLst>
                <a:cxn ang="0">
                  <a:pos x="198" y="66"/>
                </a:cxn>
                <a:cxn ang="0">
                  <a:pos x="198" y="66"/>
                </a:cxn>
                <a:cxn ang="0">
                  <a:pos x="192" y="78"/>
                </a:cxn>
                <a:cxn ang="0">
                  <a:pos x="174" y="108"/>
                </a:cxn>
                <a:cxn ang="0">
                  <a:pos x="162" y="150"/>
                </a:cxn>
                <a:cxn ang="0">
                  <a:pos x="162" y="180"/>
                </a:cxn>
                <a:cxn ang="0">
                  <a:pos x="168" y="210"/>
                </a:cxn>
                <a:cxn ang="0">
                  <a:pos x="168" y="210"/>
                </a:cxn>
                <a:cxn ang="0">
                  <a:pos x="258" y="528"/>
                </a:cxn>
                <a:cxn ang="0">
                  <a:pos x="318" y="756"/>
                </a:cxn>
                <a:cxn ang="0">
                  <a:pos x="342" y="858"/>
                </a:cxn>
                <a:cxn ang="0">
                  <a:pos x="354" y="948"/>
                </a:cxn>
                <a:cxn ang="0">
                  <a:pos x="354" y="948"/>
                </a:cxn>
                <a:cxn ang="0">
                  <a:pos x="312" y="972"/>
                </a:cxn>
                <a:cxn ang="0">
                  <a:pos x="216" y="1032"/>
                </a:cxn>
                <a:cxn ang="0">
                  <a:pos x="96" y="1092"/>
                </a:cxn>
                <a:cxn ang="0">
                  <a:pos x="42" y="1110"/>
                </a:cxn>
                <a:cxn ang="0">
                  <a:pos x="0" y="1122"/>
                </a:cxn>
                <a:cxn ang="0">
                  <a:pos x="0" y="1122"/>
                </a:cxn>
                <a:cxn ang="0">
                  <a:pos x="12" y="1134"/>
                </a:cxn>
                <a:cxn ang="0">
                  <a:pos x="42" y="1170"/>
                </a:cxn>
                <a:cxn ang="0">
                  <a:pos x="54" y="1194"/>
                </a:cxn>
                <a:cxn ang="0">
                  <a:pos x="66" y="1230"/>
                </a:cxn>
                <a:cxn ang="0">
                  <a:pos x="78" y="1266"/>
                </a:cxn>
                <a:cxn ang="0">
                  <a:pos x="78" y="1308"/>
                </a:cxn>
                <a:cxn ang="0">
                  <a:pos x="78" y="1308"/>
                </a:cxn>
                <a:cxn ang="0">
                  <a:pos x="138" y="1296"/>
                </a:cxn>
                <a:cxn ang="0">
                  <a:pos x="270" y="1248"/>
                </a:cxn>
                <a:cxn ang="0">
                  <a:pos x="420" y="1194"/>
                </a:cxn>
                <a:cxn ang="0">
                  <a:pos x="492" y="1158"/>
                </a:cxn>
                <a:cxn ang="0">
                  <a:pos x="546" y="1128"/>
                </a:cxn>
                <a:cxn ang="0">
                  <a:pos x="546" y="1128"/>
                </a:cxn>
                <a:cxn ang="0">
                  <a:pos x="546" y="1074"/>
                </a:cxn>
                <a:cxn ang="0">
                  <a:pos x="540" y="918"/>
                </a:cxn>
                <a:cxn ang="0">
                  <a:pos x="516" y="672"/>
                </a:cxn>
                <a:cxn ang="0">
                  <a:pos x="498" y="516"/>
                </a:cxn>
                <a:cxn ang="0">
                  <a:pos x="468" y="336"/>
                </a:cxn>
                <a:cxn ang="0">
                  <a:pos x="468" y="336"/>
                </a:cxn>
                <a:cxn ang="0">
                  <a:pos x="450" y="240"/>
                </a:cxn>
                <a:cxn ang="0">
                  <a:pos x="426" y="168"/>
                </a:cxn>
                <a:cxn ang="0">
                  <a:pos x="402" y="108"/>
                </a:cxn>
                <a:cxn ang="0">
                  <a:pos x="372" y="66"/>
                </a:cxn>
                <a:cxn ang="0">
                  <a:pos x="348" y="42"/>
                </a:cxn>
                <a:cxn ang="0">
                  <a:pos x="318" y="18"/>
                </a:cxn>
                <a:cxn ang="0">
                  <a:pos x="294" y="6"/>
                </a:cxn>
                <a:cxn ang="0">
                  <a:pos x="276" y="0"/>
                </a:cxn>
                <a:cxn ang="0">
                  <a:pos x="276" y="0"/>
                </a:cxn>
                <a:cxn ang="0">
                  <a:pos x="258" y="0"/>
                </a:cxn>
                <a:cxn ang="0">
                  <a:pos x="240" y="6"/>
                </a:cxn>
                <a:cxn ang="0">
                  <a:pos x="228" y="18"/>
                </a:cxn>
                <a:cxn ang="0">
                  <a:pos x="216" y="30"/>
                </a:cxn>
                <a:cxn ang="0">
                  <a:pos x="204" y="54"/>
                </a:cxn>
                <a:cxn ang="0">
                  <a:pos x="198" y="66"/>
                </a:cxn>
              </a:cxnLst>
              <a:rect l="0" t="0" r="r" b="b"/>
              <a:pathLst>
                <a:path w="546" h="1308">
                  <a:moveTo>
                    <a:pt x="198" y="66"/>
                  </a:moveTo>
                  <a:lnTo>
                    <a:pt x="198" y="66"/>
                  </a:lnTo>
                  <a:lnTo>
                    <a:pt x="192" y="78"/>
                  </a:lnTo>
                  <a:lnTo>
                    <a:pt x="174" y="108"/>
                  </a:lnTo>
                  <a:lnTo>
                    <a:pt x="162" y="150"/>
                  </a:lnTo>
                  <a:lnTo>
                    <a:pt x="162" y="180"/>
                  </a:lnTo>
                  <a:lnTo>
                    <a:pt x="168" y="210"/>
                  </a:lnTo>
                  <a:lnTo>
                    <a:pt x="168" y="210"/>
                  </a:lnTo>
                  <a:lnTo>
                    <a:pt x="258" y="528"/>
                  </a:lnTo>
                  <a:lnTo>
                    <a:pt x="318" y="756"/>
                  </a:lnTo>
                  <a:lnTo>
                    <a:pt x="342" y="858"/>
                  </a:lnTo>
                  <a:lnTo>
                    <a:pt x="354" y="948"/>
                  </a:lnTo>
                  <a:lnTo>
                    <a:pt x="354" y="948"/>
                  </a:lnTo>
                  <a:lnTo>
                    <a:pt x="312" y="972"/>
                  </a:lnTo>
                  <a:lnTo>
                    <a:pt x="216" y="1032"/>
                  </a:lnTo>
                  <a:lnTo>
                    <a:pt x="96" y="1092"/>
                  </a:lnTo>
                  <a:lnTo>
                    <a:pt x="42" y="1110"/>
                  </a:lnTo>
                  <a:lnTo>
                    <a:pt x="0" y="1122"/>
                  </a:lnTo>
                  <a:lnTo>
                    <a:pt x="0" y="1122"/>
                  </a:lnTo>
                  <a:lnTo>
                    <a:pt x="12" y="1134"/>
                  </a:lnTo>
                  <a:lnTo>
                    <a:pt x="42" y="1170"/>
                  </a:lnTo>
                  <a:lnTo>
                    <a:pt x="54" y="1194"/>
                  </a:lnTo>
                  <a:lnTo>
                    <a:pt x="66" y="1230"/>
                  </a:lnTo>
                  <a:lnTo>
                    <a:pt x="78" y="1266"/>
                  </a:lnTo>
                  <a:lnTo>
                    <a:pt x="78" y="1308"/>
                  </a:lnTo>
                  <a:lnTo>
                    <a:pt x="78" y="1308"/>
                  </a:lnTo>
                  <a:lnTo>
                    <a:pt x="138" y="1296"/>
                  </a:lnTo>
                  <a:lnTo>
                    <a:pt x="270" y="1248"/>
                  </a:lnTo>
                  <a:lnTo>
                    <a:pt x="420" y="1194"/>
                  </a:lnTo>
                  <a:lnTo>
                    <a:pt x="492" y="1158"/>
                  </a:lnTo>
                  <a:lnTo>
                    <a:pt x="546" y="1128"/>
                  </a:lnTo>
                  <a:lnTo>
                    <a:pt x="546" y="1128"/>
                  </a:lnTo>
                  <a:lnTo>
                    <a:pt x="546" y="1074"/>
                  </a:lnTo>
                  <a:lnTo>
                    <a:pt x="540" y="918"/>
                  </a:lnTo>
                  <a:lnTo>
                    <a:pt x="516" y="672"/>
                  </a:lnTo>
                  <a:lnTo>
                    <a:pt x="498" y="516"/>
                  </a:lnTo>
                  <a:lnTo>
                    <a:pt x="468" y="336"/>
                  </a:lnTo>
                  <a:lnTo>
                    <a:pt x="468" y="336"/>
                  </a:lnTo>
                  <a:lnTo>
                    <a:pt x="450" y="240"/>
                  </a:lnTo>
                  <a:lnTo>
                    <a:pt x="426" y="168"/>
                  </a:lnTo>
                  <a:lnTo>
                    <a:pt x="402" y="108"/>
                  </a:lnTo>
                  <a:lnTo>
                    <a:pt x="372" y="66"/>
                  </a:lnTo>
                  <a:lnTo>
                    <a:pt x="348" y="42"/>
                  </a:lnTo>
                  <a:lnTo>
                    <a:pt x="318" y="18"/>
                  </a:lnTo>
                  <a:lnTo>
                    <a:pt x="294" y="6"/>
                  </a:lnTo>
                  <a:lnTo>
                    <a:pt x="276" y="0"/>
                  </a:lnTo>
                  <a:lnTo>
                    <a:pt x="276" y="0"/>
                  </a:lnTo>
                  <a:lnTo>
                    <a:pt x="258" y="0"/>
                  </a:lnTo>
                  <a:lnTo>
                    <a:pt x="240" y="6"/>
                  </a:lnTo>
                  <a:lnTo>
                    <a:pt x="228" y="18"/>
                  </a:lnTo>
                  <a:lnTo>
                    <a:pt x="216" y="30"/>
                  </a:lnTo>
                  <a:lnTo>
                    <a:pt x="204" y="54"/>
                  </a:lnTo>
                  <a:lnTo>
                    <a:pt x="198" y="6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2" name="Freeform 92">
              <a:extLst>
                <a:ext uri="{FF2B5EF4-FFF2-40B4-BE49-F238E27FC236}">
                  <a16:creationId xmlns:a16="http://schemas.microsoft.com/office/drawing/2014/main" id="{71E432C7-7D51-4CA2-A0B9-B096CC7C664F}"/>
                </a:ext>
              </a:extLst>
            </p:cNvPr>
            <p:cNvSpPr>
              <a:spLocks/>
            </p:cNvSpPr>
            <p:nvPr/>
          </p:nvSpPr>
          <p:spPr bwMode="auto">
            <a:xfrm>
              <a:off x="8287" y="3906"/>
              <a:ext cx="180" cy="654"/>
            </a:xfrm>
            <a:custGeom>
              <a:avLst/>
              <a:gdLst/>
              <a:ahLst/>
              <a:cxnLst>
                <a:cxn ang="0">
                  <a:pos x="78" y="0"/>
                </a:cxn>
                <a:cxn ang="0">
                  <a:pos x="78" y="0"/>
                </a:cxn>
                <a:cxn ang="0">
                  <a:pos x="60" y="42"/>
                </a:cxn>
                <a:cxn ang="0">
                  <a:pos x="24" y="138"/>
                </a:cxn>
                <a:cxn ang="0">
                  <a:pos x="12" y="192"/>
                </a:cxn>
                <a:cxn ang="0">
                  <a:pos x="0" y="240"/>
                </a:cxn>
                <a:cxn ang="0">
                  <a:pos x="0" y="282"/>
                </a:cxn>
                <a:cxn ang="0">
                  <a:pos x="0" y="294"/>
                </a:cxn>
                <a:cxn ang="0">
                  <a:pos x="6" y="306"/>
                </a:cxn>
                <a:cxn ang="0">
                  <a:pos x="6" y="306"/>
                </a:cxn>
                <a:cxn ang="0">
                  <a:pos x="36" y="336"/>
                </a:cxn>
                <a:cxn ang="0">
                  <a:pos x="72" y="378"/>
                </a:cxn>
                <a:cxn ang="0">
                  <a:pos x="96" y="420"/>
                </a:cxn>
                <a:cxn ang="0">
                  <a:pos x="120" y="462"/>
                </a:cxn>
                <a:cxn ang="0">
                  <a:pos x="120" y="462"/>
                </a:cxn>
                <a:cxn ang="0">
                  <a:pos x="138" y="516"/>
                </a:cxn>
                <a:cxn ang="0">
                  <a:pos x="162" y="576"/>
                </a:cxn>
                <a:cxn ang="0">
                  <a:pos x="180" y="654"/>
                </a:cxn>
                <a:cxn ang="0">
                  <a:pos x="180" y="654"/>
                </a:cxn>
                <a:cxn ang="0">
                  <a:pos x="180" y="636"/>
                </a:cxn>
                <a:cxn ang="0">
                  <a:pos x="180" y="576"/>
                </a:cxn>
                <a:cxn ang="0">
                  <a:pos x="168" y="534"/>
                </a:cxn>
                <a:cxn ang="0">
                  <a:pos x="156" y="492"/>
                </a:cxn>
                <a:cxn ang="0">
                  <a:pos x="138" y="444"/>
                </a:cxn>
                <a:cxn ang="0">
                  <a:pos x="108" y="390"/>
                </a:cxn>
                <a:cxn ang="0">
                  <a:pos x="108" y="390"/>
                </a:cxn>
                <a:cxn ang="0">
                  <a:pos x="54" y="312"/>
                </a:cxn>
                <a:cxn ang="0">
                  <a:pos x="36" y="276"/>
                </a:cxn>
                <a:cxn ang="0">
                  <a:pos x="30" y="252"/>
                </a:cxn>
                <a:cxn ang="0">
                  <a:pos x="36" y="210"/>
                </a:cxn>
                <a:cxn ang="0">
                  <a:pos x="36" y="210"/>
                </a:cxn>
                <a:cxn ang="0">
                  <a:pos x="42" y="150"/>
                </a:cxn>
                <a:cxn ang="0">
                  <a:pos x="60" y="78"/>
                </a:cxn>
                <a:cxn ang="0">
                  <a:pos x="78" y="0"/>
                </a:cxn>
              </a:cxnLst>
              <a:rect l="0" t="0" r="r" b="b"/>
              <a:pathLst>
                <a:path w="180" h="654">
                  <a:moveTo>
                    <a:pt x="78" y="0"/>
                  </a:moveTo>
                  <a:lnTo>
                    <a:pt x="78" y="0"/>
                  </a:lnTo>
                  <a:lnTo>
                    <a:pt x="60" y="42"/>
                  </a:lnTo>
                  <a:lnTo>
                    <a:pt x="24" y="138"/>
                  </a:lnTo>
                  <a:lnTo>
                    <a:pt x="12" y="192"/>
                  </a:lnTo>
                  <a:lnTo>
                    <a:pt x="0" y="240"/>
                  </a:lnTo>
                  <a:lnTo>
                    <a:pt x="0" y="282"/>
                  </a:lnTo>
                  <a:lnTo>
                    <a:pt x="0" y="294"/>
                  </a:lnTo>
                  <a:lnTo>
                    <a:pt x="6" y="306"/>
                  </a:lnTo>
                  <a:lnTo>
                    <a:pt x="6" y="306"/>
                  </a:lnTo>
                  <a:lnTo>
                    <a:pt x="36" y="336"/>
                  </a:lnTo>
                  <a:lnTo>
                    <a:pt x="72" y="378"/>
                  </a:lnTo>
                  <a:lnTo>
                    <a:pt x="96" y="420"/>
                  </a:lnTo>
                  <a:lnTo>
                    <a:pt x="120" y="462"/>
                  </a:lnTo>
                  <a:lnTo>
                    <a:pt x="120" y="462"/>
                  </a:lnTo>
                  <a:lnTo>
                    <a:pt x="138" y="516"/>
                  </a:lnTo>
                  <a:lnTo>
                    <a:pt x="162" y="576"/>
                  </a:lnTo>
                  <a:lnTo>
                    <a:pt x="180" y="654"/>
                  </a:lnTo>
                  <a:lnTo>
                    <a:pt x="180" y="654"/>
                  </a:lnTo>
                  <a:lnTo>
                    <a:pt x="180" y="636"/>
                  </a:lnTo>
                  <a:lnTo>
                    <a:pt x="180" y="576"/>
                  </a:lnTo>
                  <a:lnTo>
                    <a:pt x="168" y="534"/>
                  </a:lnTo>
                  <a:lnTo>
                    <a:pt x="156" y="492"/>
                  </a:lnTo>
                  <a:lnTo>
                    <a:pt x="138" y="444"/>
                  </a:lnTo>
                  <a:lnTo>
                    <a:pt x="108" y="390"/>
                  </a:lnTo>
                  <a:lnTo>
                    <a:pt x="108" y="390"/>
                  </a:lnTo>
                  <a:lnTo>
                    <a:pt x="54" y="312"/>
                  </a:lnTo>
                  <a:lnTo>
                    <a:pt x="36" y="276"/>
                  </a:lnTo>
                  <a:lnTo>
                    <a:pt x="30" y="252"/>
                  </a:lnTo>
                  <a:lnTo>
                    <a:pt x="36" y="210"/>
                  </a:lnTo>
                  <a:lnTo>
                    <a:pt x="36" y="210"/>
                  </a:lnTo>
                  <a:lnTo>
                    <a:pt x="42" y="150"/>
                  </a:lnTo>
                  <a:lnTo>
                    <a:pt x="60" y="78"/>
                  </a:lnTo>
                  <a:lnTo>
                    <a:pt x="78" y="0"/>
                  </a:lnTo>
                  <a:close/>
                </a:path>
              </a:pathLst>
            </a:custGeom>
            <a:solidFill>
              <a:srgbClr val="77639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3" name="Freeform 93">
              <a:extLst>
                <a:ext uri="{FF2B5EF4-FFF2-40B4-BE49-F238E27FC236}">
                  <a16:creationId xmlns:a16="http://schemas.microsoft.com/office/drawing/2014/main" id="{8959C4B1-5B02-46F6-B3FC-EB7E874A6B80}"/>
                </a:ext>
              </a:extLst>
            </p:cNvPr>
            <p:cNvSpPr>
              <a:spLocks/>
            </p:cNvSpPr>
            <p:nvPr/>
          </p:nvSpPr>
          <p:spPr bwMode="auto">
            <a:xfrm>
              <a:off x="8287" y="3906"/>
              <a:ext cx="180" cy="654"/>
            </a:xfrm>
            <a:custGeom>
              <a:avLst/>
              <a:gdLst/>
              <a:ahLst/>
              <a:cxnLst>
                <a:cxn ang="0">
                  <a:pos x="78" y="0"/>
                </a:cxn>
                <a:cxn ang="0">
                  <a:pos x="78" y="0"/>
                </a:cxn>
                <a:cxn ang="0">
                  <a:pos x="60" y="42"/>
                </a:cxn>
                <a:cxn ang="0">
                  <a:pos x="24" y="138"/>
                </a:cxn>
                <a:cxn ang="0">
                  <a:pos x="12" y="192"/>
                </a:cxn>
                <a:cxn ang="0">
                  <a:pos x="0" y="240"/>
                </a:cxn>
                <a:cxn ang="0">
                  <a:pos x="0" y="282"/>
                </a:cxn>
                <a:cxn ang="0">
                  <a:pos x="0" y="294"/>
                </a:cxn>
                <a:cxn ang="0">
                  <a:pos x="6" y="306"/>
                </a:cxn>
                <a:cxn ang="0">
                  <a:pos x="6" y="306"/>
                </a:cxn>
                <a:cxn ang="0">
                  <a:pos x="36" y="336"/>
                </a:cxn>
                <a:cxn ang="0">
                  <a:pos x="72" y="378"/>
                </a:cxn>
                <a:cxn ang="0">
                  <a:pos x="96" y="420"/>
                </a:cxn>
                <a:cxn ang="0">
                  <a:pos x="120" y="462"/>
                </a:cxn>
                <a:cxn ang="0">
                  <a:pos x="120" y="462"/>
                </a:cxn>
                <a:cxn ang="0">
                  <a:pos x="138" y="516"/>
                </a:cxn>
                <a:cxn ang="0">
                  <a:pos x="162" y="576"/>
                </a:cxn>
                <a:cxn ang="0">
                  <a:pos x="180" y="654"/>
                </a:cxn>
                <a:cxn ang="0">
                  <a:pos x="180" y="654"/>
                </a:cxn>
                <a:cxn ang="0">
                  <a:pos x="180" y="636"/>
                </a:cxn>
                <a:cxn ang="0">
                  <a:pos x="180" y="576"/>
                </a:cxn>
                <a:cxn ang="0">
                  <a:pos x="168" y="534"/>
                </a:cxn>
                <a:cxn ang="0">
                  <a:pos x="156" y="492"/>
                </a:cxn>
                <a:cxn ang="0">
                  <a:pos x="138" y="444"/>
                </a:cxn>
                <a:cxn ang="0">
                  <a:pos x="108" y="390"/>
                </a:cxn>
                <a:cxn ang="0">
                  <a:pos x="108" y="390"/>
                </a:cxn>
                <a:cxn ang="0">
                  <a:pos x="54" y="312"/>
                </a:cxn>
                <a:cxn ang="0">
                  <a:pos x="36" y="276"/>
                </a:cxn>
                <a:cxn ang="0">
                  <a:pos x="30" y="252"/>
                </a:cxn>
                <a:cxn ang="0">
                  <a:pos x="36" y="210"/>
                </a:cxn>
                <a:cxn ang="0">
                  <a:pos x="36" y="210"/>
                </a:cxn>
                <a:cxn ang="0">
                  <a:pos x="42" y="150"/>
                </a:cxn>
                <a:cxn ang="0">
                  <a:pos x="60" y="78"/>
                </a:cxn>
                <a:cxn ang="0">
                  <a:pos x="78" y="0"/>
                </a:cxn>
              </a:cxnLst>
              <a:rect l="0" t="0" r="r" b="b"/>
              <a:pathLst>
                <a:path w="180" h="654">
                  <a:moveTo>
                    <a:pt x="78" y="0"/>
                  </a:moveTo>
                  <a:lnTo>
                    <a:pt x="78" y="0"/>
                  </a:lnTo>
                  <a:lnTo>
                    <a:pt x="60" y="42"/>
                  </a:lnTo>
                  <a:lnTo>
                    <a:pt x="24" y="138"/>
                  </a:lnTo>
                  <a:lnTo>
                    <a:pt x="12" y="192"/>
                  </a:lnTo>
                  <a:lnTo>
                    <a:pt x="0" y="240"/>
                  </a:lnTo>
                  <a:lnTo>
                    <a:pt x="0" y="282"/>
                  </a:lnTo>
                  <a:lnTo>
                    <a:pt x="0" y="294"/>
                  </a:lnTo>
                  <a:lnTo>
                    <a:pt x="6" y="306"/>
                  </a:lnTo>
                  <a:lnTo>
                    <a:pt x="6" y="306"/>
                  </a:lnTo>
                  <a:lnTo>
                    <a:pt x="36" y="336"/>
                  </a:lnTo>
                  <a:lnTo>
                    <a:pt x="72" y="378"/>
                  </a:lnTo>
                  <a:lnTo>
                    <a:pt x="96" y="420"/>
                  </a:lnTo>
                  <a:lnTo>
                    <a:pt x="120" y="462"/>
                  </a:lnTo>
                  <a:lnTo>
                    <a:pt x="120" y="462"/>
                  </a:lnTo>
                  <a:lnTo>
                    <a:pt x="138" y="516"/>
                  </a:lnTo>
                  <a:lnTo>
                    <a:pt x="162" y="576"/>
                  </a:lnTo>
                  <a:lnTo>
                    <a:pt x="180" y="654"/>
                  </a:lnTo>
                  <a:lnTo>
                    <a:pt x="180" y="654"/>
                  </a:lnTo>
                  <a:lnTo>
                    <a:pt x="180" y="636"/>
                  </a:lnTo>
                  <a:lnTo>
                    <a:pt x="180" y="576"/>
                  </a:lnTo>
                  <a:lnTo>
                    <a:pt x="168" y="534"/>
                  </a:lnTo>
                  <a:lnTo>
                    <a:pt x="156" y="492"/>
                  </a:lnTo>
                  <a:lnTo>
                    <a:pt x="138" y="444"/>
                  </a:lnTo>
                  <a:lnTo>
                    <a:pt x="108" y="390"/>
                  </a:lnTo>
                  <a:lnTo>
                    <a:pt x="108" y="390"/>
                  </a:lnTo>
                  <a:lnTo>
                    <a:pt x="54" y="312"/>
                  </a:lnTo>
                  <a:lnTo>
                    <a:pt x="36" y="276"/>
                  </a:lnTo>
                  <a:lnTo>
                    <a:pt x="30" y="252"/>
                  </a:lnTo>
                  <a:lnTo>
                    <a:pt x="36" y="210"/>
                  </a:lnTo>
                  <a:lnTo>
                    <a:pt x="36" y="210"/>
                  </a:lnTo>
                  <a:lnTo>
                    <a:pt x="42" y="150"/>
                  </a:lnTo>
                  <a:lnTo>
                    <a:pt x="60" y="78"/>
                  </a:lnTo>
                  <a:lnTo>
                    <a:pt x="78" y="0"/>
                  </a:lnTo>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4" name="Freeform 94">
              <a:extLst>
                <a:ext uri="{FF2B5EF4-FFF2-40B4-BE49-F238E27FC236}">
                  <a16:creationId xmlns:a16="http://schemas.microsoft.com/office/drawing/2014/main" id="{09050370-86F6-48CF-8997-DC9235150A6E}"/>
                </a:ext>
              </a:extLst>
            </p:cNvPr>
            <p:cNvSpPr>
              <a:spLocks/>
            </p:cNvSpPr>
            <p:nvPr/>
          </p:nvSpPr>
          <p:spPr bwMode="auto">
            <a:xfrm>
              <a:off x="8515" y="4704"/>
              <a:ext cx="108" cy="96"/>
            </a:xfrm>
            <a:custGeom>
              <a:avLst/>
              <a:gdLst/>
              <a:ahLst/>
              <a:cxnLst>
                <a:cxn ang="0">
                  <a:pos x="0" y="0"/>
                </a:cxn>
                <a:cxn ang="0">
                  <a:pos x="0" y="0"/>
                </a:cxn>
                <a:cxn ang="0">
                  <a:pos x="36" y="24"/>
                </a:cxn>
                <a:cxn ang="0">
                  <a:pos x="72" y="54"/>
                </a:cxn>
                <a:cxn ang="0">
                  <a:pos x="108" y="96"/>
                </a:cxn>
                <a:cxn ang="0">
                  <a:pos x="108" y="96"/>
                </a:cxn>
                <a:cxn ang="0">
                  <a:pos x="108" y="78"/>
                </a:cxn>
                <a:cxn ang="0">
                  <a:pos x="108" y="66"/>
                </a:cxn>
                <a:cxn ang="0">
                  <a:pos x="102" y="48"/>
                </a:cxn>
                <a:cxn ang="0">
                  <a:pos x="90" y="30"/>
                </a:cxn>
                <a:cxn ang="0">
                  <a:pos x="72" y="12"/>
                </a:cxn>
                <a:cxn ang="0">
                  <a:pos x="42" y="6"/>
                </a:cxn>
                <a:cxn ang="0">
                  <a:pos x="0" y="0"/>
                </a:cxn>
              </a:cxnLst>
              <a:rect l="0" t="0" r="r" b="b"/>
              <a:pathLst>
                <a:path w="108" h="96">
                  <a:moveTo>
                    <a:pt x="0" y="0"/>
                  </a:moveTo>
                  <a:lnTo>
                    <a:pt x="0" y="0"/>
                  </a:lnTo>
                  <a:lnTo>
                    <a:pt x="36" y="24"/>
                  </a:lnTo>
                  <a:lnTo>
                    <a:pt x="72" y="54"/>
                  </a:lnTo>
                  <a:lnTo>
                    <a:pt x="108" y="96"/>
                  </a:lnTo>
                  <a:lnTo>
                    <a:pt x="108" y="96"/>
                  </a:lnTo>
                  <a:lnTo>
                    <a:pt x="108" y="78"/>
                  </a:lnTo>
                  <a:lnTo>
                    <a:pt x="108" y="66"/>
                  </a:lnTo>
                  <a:lnTo>
                    <a:pt x="102" y="48"/>
                  </a:lnTo>
                  <a:lnTo>
                    <a:pt x="90" y="30"/>
                  </a:lnTo>
                  <a:lnTo>
                    <a:pt x="72" y="12"/>
                  </a:lnTo>
                  <a:lnTo>
                    <a:pt x="42" y="6"/>
                  </a:lnTo>
                  <a:lnTo>
                    <a:pt x="0" y="0"/>
                  </a:lnTo>
                  <a:close/>
                </a:path>
              </a:pathLst>
            </a:custGeom>
            <a:solidFill>
              <a:srgbClr val="77639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175" name="Freeform 95">
              <a:extLst>
                <a:ext uri="{FF2B5EF4-FFF2-40B4-BE49-F238E27FC236}">
                  <a16:creationId xmlns:a16="http://schemas.microsoft.com/office/drawing/2014/main" id="{FD9E9AED-D23C-4B5E-8557-411F279EDEEE}"/>
                </a:ext>
              </a:extLst>
            </p:cNvPr>
            <p:cNvSpPr>
              <a:spLocks/>
            </p:cNvSpPr>
            <p:nvPr/>
          </p:nvSpPr>
          <p:spPr bwMode="auto">
            <a:xfrm>
              <a:off x="8515" y="4704"/>
              <a:ext cx="108" cy="96"/>
            </a:xfrm>
            <a:custGeom>
              <a:avLst/>
              <a:gdLst/>
              <a:ahLst/>
              <a:cxnLst>
                <a:cxn ang="0">
                  <a:pos x="0" y="0"/>
                </a:cxn>
                <a:cxn ang="0">
                  <a:pos x="0" y="0"/>
                </a:cxn>
                <a:cxn ang="0">
                  <a:pos x="36" y="24"/>
                </a:cxn>
                <a:cxn ang="0">
                  <a:pos x="72" y="54"/>
                </a:cxn>
                <a:cxn ang="0">
                  <a:pos x="108" y="96"/>
                </a:cxn>
                <a:cxn ang="0">
                  <a:pos x="108" y="96"/>
                </a:cxn>
                <a:cxn ang="0">
                  <a:pos x="108" y="78"/>
                </a:cxn>
                <a:cxn ang="0">
                  <a:pos x="108" y="66"/>
                </a:cxn>
                <a:cxn ang="0">
                  <a:pos x="102" y="48"/>
                </a:cxn>
                <a:cxn ang="0">
                  <a:pos x="90" y="30"/>
                </a:cxn>
                <a:cxn ang="0">
                  <a:pos x="72" y="12"/>
                </a:cxn>
                <a:cxn ang="0">
                  <a:pos x="42" y="6"/>
                </a:cxn>
                <a:cxn ang="0">
                  <a:pos x="0" y="0"/>
                </a:cxn>
              </a:cxnLst>
              <a:rect l="0" t="0" r="r" b="b"/>
              <a:pathLst>
                <a:path w="108" h="96">
                  <a:moveTo>
                    <a:pt x="0" y="0"/>
                  </a:moveTo>
                  <a:lnTo>
                    <a:pt x="0" y="0"/>
                  </a:lnTo>
                  <a:lnTo>
                    <a:pt x="36" y="24"/>
                  </a:lnTo>
                  <a:lnTo>
                    <a:pt x="72" y="54"/>
                  </a:lnTo>
                  <a:lnTo>
                    <a:pt x="108" y="96"/>
                  </a:lnTo>
                  <a:lnTo>
                    <a:pt x="108" y="96"/>
                  </a:lnTo>
                  <a:lnTo>
                    <a:pt x="108" y="78"/>
                  </a:lnTo>
                  <a:lnTo>
                    <a:pt x="108" y="66"/>
                  </a:lnTo>
                  <a:lnTo>
                    <a:pt x="102" y="48"/>
                  </a:lnTo>
                  <a:lnTo>
                    <a:pt x="90" y="30"/>
                  </a:lnTo>
                  <a:lnTo>
                    <a:pt x="72" y="12"/>
                  </a:lnTo>
                  <a:lnTo>
                    <a:pt x="42" y="6"/>
                  </a:lnTo>
                  <a:lnTo>
                    <a:pt x="0" y="0"/>
                  </a:lnTo>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8" name="Audio 7">
            <a:hlinkClick r:id="" action="ppaction://media"/>
            <a:extLst>
              <a:ext uri="{FF2B5EF4-FFF2-40B4-BE49-F238E27FC236}">
                <a16:creationId xmlns:a16="http://schemas.microsoft.com/office/drawing/2014/main" id="{261D4C3D-485B-4A92-A8A1-DCBBB305579C}"/>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0" name="Action Button: Go Back or Previous 89">
            <a:hlinkClick r:id="" action="ppaction://hlinkshowjump?jump=previousslide" highlightClick="1"/>
            <a:extLst>
              <a:ext uri="{FF2B5EF4-FFF2-40B4-BE49-F238E27FC236}">
                <a16:creationId xmlns:a16="http://schemas.microsoft.com/office/drawing/2014/main" id="{05E160BB-9CF5-4F08-8C78-A8D5FF679386}"/>
              </a:ext>
            </a:extLst>
          </p:cNvPr>
          <p:cNvSpPr/>
          <p:nvPr>
            <p:custDataLst>
              <p:tags r:id="rId10"/>
            </p:custDataLst>
          </p:nvPr>
        </p:nvSpPr>
        <p:spPr>
          <a:xfrm>
            <a:off x="4035208"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dirty="0">
                <a:solidFill>
                  <a:schemeClr val="tx2"/>
                </a:solidFill>
              </a:rPr>
              <a:t>  </a:t>
            </a:r>
            <a:r>
              <a:rPr lang="fr-CA" sz="1200" b="1" dirty="0" err="1">
                <a:solidFill>
                  <a:schemeClr val="tx2"/>
                </a:solidFill>
              </a:rPr>
              <a:t>Préc</a:t>
            </a:r>
            <a:r>
              <a:rPr lang="fr-CA" sz="1200" b="1" dirty="0">
                <a:solidFill>
                  <a:schemeClr val="tx2"/>
                </a:solidFill>
              </a:rPr>
              <a:t>.</a:t>
            </a:r>
          </a:p>
        </p:txBody>
      </p:sp>
      <p:sp>
        <p:nvSpPr>
          <p:cNvPr id="176" name="Action Button: Go Forward or Next 175">
            <a:hlinkClick r:id="" action="ppaction://hlinkshowjump?jump=nextslide" highlightClick="1"/>
            <a:extLst>
              <a:ext uri="{FF2B5EF4-FFF2-40B4-BE49-F238E27FC236}">
                <a16:creationId xmlns:a16="http://schemas.microsoft.com/office/drawing/2014/main" id="{EACC2434-A80A-4437-8BAA-6AFD776339C2}"/>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1589750669"/>
      </p:ext>
    </p:extLst>
  </p:cSld>
  <p:clrMapOvr>
    <a:masterClrMapping/>
  </p:clrMapOvr>
  <mc:AlternateContent xmlns:mc="http://schemas.openxmlformats.org/markup-compatibility/2006" xmlns:p14="http://schemas.microsoft.com/office/powerpoint/2010/main">
    <mc:Choice Requires="p14">
      <p:transition spd="slow" p14:dur="2000" advTm="42499"/>
    </mc:Choice>
    <mc:Fallback xmlns="">
      <p:transition spd="slow" advTm="42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entr" presetSubtype="0" fill="hold" grpId="0" nodeType="afterEffect">
                                  <p:stCondLst>
                                    <p:cond delay="8000"/>
                                  </p:stCondLst>
                                  <p:childTnLst>
                                    <p:set>
                                      <p:cBhvr>
                                        <p:cTn id="9"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2"/>
            </p:custDataLst>
          </p:nvPr>
        </p:nvSpPr>
        <p:spPr/>
        <p:txBody>
          <a:bodyPr/>
          <a:lstStyle/>
          <a:p>
            <a:r>
              <a:rPr lang="fr-CA"/>
              <a:t>16</a:t>
            </a:r>
          </a:p>
        </p:txBody>
      </p:sp>
      <p:sp>
        <p:nvSpPr>
          <p:cNvPr id="4" name="TextBox 3"/>
          <p:cNvSpPr txBox="1"/>
          <p:nvPr>
            <p:custDataLst>
              <p:tags r:id="rId3"/>
            </p:custDataLst>
          </p:nvPr>
        </p:nvSpPr>
        <p:spPr>
          <a:xfrm>
            <a:off x="3283990" y="1765715"/>
            <a:ext cx="5098011" cy="646331"/>
          </a:xfrm>
          <a:prstGeom prst="rect">
            <a:avLst/>
          </a:prstGeom>
          <a:noFill/>
        </p:spPr>
        <p:txBody>
          <a:bodyPr wrap="square" rtlCol="0">
            <a:spAutoFit/>
          </a:bodyPr>
          <a:lstStyle/>
          <a:p>
            <a:r>
              <a:rPr lang="fr-CA"/>
              <a:t>Can the audit committee meet with the auditor without management present?</a:t>
            </a:r>
          </a:p>
        </p:txBody>
      </p:sp>
      <p:pic>
        <p:nvPicPr>
          <p:cNvPr id="6" name="Picture 5"/>
          <p:cNvPicPr>
            <a:picLocks noChangeAspect="1"/>
          </p:cNvPicPr>
          <p:nvPr>
            <p:custDataLst>
              <p:tags r:id="rId4"/>
            </p:custDataLst>
          </p:nvPr>
        </p:nvPicPr>
        <p:blipFill>
          <a:blip r:embed="rId14"/>
          <a:stretch>
            <a:fillRect/>
          </a:stretch>
        </p:blipFill>
        <p:spPr>
          <a:xfrm>
            <a:off x="2838242" y="364986"/>
            <a:ext cx="7572467" cy="5926816"/>
          </a:xfrm>
          <a:prstGeom prst="rect">
            <a:avLst/>
          </a:prstGeom>
        </p:spPr>
      </p:pic>
      <p:sp>
        <p:nvSpPr>
          <p:cNvPr id="7" name="TextBox 6"/>
          <p:cNvSpPr txBox="1"/>
          <p:nvPr>
            <p:custDataLst>
              <p:tags r:id="rId5"/>
            </p:custDataLst>
          </p:nvPr>
        </p:nvSpPr>
        <p:spPr>
          <a:xfrm>
            <a:off x="3598578" y="1352611"/>
            <a:ext cx="4643021" cy="1286186"/>
          </a:xfrm>
          <a:prstGeom prst="rect">
            <a:avLst/>
          </a:prstGeom>
          <a:noFill/>
        </p:spPr>
        <p:txBody>
          <a:bodyPr wrap="square" rtlCol="0">
            <a:spAutoFit/>
          </a:bodyPr>
          <a:lstStyle/>
          <a:p>
            <a:pPr>
              <a:lnSpc>
                <a:spcPct val="150000"/>
              </a:lnSpc>
            </a:pPr>
            <a:r>
              <a:rPr lang="fr-CA" spc="20" dirty="0">
                <a:latin typeface="Century Gothic" panose="020B0502020202020204" pitchFamily="34" charset="0"/>
                <a:ea typeface="Roboto" panose="02000000000000000000" pitchFamily="2" charset="0"/>
              </a:rPr>
              <a:t>Le comité d’audit peut-il rencontrer l’auditeur en l’absence de la direction?</a:t>
            </a:r>
          </a:p>
        </p:txBody>
      </p:sp>
      <p:sp>
        <p:nvSpPr>
          <p:cNvPr id="8" name="Rectangle 7">
            <a:extLst>
              <a:ext uri="{FF2B5EF4-FFF2-40B4-BE49-F238E27FC236}">
                <a16:creationId xmlns:a16="http://schemas.microsoft.com/office/drawing/2014/main" id="{3DC54FE1-BD38-43A6-B44D-00C4B2C7931D}"/>
              </a:ext>
            </a:extLst>
          </p:cNvPr>
          <p:cNvSpPr/>
          <p:nvPr>
            <p:custDataLst>
              <p:tags r:id="rId6"/>
            </p:custDataLst>
          </p:nvPr>
        </p:nvSpPr>
        <p:spPr>
          <a:xfrm>
            <a:off x="578303" y="3144723"/>
            <a:ext cx="4519878" cy="2239844"/>
          </a:xfrm>
          <a:prstGeom prst="rect">
            <a:avLst/>
          </a:prstGeom>
        </p:spPr>
        <p:txBody>
          <a:bodyPr wrap="square">
            <a:spAutoFit/>
          </a:bodyPr>
          <a:lstStyle/>
          <a:p>
            <a:pPr marL="91440">
              <a:lnSpc>
                <a:spcPct val="150000"/>
              </a:lnSpc>
              <a:spcBef>
                <a:spcPts val="600"/>
              </a:spcBef>
              <a:spcAft>
                <a:spcPts val="600"/>
              </a:spcAft>
            </a:pPr>
            <a:r>
              <a:rPr lang="fr-CA" sz="2400" spc="20" dirty="0">
                <a:solidFill>
                  <a:srgbClr val="000000"/>
                </a:solidFill>
                <a:latin typeface="Roboto" panose="02000000000000000000" pitchFamily="2" charset="0"/>
                <a:ea typeface="Roboto" panose="02000000000000000000" pitchFamily="2" charset="0"/>
              </a:rPr>
              <a:t>Oui, l’auditeur peut rencontrer le comité d’audit sans la présence d’un membre de la direction.</a:t>
            </a:r>
            <a:endParaRPr lang="fr-CA" dirty="0">
              <a:solidFill>
                <a:srgbClr val="000000"/>
              </a:solidFill>
              <a:latin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C40ED39E-F641-427A-AD7B-4E530A9C1327}"/>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151F7396-D36E-4EF5-8CA9-6A51CA244647}"/>
              </a:ext>
            </a:extLst>
          </p:cNvPr>
          <p:cNvSpPr/>
          <p:nvPr>
            <p:custDataLst>
              <p:tags r:id="rId10"/>
            </p:custDataLst>
          </p:nvPr>
        </p:nvSpPr>
        <p:spPr>
          <a:xfrm>
            <a:off x="457200" y="5332016"/>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570744D1-CB86-49B9-8306-26396EF1C1CD}"/>
              </a:ext>
            </a:extLst>
          </p:cNvPr>
          <p:cNvSpPr/>
          <p:nvPr>
            <p:custDataLst>
              <p:tags r:id="rId11"/>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2973615533"/>
      </p:ext>
    </p:extLst>
  </p:cSld>
  <p:clrMapOvr>
    <a:masterClrMapping/>
  </p:clrMapOvr>
  <mc:AlternateContent xmlns:mc="http://schemas.openxmlformats.org/markup-compatibility/2006" xmlns:p14="http://schemas.microsoft.com/office/powerpoint/2010/main">
    <mc:Choice Requires="p14">
      <p:transition spd="slow" p14:dur="2000" advTm="13529"/>
    </mc:Choice>
    <mc:Fallback xmlns="">
      <p:transition spd="slow" advTm="1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7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1"/>
            </p:custDataLst>
          </p:nvPr>
        </p:nvSpPr>
        <p:spPr>
          <a:xfrm>
            <a:off x="469310" y="1754368"/>
            <a:ext cx="4444800" cy="3349263"/>
          </a:xfrm>
        </p:spPr>
        <p:txBody>
          <a:bodyPr>
            <a:normAutofit/>
          </a:bodyPr>
          <a:lstStyle/>
          <a:p>
            <a:pPr marL="0" indent="0">
              <a:buNone/>
            </a:pPr>
            <a:endParaRPr lang="en-US" noProof="1"/>
          </a:p>
          <a:p>
            <a:pPr lvl="1"/>
            <a:r>
              <a:rPr lang="en-US" sz="3600" dirty="0"/>
              <a:t>3 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custDataLst>
              <p:tags r:id="rId2"/>
            </p:custDataLst>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17</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3"/>
            </p:custDataLst>
          </p:nvPr>
        </p:nvPicPr>
        <p:blipFill rotWithShape="1">
          <a:blip r:embed="rId12"/>
          <a:srcRect l="22" r="22"/>
          <a:stretch>
            <a:fillRect/>
          </a:stretch>
        </p:blipFill>
        <p:spPr>
          <a:xfrm>
            <a:off x="4564609" y="1138741"/>
            <a:ext cx="3475177" cy="2312691"/>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4"/>
            </p:custDataLst>
          </p:nvPr>
        </p:nvSpPr>
        <p:spPr bwMode="gray"/>
        <p:txBody>
          <a:bodyPr/>
          <a:lstStyle/>
          <a:p>
            <a:r>
              <a:rPr lang="en-US" dirty="0"/>
              <a:t>Le quiz</a:t>
            </a:r>
          </a:p>
        </p:txBody>
      </p:sp>
      <p:pic>
        <p:nvPicPr>
          <p:cNvPr id="2" name="Audio 1">
            <a:hlinkClick r:id="" action="ppaction://media"/>
            <a:extLst>
              <a:ext uri="{FF2B5EF4-FFF2-40B4-BE49-F238E27FC236}">
                <a16:creationId xmlns:a16="http://schemas.microsoft.com/office/drawing/2014/main" id="{A208AB08-59C5-43A6-B763-1DF22BFDFA2C}"/>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D2A1DC37-EC23-4063-B75D-8804A0DFEA8E}"/>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AE6C27AF-8499-42B8-B743-AE0E1A370E5E}"/>
              </a:ext>
            </a:extLst>
          </p:cNvPr>
          <p:cNvSpPr/>
          <p:nvPr>
            <p:custDataLst>
              <p:tags r:id="rId9"/>
            </p:custDataLst>
          </p:nvPr>
        </p:nvSpPr>
        <p:spPr>
          <a:xfrm>
            <a:off x="5248415" y="519805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116"/>
    </mc:Choice>
    <mc:Fallback xmlns="">
      <p:transition spd="slow" advTm="5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a:t>18</a:t>
            </a:r>
          </a:p>
        </p:txBody>
      </p:sp>
      <p:sp>
        <p:nvSpPr>
          <p:cNvPr id="3" name="Rectangle 2"/>
          <p:cNvSpPr/>
          <p:nvPr>
            <p:custDataLst>
              <p:tags r:id="rId2"/>
            </p:custDataLst>
          </p:nvPr>
        </p:nvSpPr>
        <p:spPr>
          <a:xfrm>
            <a:off x="960634" y="1993691"/>
            <a:ext cx="6344632" cy="3170099"/>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1600" spc="20" dirty="0">
                <a:solidFill>
                  <a:srgbClr val="000000"/>
                </a:solidFill>
                <a:latin typeface="Century Gothic" panose="020B0502020202020204" pitchFamily="34" charset="0"/>
                <a:ea typeface="Roboto" panose="02000000000000000000" pitchFamily="2" charset="0"/>
              </a:rPr>
              <a:t>Les municipalités et les villages peuvent nommer un auditeur qui n’est pas inscrit sur la liste d’auditeurs approuvés par le ministère des Affaires municipales et du Logement.</a:t>
            </a:r>
          </a:p>
          <a:p>
            <a:pPr marL="91440">
              <a:lnSpc>
                <a:spcPct val="150000"/>
              </a:lnSpc>
              <a:spcBef>
                <a:spcPts val="600"/>
              </a:spcBef>
              <a:spcAft>
                <a:spcPts val="600"/>
              </a:spcAft>
            </a:pPr>
            <a:r>
              <a:rPr lang="fr-CA" sz="3200" b="1" spc="20" dirty="0">
                <a:solidFill>
                  <a:srgbClr val="000000"/>
                </a:solidFill>
                <a:latin typeface="Century Gothic" panose="020B0502020202020204" pitchFamily="34" charset="0"/>
                <a:ea typeface="Roboto" panose="02000000000000000000" pitchFamily="2" charset="0"/>
              </a:rPr>
              <a:t>Vrai ou faux</a:t>
            </a:r>
            <a:endParaRPr lang="fr-CA" sz="3200" b="1" spc="20" dirty="0">
              <a:latin typeface="Century Gothic" panose="020B0502020202020204" pitchFamily="34" charset="0"/>
              <a:ea typeface="Roboto" panose="02000000000000000000" pitchFamily="2" charset="0"/>
            </a:endParaRPr>
          </a:p>
          <a:p>
            <a:endParaRPr lang="fr-CA" dirty="0">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D9297FBD-036D-4331-A8AA-721DF821FEB8}"/>
              </a:ext>
            </a:extLst>
          </p:cNvPr>
          <p:cNvGrpSpPr>
            <a:grpSpLocks noChangeAspect="1"/>
          </p:cNvGrpSpPr>
          <p:nvPr>
            <p:custDataLst>
              <p:tags r:id="rId3"/>
            </p:custDataLst>
          </p:nvPr>
        </p:nvGrpSpPr>
        <p:grpSpPr bwMode="auto">
          <a:xfrm flipH="1">
            <a:off x="6797266" y="1063416"/>
            <a:ext cx="2886075" cy="4576762"/>
            <a:chOff x="162" y="1437"/>
            <a:chExt cx="1818" cy="2883"/>
          </a:xfrm>
        </p:grpSpPr>
        <p:sp>
          <p:nvSpPr>
            <p:cNvPr id="48" name="Freeform 18">
              <a:extLst>
                <a:ext uri="{FF2B5EF4-FFF2-40B4-BE49-F238E27FC236}">
                  <a16:creationId xmlns:a16="http://schemas.microsoft.com/office/drawing/2014/main" id="{197E0E34-376E-41B3-8756-EEAB88DCD9AB}"/>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9" name="Freeform 19">
              <a:extLst>
                <a:ext uri="{FF2B5EF4-FFF2-40B4-BE49-F238E27FC236}">
                  <a16:creationId xmlns:a16="http://schemas.microsoft.com/office/drawing/2014/main" id="{3DDE9A4C-1B17-4896-8A98-AAB972B71B7C}"/>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0" name="Freeform 21">
              <a:extLst>
                <a:ext uri="{FF2B5EF4-FFF2-40B4-BE49-F238E27FC236}">
                  <a16:creationId xmlns:a16="http://schemas.microsoft.com/office/drawing/2014/main" id="{AA84E5C0-1343-4568-89C9-C5CDE70D9CD2}"/>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1" name="Freeform 22">
              <a:extLst>
                <a:ext uri="{FF2B5EF4-FFF2-40B4-BE49-F238E27FC236}">
                  <a16:creationId xmlns:a16="http://schemas.microsoft.com/office/drawing/2014/main" id="{56A81686-BEB3-4640-9F0C-B95B81C24188}"/>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2" name="Freeform 23">
              <a:extLst>
                <a:ext uri="{FF2B5EF4-FFF2-40B4-BE49-F238E27FC236}">
                  <a16:creationId xmlns:a16="http://schemas.microsoft.com/office/drawing/2014/main" id="{84553D5B-D54E-4704-A8C6-EFCD779A52B3}"/>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3" name="Freeform 24">
              <a:extLst>
                <a:ext uri="{FF2B5EF4-FFF2-40B4-BE49-F238E27FC236}">
                  <a16:creationId xmlns:a16="http://schemas.microsoft.com/office/drawing/2014/main" id="{F8BEA881-6A9A-456C-8F83-2D68157E2667}"/>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4" name="Freeform 25">
              <a:extLst>
                <a:ext uri="{FF2B5EF4-FFF2-40B4-BE49-F238E27FC236}">
                  <a16:creationId xmlns:a16="http://schemas.microsoft.com/office/drawing/2014/main" id="{5C39A0D2-4C02-40DE-A468-A29F2987B010}"/>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5" name="Freeform 26">
              <a:extLst>
                <a:ext uri="{FF2B5EF4-FFF2-40B4-BE49-F238E27FC236}">
                  <a16:creationId xmlns:a16="http://schemas.microsoft.com/office/drawing/2014/main" id="{A3732429-F4E7-4F58-9664-0474BD1E11B5}"/>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Freeform 27">
              <a:extLst>
                <a:ext uri="{FF2B5EF4-FFF2-40B4-BE49-F238E27FC236}">
                  <a16:creationId xmlns:a16="http://schemas.microsoft.com/office/drawing/2014/main" id="{EB702BAF-1B4F-4738-B2E2-96E1E0098C29}"/>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7" name="Freeform 28">
              <a:extLst>
                <a:ext uri="{FF2B5EF4-FFF2-40B4-BE49-F238E27FC236}">
                  <a16:creationId xmlns:a16="http://schemas.microsoft.com/office/drawing/2014/main" id="{75C2AFCC-E896-42B9-AE8B-5D554480F0B1}"/>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8" name="Freeform 29">
              <a:extLst>
                <a:ext uri="{FF2B5EF4-FFF2-40B4-BE49-F238E27FC236}">
                  <a16:creationId xmlns:a16="http://schemas.microsoft.com/office/drawing/2014/main" id="{14A93352-B6B7-4205-8B98-41629B6DC523}"/>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9" name="Freeform 30">
              <a:extLst>
                <a:ext uri="{FF2B5EF4-FFF2-40B4-BE49-F238E27FC236}">
                  <a16:creationId xmlns:a16="http://schemas.microsoft.com/office/drawing/2014/main" id="{583FD643-2BBA-4961-8B63-E165C83D7FF7}"/>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0" name="Freeform 31">
              <a:extLst>
                <a:ext uri="{FF2B5EF4-FFF2-40B4-BE49-F238E27FC236}">
                  <a16:creationId xmlns:a16="http://schemas.microsoft.com/office/drawing/2014/main" id="{4294F6EB-6E4C-4819-98AF-AF43AFC15292}"/>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1" name="Freeform 32">
              <a:extLst>
                <a:ext uri="{FF2B5EF4-FFF2-40B4-BE49-F238E27FC236}">
                  <a16:creationId xmlns:a16="http://schemas.microsoft.com/office/drawing/2014/main" id="{D05E2A83-605A-47AB-8C06-E2D8E3B102AD}"/>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2" name="Freeform 33">
              <a:extLst>
                <a:ext uri="{FF2B5EF4-FFF2-40B4-BE49-F238E27FC236}">
                  <a16:creationId xmlns:a16="http://schemas.microsoft.com/office/drawing/2014/main" id="{BBCAC27A-5270-47AB-BCC3-DF419A093ECC}"/>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3" name="Freeform 34">
              <a:extLst>
                <a:ext uri="{FF2B5EF4-FFF2-40B4-BE49-F238E27FC236}">
                  <a16:creationId xmlns:a16="http://schemas.microsoft.com/office/drawing/2014/main" id="{1300BEBF-43DB-4D9E-9A27-3F3405FDEA38}"/>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4" name="Freeform 35">
              <a:extLst>
                <a:ext uri="{FF2B5EF4-FFF2-40B4-BE49-F238E27FC236}">
                  <a16:creationId xmlns:a16="http://schemas.microsoft.com/office/drawing/2014/main" id="{D0D9DA88-3F86-40BB-AF7A-943869D63F05}"/>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5" name="Freeform 36">
              <a:extLst>
                <a:ext uri="{FF2B5EF4-FFF2-40B4-BE49-F238E27FC236}">
                  <a16:creationId xmlns:a16="http://schemas.microsoft.com/office/drawing/2014/main" id="{41CB6571-5CBC-4780-A585-47BDD1B00528}"/>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6" name="Rectangle 38">
              <a:extLst>
                <a:ext uri="{FF2B5EF4-FFF2-40B4-BE49-F238E27FC236}">
                  <a16:creationId xmlns:a16="http://schemas.microsoft.com/office/drawing/2014/main" id="{8F2D09A1-44BC-4604-86C3-CF964FD49DE3}"/>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67" name="Freeform 39">
              <a:extLst>
                <a:ext uri="{FF2B5EF4-FFF2-40B4-BE49-F238E27FC236}">
                  <a16:creationId xmlns:a16="http://schemas.microsoft.com/office/drawing/2014/main" id="{FF77C83D-3061-4175-BE3F-62D92F602DBA}"/>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8" name="Freeform 40">
              <a:extLst>
                <a:ext uri="{FF2B5EF4-FFF2-40B4-BE49-F238E27FC236}">
                  <a16:creationId xmlns:a16="http://schemas.microsoft.com/office/drawing/2014/main" id="{E9FCC864-97BA-426C-B77C-B5ED10EC7AB1}"/>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9" name="Freeform 41">
              <a:extLst>
                <a:ext uri="{FF2B5EF4-FFF2-40B4-BE49-F238E27FC236}">
                  <a16:creationId xmlns:a16="http://schemas.microsoft.com/office/drawing/2014/main" id="{538A1F75-7DFB-410E-B17B-5253813E8547}"/>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0" name="Freeform 42">
              <a:extLst>
                <a:ext uri="{FF2B5EF4-FFF2-40B4-BE49-F238E27FC236}">
                  <a16:creationId xmlns:a16="http://schemas.microsoft.com/office/drawing/2014/main" id="{43F0461F-9FC5-46A1-B284-39324E62DCF8}"/>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1" name="Freeform 43">
              <a:extLst>
                <a:ext uri="{FF2B5EF4-FFF2-40B4-BE49-F238E27FC236}">
                  <a16:creationId xmlns:a16="http://schemas.microsoft.com/office/drawing/2014/main" id="{91BD24EC-04D2-4A74-AF90-757C65DF30B1}"/>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2" name="Freeform 44">
              <a:extLst>
                <a:ext uri="{FF2B5EF4-FFF2-40B4-BE49-F238E27FC236}">
                  <a16:creationId xmlns:a16="http://schemas.microsoft.com/office/drawing/2014/main" id="{3BD3A327-B8BB-4A6B-A93A-6A18DE014787}"/>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3" name="Freeform 45">
              <a:extLst>
                <a:ext uri="{FF2B5EF4-FFF2-40B4-BE49-F238E27FC236}">
                  <a16:creationId xmlns:a16="http://schemas.microsoft.com/office/drawing/2014/main" id="{43CF6958-6A24-4EE4-9C42-0D4BA4B0FBCC}"/>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4" name="Freeform 46">
              <a:extLst>
                <a:ext uri="{FF2B5EF4-FFF2-40B4-BE49-F238E27FC236}">
                  <a16:creationId xmlns:a16="http://schemas.microsoft.com/office/drawing/2014/main" id="{5C6E062B-9AEB-45B4-8D97-E9DC011EC279}"/>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5" name="Freeform 47">
              <a:extLst>
                <a:ext uri="{FF2B5EF4-FFF2-40B4-BE49-F238E27FC236}">
                  <a16:creationId xmlns:a16="http://schemas.microsoft.com/office/drawing/2014/main" id="{2CDC7522-306F-4A03-987F-479C0552EFAB}"/>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6" name="Freeform 48">
              <a:extLst>
                <a:ext uri="{FF2B5EF4-FFF2-40B4-BE49-F238E27FC236}">
                  <a16:creationId xmlns:a16="http://schemas.microsoft.com/office/drawing/2014/main" id="{A8647685-2B46-4204-82DB-A1828B375DEC}"/>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7" name="Freeform 49">
              <a:extLst>
                <a:ext uri="{FF2B5EF4-FFF2-40B4-BE49-F238E27FC236}">
                  <a16:creationId xmlns:a16="http://schemas.microsoft.com/office/drawing/2014/main" id="{C69F9175-F2F6-4B9E-BED8-016D230FED12}"/>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8" name="Rectangle 50">
              <a:extLst>
                <a:ext uri="{FF2B5EF4-FFF2-40B4-BE49-F238E27FC236}">
                  <a16:creationId xmlns:a16="http://schemas.microsoft.com/office/drawing/2014/main" id="{B0C3D41A-E420-40B1-88AF-FDC8222EF2AB}"/>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79" name="Freeform 51">
              <a:extLst>
                <a:ext uri="{FF2B5EF4-FFF2-40B4-BE49-F238E27FC236}">
                  <a16:creationId xmlns:a16="http://schemas.microsoft.com/office/drawing/2014/main" id="{E696E69C-2FC2-4AF1-B699-2F2EAD0E2591}"/>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80" name="Freeform 52">
              <a:extLst>
                <a:ext uri="{FF2B5EF4-FFF2-40B4-BE49-F238E27FC236}">
                  <a16:creationId xmlns:a16="http://schemas.microsoft.com/office/drawing/2014/main" id="{589BAB5E-B83C-441D-A48F-A1DACD9FA769}"/>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4" name="Audio 3">
            <a:hlinkClick r:id="" action="ppaction://media"/>
            <a:extLst>
              <a:ext uri="{FF2B5EF4-FFF2-40B4-BE49-F238E27FC236}">
                <a16:creationId xmlns:a16="http://schemas.microsoft.com/office/drawing/2014/main" id="{3260B3B2-937D-4ADB-98C0-96285D903F8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744C6AEA-BCF0-40D6-BC1F-E0C915E884FC}"/>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40" name="Action Button: Go Forward or Next 39">
            <a:hlinkClick r:id="" action="ppaction://hlinkshowjump?jump=nextslide" highlightClick="1"/>
            <a:extLst>
              <a:ext uri="{FF2B5EF4-FFF2-40B4-BE49-F238E27FC236}">
                <a16:creationId xmlns:a16="http://schemas.microsoft.com/office/drawing/2014/main" id="{2C1E92C9-DCC3-4114-9A4C-FE7E2700BCAC}"/>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13711"/>
    </mc:Choice>
    <mc:Fallback xmlns="">
      <p:transition spd="slow" advTm="1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a:t>19</a:t>
            </a:r>
          </a:p>
        </p:txBody>
      </p:sp>
      <p:sp>
        <p:nvSpPr>
          <p:cNvPr id="3" name="Rectangle 2"/>
          <p:cNvSpPr/>
          <p:nvPr>
            <p:custDataLst>
              <p:tags r:id="rId2"/>
            </p:custDataLst>
          </p:nvPr>
        </p:nvSpPr>
        <p:spPr>
          <a:xfrm>
            <a:off x="1763627" y="894456"/>
            <a:ext cx="5765339" cy="3539430"/>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b="1" spc="20" dirty="0">
                <a:solidFill>
                  <a:srgbClr val="000000"/>
                </a:solidFill>
                <a:latin typeface="Century Gothic" panose="020B0502020202020204" pitchFamily="34" charset="0"/>
                <a:ea typeface="Roboto" panose="02000000000000000000" pitchFamily="2" charset="0"/>
              </a:rPr>
              <a:t>Faux</a:t>
            </a:r>
          </a:p>
          <a:p>
            <a:pPr marL="91440">
              <a:lnSpc>
                <a:spcPct val="150000"/>
              </a:lnSpc>
              <a:spcBef>
                <a:spcPts val="600"/>
              </a:spcBef>
              <a:spcAft>
                <a:spcPts val="600"/>
              </a:spcAft>
            </a:pPr>
            <a:r>
              <a:rPr lang="fr-CA" sz="1600" spc="20" dirty="0">
                <a:solidFill>
                  <a:srgbClr val="000000"/>
                </a:solidFill>
                <a:latin typeface="Century Gothic" panose="020B0502020202020204" pitchFamily="34" charset="0"/>
              </a:rPr>
              <a:t>En vertu de la loi sur l’administration municipale (</a:t>
            </a:r>
            <a:r>
              <a:rPr lang="fr-CA" sz="1600" i="1" spc="20" dirty="0">
                <a:solidFill>
                  <a:srgbClr val="000000"/>
                </a:solidFill>
                <a:latin typeface="Century Gothic" panose="020B0502020202020204" pitchFamily="34" charset="0"/>
              </a:rPr>
              <a:t>Municipal </a:t>
            </a:r>
            <a:r>
              <a:rPr lang="fr-CA" sz="1600" i="1" spc="20" dirty="0" err="1">
                <a:solidFill>
                  <a:srgbClr val="000000"/>
                </a:solidFill>
                <a:latin typeface="Century Gothic" panose="020B0502020202020204" pitchFamily="34" charset="0"/>
              </a:rPr>
              <a:t>Government</a:t>
            </a:r>
            <a:r>
              <a:rPr lang="fr-CA" sz="1600" i="1" spc="20" dirty="0">
                <a:solidFill>
                  <a:srgbClr val="000000"/>
                </a:solidFill>
                <a:latin typeface="Century Gothic" panose="020B0502020202020204" pitchFamily="34" charset="0"/>
              </a:rPr>
              <a:t> </a:t>
            </a:r>
            <a:r>
              <a:rPr lang="fr-CA" sz="1600" i="1" spc="20" dirty="0" err="1">
                <a:solidFill>
                  <a:srgbClr val="000000"/>
                </a:solidFill>
                <a:latin typeface="Century Gothic" panose="020B0502020202020204" pitchFamily="34" charset="0"/>
              </a:rPr>
              <a:t>Act</a:t>
            </a:r>
            <a:r>
              <a:rPr lang="fr-CA" sz="1600" i="1" spc="20" dirty="0">
                <a:solidFill>
                  <a:srgbClr val="000000"/>
                </a:solidFill>
                <a:latin typeface="Century Gothic" panose="020B0502020202020204" pitchFamily="34" charset="0"/>
              </a:rPr>
              <a:t>),</a:t>
            </a:r>
            <a:r>
              <a:rPr lang="fr-CA" sz="1600" spc="20" dirty="0">
                <a:solidFill>
                  <a:srgbClr val="000000"/>
                </a:solidFill>
                <a:latin typeface="Century Gothic" panose="020B0502020202020204" pitchFamily="34" charset="0"/>
              </a:rPr>
              <a:t> les municipalités et villages sont tenus de choisir un auditeur qui est inscrit auprès du ministère des Affaires municipales et du Logement.</a:t>
            </a:r>
            <a:endParaRPr lang="fr-CA" sz="1600" spc="20" dirty="0">
              <a:latin typeface="Century Gothic" panose="020B0502020202020204" pitchFamily="34" charset="0"/>
              <a:ea typeface="Roboto" panose="02000000000000000000" pitchFamily="2" charset="0"/>
            </a:endParaRPr>
          </a:p>
          <a:p>
            <a:endParaRPr lang="fr-CA"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840D9410-1548-49DE-8ED4-8B53A6B4DDE6}"/>
              </a:ext>
            </a:extLst>
          </p:cNvPr>
          <p:cNvGrpSpPr/>
          <p:nvPr>
            <p:custDataLst>
              <p:tags r:id="rId3"/>
            </p:custDataLst>
          </p:nvPr>
        </p:nvGrpSpPr>
        <p:grpSpPr>
          <a:xfrm>
            <a:off x="4331246" y="1617255"/>
            <a:ext cx="6395440" cy="4365104"/>
            <a:chOff x="-2975568" y="2492896"/>
            <a:chExt cx="6395440" cy="4365104"/>
          </a:xfrm>
        </p:grpSpPr>
        <p:sp>
          <p:nvSpPr>
            <p:cNvPr id="41" name="AutoShape 65">
              <a:extLst>
                <a:ext uri="{FF2B5EF4-FFF2-40B4-BE49-F238E27FC236}">
                  <a16:creationId xmlns:a16="http://schemas.microsoft.com/office/drawing/2014/main" id="{283AE303-1CF5-49B3-B1D8-E21775A126FB}"/>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42" name="Freeform 70">
              <a:extLst>
                <a:ext uri="{FF2B5EF4-FFF2-40B4-BE49-F238E27FC236}">
                  <a16:creationId xmlns:a16="http://schemas.microsoft.com/office/drawing/2014/main" id="{142BD50D-5254-486D-8AF2-CC4A38BEF210}"/>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3" name="Freeform 71">
              <a:extLst>
                <a:ext uri="{FF2B5EF4-FFF2-40B4-BE49-F238E27FC236}">
                  <a16:creationId xmlns:a16="http://schemas.microsoft.com/office/drawing/2014/main" id="{79DB0AB8-A444-4B47-AF1A-70292A9DDE4B}"/>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4" name="Freeform 73">
              <a:extLst>
                <a:ext uri="{FF2B5EF4-FFF2-40B4-BE49-F238E27FC236}">
                  <a16:creationId xmlns:a16="http://schemas.microsoft.com/office/drawing/2014/main" id="{A5C3785C-531A-42A8-9A38-D892032A4222}"/>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5" name="Freeform 74">
              <a:extLst>
                <a:ext uri="{FF2B5EF4-FFF2-40B4-BE49-F238E27FC236}">
                  <a16:creationId xmlns:a16="http://schemas.microsoft.com/office/drawing/2014/main" id="{BADFAA6F-AFE7-441D-B5B9-1D3C134476F8}"/>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6" name="Freeform 75">
              <a:extLst>
                <a:ext uri="{FF2B5EF4-FFF2-40B4-BE49-F238E27FC236}">
                  <a16:creationId xmlns:a16="http://schemas.microsoft.com/office/drawing/2014/main" id="{208ECBD6-29BC-431F-B5FC-1EB63AB25548}"/>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7" name="Freeform 76">
              <a:extLst>
                <a:ext uri="{FF2B5EF4-FFF2-40B4-BE49-F238E27FC236}">
                  <a16:creationId xmlns:a16="http://schemas.microsoft.com/office/drawing/2014/main" id="{5D740145-EFE1-4A3D-B2C1-7BA9477CAB87}"/>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8" name="Freeform 77">
              <a:extLst>
                <a:ext uri="{FF2B5EF4-FFF2-40B4-BE49-F238E27FC236}">
                  <a16:creationId xmlns:a16="http://schemas.microsoft.com/office/drawing/2014/main" id="{A78EB6DE-16AD-4808-B030-873D6D7F5994}"/>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9" name="Freeform 78">
              <a:extLst>
                <a:ext uri="{FF2B5EF4-FFF2-40B4-BE49-F238E27FC236}">
                  <a16:creationId xmlns:a16="http://schemas.microsoft.com/office/drawing/2014/main" id="{1CB399EE-2822-4500-BAEC-6737C5EE69AB}"/>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0" name="Freeform 79">
              <a:extLst>
                <a:ext uri="{FF2B5EF4-FFF2-40B4-BE49-F238E27FC236}">
                  <a16:creationId xmlns:a16="http://schemas.microsoft.com/office/drawing/2014/main" id="{8A197BCC-30C5-4A29-A161-9A392887CC27}"/>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1" name="Freeform 80">
              <a:extLst>
                <a:ext uri="{FF2B5EF4-FFF2-40B4-BE49-F238E27FC236}">
                  <a16:creationId xmlns:a16="http://schemas.microsoft.com/office/drawing/2014/main" id="{D9B10E0C-1C4C-4D79-8448-7399875FA575}"/>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2" name="Freeform 81">
              <a:extLst>
                <a:ext uri="{FF2B5EF4-FFF2-40B4-BE49-F238E27FC236}">
                  <a16:creationId xmlns:a16="http://schemas.microsoft.com/office/drawing/2014/main" id="{7A0B29C3-EC3E-40AD-B4BF-3753AE87CBC3}"/>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3" name="Freeform 82">
              <a:extLst>
                <a:ext uri="{FF2B5EF4-FFF2-40B4-BE49-F238E27FC236}">
                  <a16:creationId xmlns:a16="http://schemas.microsoft.com/office/drawing/2014/main" id="{35B0E5B0-D423-4582-AE70-18FCF3FE9955}"/>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4" name="Freeform 83">
              <a:extLst>
                <a:ext uri="{FF2B5EF4-FFF2-40B4-BE49-F238E27FC236}">
                  <a16:creationId xmlns:a16="http://schemas.microsoft.com/office/drawing/2014/main" id="{F45C2644-014E-4273-B17A-72E1656F3BF1}"/>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5" name="Freeform 84">
              <a:extLst>
                <a:ext uri="{FF2B5EF4-FFF2-40B4-BE49-F238E27FC236}">
                  <a16:creationId xmlns:a16="http://schemas.microsoft.com/office/drawing/2014/main" id="{980B4C58-EB49-4674-8B5F-9460E9E597C4}"/>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Freeform 85">
              <a:extLst>
                <a:ext uri="{FF2B5EF4-FFF2-40B4-BE49-F238E27FC236}">
                  <a16:creationId xmlns:a16="http://schemas.microsoft.com/office/drawing/2014/main" id="{16CA9A9E-98E1-4744-93C2-94F48B1713F0}"/>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7" name="Freeform 86">
              <a:extLst>
                <a:ext uri="{FF2B5EF4-FFF2-40B4-BE49-F238E27FC236}">
                  <a16:creationId xmlns:a16="http://schemas.microsoft.com/office/drawing/2014/main" id="{1C7DB15A-A335-4DFE-96E8-DA869D8300FD}"/>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8" name="Freeform 87">
              <a:extLst>
                <a:ext uri="{FF2B5EF4-FFF2-40B4-BE49-F238E27FC236}">
                  <a16:creationId xmlns:a16="http://schemas.microsoft.com/office/drawing/2014/main" id="{5A552EF6-4F6C-40D0-A422-E05A69A3A3E9}"/>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9" name="Freeform 88">
              <a:extLst>
                <a:ext uri="{FF2B5EF4-FFF2-40B4-BE49-F238E27FC236}">
                  <a16:creationId xmlns:a16="http://schemas.microsoft.com/office/drawing/2014/main" id="{66BA1A81-096E-4382-A397-26785EA25455}"/>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0" name="Freeform 89">
              <a:extLst>
                <a:ext uri="{FF2B5EF4-FFF2-40B4-BE49-F238E27FC236}">
                  <a16:creationId xmlns:a16="http://schemas.microsoft.com/office/drawing/2014/main" id="{0CB99CA1-16EB-4CBD-9C22-9F2D9D70B34A}"/>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1" name="Freeform 90">
              <a:extLst>
                <a:ext uri="{FF2B5EF4-FFF2-40B4-BE49-F238E27FC236}">
                  <a16:creationId xmlns:a16="http://schemas.microsoft.com/office/drawing/2014/main" id="{7E2DDF9C-6CCC-429D-9FFE-440B23CC5517}"/>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2" name="Freeform 91">
              <a:extLst>
                <a:ext uri="{FF2B5EF4-FFF2-40B4-BE49-F238E27FC236}">
                  <a16:creationId xmlns:a16="http://schemas.microsoft.com/office/drawing/2014/main" id="{374CC2F6-741E-41C2-977D-C72927052E63}"/>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3" name="Freeform 92">
              <a:extLst>
                <a:ext uri="{FF2B5EF4-FFF2-40B4-BE49-F238E27FC236}">
                  <a16:creationId xmlns:a16="http://schemas.microsoft.com/office/drawing/2014/main" id="{4AF4A46E-3035-4D19-8C8C-6584E7D11172}"/>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4" name="Freeform 93">
              <a:extLst>
                <a:ext uri="{FF2B5EF4-FFF2-40B4-BE49-F238E27FC236}">
                  <a16:creationId xmlns:a16="http://schemas.microsoft.com/office/drawing/2014/main" id="{05F2075D-C716-43AB-81C7-EDD431CF0CF0}"/>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5" name="Freeform 94">
              <a:extLst>
                <a:ext uri="{FF2B5EF4-FFF2-40B4-BE49-F238E27FC236}">
                  <a16:creationId xmlns:a16="http://schemas.microsoft.com/office/drawing/2014/main" id="{34642A30-DF46-4458-9D21-4B5558FF2B82}"/>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6" name="Freeform 95">
              <a:extLst>
                <a:ext uri="{FF2B5EF4-FFF2-40B4-BE49-F238E27FC236}">
                  <a16:creationId xmlns:a16="http://schemas.microsoft.com/office/drawing/2014/main" id="{AC29B4B3-1651-48D3-877F-5F08BE10BC7B}"/>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7" name="Freeform 96">
              <a:extLst>
                <a:ext uri="{FF2B5EF4-FFF2-40B4-BE49-F238E27FC236}">
                  <a16:creationId xmlns:a16="http://schemas.microsoft.com/office/drawing/2014/main" id="{F6679F95-2CCD-4A44-BCE4-ECFE32C50EDD}"/>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8" name="Freeform 97">
              <a:extLst>
                <a:ext uri="{FF2B5EF4-FFF2-40B4-BE49-F238E27FC236}">
                  <a16:creationId xmlns:a16="http://schemas.microsoft.com/office/drawing/2014/main" id="{24B9DFBA-38D8-48A8-9ECF-B6665FAAA9B0}"/>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9" name="Freeform 98">
              <a:extLst>
                <a:ext uri="{FF2B5EF4-FFF2-40B4-BE49-F238E27FC236}">
                  <a16:creationId xmlns:a16="http://schemas.microsoft.com/office/drawing/2014/main" id="{5EEEE0FC-70DC-432A-82DB-81D46092A94C}"/>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0" name="Freeform 99">
              <a:extLst>
                <a:ext uri="{FF2B5EF4-FFF2-40B4-BE49-F238E27FC236}">
                  <a16:creationId xmlns:a16="http://schemas.microsoft.com/office/drawing/2014/main" id="{1E17E4CA-15E7-4FD5-9AF3-F3F39988624C}"/>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1" name="Freeform 100">
              <a:extLst>
                <a:ext uri="{FF2B5EF4-FFF2-40B4-BE49-F238E27FC236}">
                  <a16:creationId xmlns:a16="http://schemas.microsoft.com/office/drawing/2014/main" id="{E7238C20-C3B5-4FDC-9A3A-45E2F30AA2EC}"/>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2" name="Freeform 101">
              <a:extLst>
                <a:ext uri="{FF2B5EF4-FFF2-40B4-BE49-F238E27FC236}">
                  <a16:creationId xmlns:a16="http://schemas.microsoft.com/office/drawing/2014/main" id="{B4D9F50B-C13D-4BD4-9B55-5CA786532F48}"/>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3" name="Freeform 102">
              <a:extLst>
                <a:ext uri="{FF2B5EF4-FFF2-40B4-BE49-F238E27FC236}">
                  <a16:creationId xmlns:a16="http://schemas.microsoft.com/office/drawing/2014/main" id="{662051C5-EEC3-4FEF-AC1B-24500DAB6F9D}"/>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4" name="Freeform 103">
              <a:extLst>
                <a:ext uri="{FF2B5EF4-FFF2-40B4-BE49-F238E27FC236}">
                  <a16:creationId xmlns:a16="http://schemas.microsoft.com/office/drawing/2014/main" id="{EA4CBD6B-77CD-42D4-95E0-E46D2A8D949A}"/>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5" name="Freeform 104">
              <a:extLst>
                <a:ext uri="{FF2B5EF4-FFF2-40B4-BE49-F238E27FC236}">
                  <a16:creationId xmlns:a16="http://schemas.microsoft.com/office/drawing/2014/main" id="{82E4BE1B-B073-4633-9CCE-8D0AE3A00273}"/>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6" name="Freeform 105">
              <a:extLst>
                <a:ext uri="{FF2B5EF4-FFF2-40B4-BE49-F238E27FC236}">
                  <a16:creationId xmlns:a16="http://schemas.microsoft.com/office/drawing/2014/main" id="{E64CC568-3E9B-4516-92D1-3BEFC0972769}"/>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7" name="Freeform 107">
              <a:extLst>
                <a:ext uri="{FF2B5EF4-FFF2-40B4-BE49-F238E27FC236}">
                  <a16:creationId xmlns:a16="http://schemas.microsoft.com/office/drawing/2014/main" id="{176A3587-978D-4E1F-8299-2C30D64098B3}"/>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8" name="Freeform 138">
              <a:extLst>
                <a:ext uri="{FF2B5EF4-FFF2-40B4-BE49-F238E27FC236}">
                  <a16:creationId xmlns:a16="http://schemas.microsoft.com/office/drawing/2014/main" id="{563A317F-F545-44D3-B217-C6A4172663D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9" name="Freeform 139">
              <a:extLst>
                <a:ext uri="{FF2B5EF4-FFF2-40B4-BE49-F238E27FC236}">
                  <a16:creationId xmlns:a16="http://schemas.microsoft.com/office/drawing/2014/main" id="{C3F4A1CA-B1F7-44F2-933F-AF4B1F82DA8D}"/>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4" name="Audio 3">
            <a:hlinkClick r:id="" action="ppaction://media"/>
            <a:extLst>
              <a:ext uri="{FF2B5EF4-FFF2-40B4-BE49-F238E27FC236}">
                <a16:creationId xmlns:a16="http://schemas.microsoft.com/office/drawing/2014/main" id="{64F67247-7461-4A52-982E-D965BBE63A3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80" name="Action Button: Go Back or Previous 79">
            <a:hlinkClick r:id="" action="ppaction://hlinkshowjump?jump=previousslide" highlightClick="1"/>
            <a:extLst>
              <a:ext uri="{FF2B5EF4-FFF2-40B4-BE49-F238E27FC236}">
                <a16:creationId xmlns:a16="http://schemas.microsoft.com/office/drawing/2014/main" id="{0F087F1A-7421-41F6-8A53-61BEADB0DC3A}"/>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1" name="Action Button: Go Forward or Next 80">
            <a:hlinkClick r:id="" action="ppaction://hlinkshowjump?jump=nextslide" highlightClick="1"/>
            <a:extLst>
              <a:ext uri="{FF2B5EF4-FFF2-40B4-BE49-F238E27FC236}">
                <a16:creationId xmlns:a16="http://schemas.microsoft.com/office/drawing/2014/main" id="{BF69A783-2401-49D5-A2AA-E3861F1CFC45}"/>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17648"/>
    </mc:Choice>
    <mc:Fallback xmlns="">
      <p:transition spd="slow" advTm="17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custDataLst>
              <p:tags r:id="rId1"/>
            </p:custDataLst>
          </p:nvPr>
        </p:nvPicPr>
        <p:blipFill rotWithShape="1">
          <a:blip r:embed="rId14"/>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custDataLst>
              <p:tags r:id="rId2"/>
            </p:custDataLst>
          </p:nvPr>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custDataLst>
              <p:tags r:id="rId3"/>
            </p:custDataLst>
          </p:nvPr>
        </p:nvSpPr>
        <p:spPr>
          <a:xfrm>
            <a:off x="5083590" y="1250092"/>
            <a:ext cx="6641900" cy="1124345"/>
          </a:xfrm>
        </p:spPr>
        <p:txBody>
          <a:bodyPr/>
          <a:lstStyle/>
          <a:p>
            <a:r>
              <a:rPr lang="fr-CA" dirty="0"/>
              <a:t>Cinq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custDataLst>
              <p:tags r:id="rId4"/>
            </p:custDataLst>
          </p:nvPr>
        </p:nvSpPr>
        <p:spPr>
          <a:xfrm>
            <a:off x="5083824" y="2374438"/>
            <a:ext cx="6641626" cy="590155"/>
          </a:xfrm>
        </p:spPr>
        <p:txBody>
          <a:bodyPr>
            <a:normAutofit fontScale="92500" lnSpcReduction="20000"/>
          </a:bodyPr>
          <a:lstStyle/>
          <a:p>
            <a:r>
              <a:rPr lang="fr-CA" dirty="0"/>
              <a:t>Formation sur les rôles d’un comité d’audit</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custDataLst>
              <p:tags r:id="rId5"/>
            </p:custDataLst>
          </p:nvPr>
        </p:nvSpPr>
        <p:spPr>
          <a:xfrm>
            <a:off x="6253489" y="3143945"/>
            <a:ext cx="5692433" cy="2428351"/>
          </a:xfrm>
        </p:spPr>
        <p:txBody>
          <a:bodyPr>
            <a:normAutofit fontScale="92500"/>
          </a:bodyPr>
          <a:lstStyle/>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But général et vue d’ensemble</a:t>
            </a:r>
          </a:p>
          <a:p>
            <a:pPr marL="548640" indent="-457200">
              <a:spcBef>
                <a:spcPts val="600"/>
              </a:spcBef>
              <a:spcAft>
                <a:spcPts val="600"/>
              </a:spcAft>
              <a:buFont typeface="Roboto" panose="02000000000000000000" pitchFamily="2" charset="0"/>
              <a:buChar char="›"/>
            </a:pPr>
            <a:r>
              <a:rPr lang="fr-CA" sz="2600" b="1" noProof="1">
                <a:ea typeface="Roboto" panose="02000000000000000000" pitchFamily="2" charset="0"/>
              </a:rPr>
              <a:t>Fonction liée à l’auditeur externe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l’information financière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à l’inconduite présumée</a:t>
            </a:r>
          </a:p>
          <a:p>
            <a:pPr marL="548640" indent="-457200">
              <a:spcBef>
                <a:spcPts val="600"/>
              </a:spcBef>
              <a:spcAft>
                <a:spcPts val="600"/>
              </a:spcAft>
              <a:buFont typeface="Roboto" panose="02000000000000000000" pitchFamily="2" charset="0"/>
              <a:buChar char="›"/>
            </a:pPr>
            <a:r>
              <a:rPr lang="fr-CA" noProof="1">
                <a:ea typeface="Roboto" panose="02000000000000000000" pitchFamily="2" charset="0"/>
              </a:rPr>
              <a:t>Fonction liée aux risques et au contrôle interne</a:t>
            </a:r>
          </a:p>
          <a:p>
            <a:pPr marL="548640" indent="-457200">
              <a:spcBef>
                <a:spcPts val="600"/>
              </a:spcBef>
              <a:spcAft>
                <a:spcPts val="600"/>
              </a:spcAft>
              <a:buFont typeface="Roboto" panose="02000000000000000000" pitchFamily="2" charset="0"/>
              <a:buChar char="›"/>
            </a:pPr>
            <a:endParaRPr lang="fr-CA" dirty="0">
              <a:latin typeface="Roboto" panose="02000000000000000000" pitchFamily="2" charset="0"/>
              <a:ea typeface="Roboto" panose="02000000000000000000" pitchFamily="2" charset="0"/>
            </a:endParaRPr>
          </a:p>
          <a:p>
            <a:pPr marL="91440" indent="0">
              <a:spcBef>
                <a:spcPts val="600"/>
              </a:spcBef>
              <a:spcAft>
                <a:spcPts val="600"/>
              </a:spcAft>
              <a:buNone/>
            </a:pPr>
            <a:endParaRPr lang="fr-CA" dirty="0">
              <a:latin typeface="Roboto" panose="02000000000000000000" pitchFamily="2" charset="0"/>
              <a:ea typeface="Roboto" panose="02000000000000000000" pitchFamily="2" charset="0"/>
            </a:endParaRPr>
          </a:p>
          <a:p>
            <a:pPr marL="0" indent="0">
              <a:buNone/>
            </a:pPr>
            <a:endParaRPr lang="fr-CA"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custDataLst>
              <p:tags r:id="rId6"/>
            </p:custDataLst>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2</a:t>
            </a:r>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7" name="Audio 6">
            <a:hlinkClick r:id="" action="ppaction://media"/>
            <a:extLst>
              <a:ext uri="{FF2B5EF4-FFF2-40B4-BE49-F238E27FC236}">
                <a16:creationId xmlns:a16="http://schemas.microsoft.com/office/drawing/2014/main" id="{03057247-2792-4FF0-8A1F-A5C649304D91}"/>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5FB8B43-FEA8-4033-B096-C2CCA8DB2AA9}"/>
              </a:ext>
            </a:extLst>
          </p:cNvPr>
          <p:cNvSpPr/>
          <p:nvPr>
            <p:custDataLst>
              <p:tags r:id="rId10"/>
            </p:custDataLst>
          </p:nvPr>
        </p:nvSpPr>
        <p:spPr>
          <a:xfrm>
            <a:off x="6096000" y="529938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dirty="0">
                <a:solidFill>
                  <a:schemeClr val="tx2"/>
                </a:solidFill>
              </a:rPr>
              <a:t>  </a:t>
            </a:r>
            <a:r>
              <a:rPr lang="fr-CA" sz="1200" b="1" dirty="0" err="1">
                <a:solidFill>
                  <a:schemeClr val="tx2"/>
                </a:solidFill>
              </a:rPr>
              <a:t>Préc</a:t>
            </a:r>
            <a:r>
              <a:rPr lang="fr-CA" sz="1200" b="1" dirty="0">
                <a:solidFill>
                  <a:schemeClr val="tx2"/>
                </a:solidFill>
              </a:rPr>
              <a:t>.</a:t>
            </a:r>
          </a:p>
        </p:txBody>
      </p:sp>
      <p:sp>
        <p:nvSpPr>
          <p:cNvPr id="10" name="Action Button: Go Forward or Next 9">
            <a:hlinkClick r:id="" action="ppaction://hlinkshowjump?jump=nextslide" highlightClick="1"/>
            <a:extLst>
              <a:ext uri="{FF2B5EF4-FFF2-40B4-BE49-F238E27FC236}">
                <a16:creationId xmlns:a16="http://schemas.microsoft.com/office/drawing/2014/main" id="{72467A14-232B-4AB1-B57B-8A89B9305B44}"/>
              </a:ext>
            </a:extLst>
          </p:cNvPr>
          <p:cNvSpPr/>
          <p:nvPr>
            <p:custDataLst>
              <p:tags r:id="rId11"/>
            </p:custDataLst>
          </p:nvPr>
        </p:nvSpPr>
        <p:spPr>
          <a:xfrm>
            <a:off x="10779662" y="5282523"/>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extLst>
      <p:ext uri="{BB962C8B-B14F-4D97-AF65-F5344CB8AC3E}">
        <p14:creationId xmlns:p14="http://schemas.microsoft.com/office/powerpoint/2010/main" val="3316737830"/>
      </p:ext>
    </p:extLst>
  </p:cSld>
  <p:clrMapOvr>
    <a:masterClrMapping/>
  </p:clrMapOvr>
  <mc:AlternateContent xmlns:mc="http://schemas.openxmlformats.org/markup-compatibility/2006" xmlns:p14="http://schemas.microsoft.com/office/powerpoint/2010/main">
    <mc:Choice Requires="p14">
      <p:transition spd="slow" p14:dur="2000" advTm="17450"/>
    </mc:Choice>
    <mc:Fallback xmlns="">
      <p:transition spd="slow" advTm="1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a:t>20</a:t>
            </a:r>
          </a:p>
        </p:txBody>
      </p:sp>
      <p:sp>
        <p:nvSpPr>
          <p:cNvPr id="3" name="Rectangle 2"/>
          <p:cNvSpPr/>
          <p:nvPr>
            <p:custDataLst>
              <p:tags r:id="rId2"/>
            </p:custDataLst>
          </p:nvPr>
        </p:nvSpPr>
        <p:spPr>
          <a:xfrm>
            <a:off x="1706281" y="1823301"/>
            <a:ext cx="6782782" cy="2431435"/>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1600" spc="20" dirty="0">
                <a:solidFill>
                  <a:srgbClr val="000000"/>
                </a:solidFill>
                <a:ea typeface="Roboto" panose="02000000000000000000" pitchFamily="2" charset="0"/>
              </a:rPr>
              <a:t>Le comité d’audit doit revoir les méthodes d’audit proposées par l’auditeur</a:t>
            </a:r>
            <a:r>
              <a:rPr lang="fr-CA" sz="1600" dirty="0">
                <a:ea typeface="Roboto" panose="02000000000000000000" pitchFamily="2" charset="0"/>
              </a:rPr>
              <a:t>.</a:t>
            </a:r>
            <a:endParaRPr lang="fr-CA" sz="1600" spc="20" dirty="0">
              <a:solidFill>
                <a:srgbClr val="000000"/>
              </a:solidFill>
              <a:ea typeface="Roboto" panose="02000000000000000000" pitchFamily="2" charset="0"/>
            </a:endParaRPr>
          </a:p>
          <a:p>
            <a:pPr marL="91440">
              <a:lnSpc>
                <a:spcPct val="150000"/>
              </a:lnSpc>
              <a:spcBef>
                <a:spcPts val="600"/>
              </a:spcBef>
              <a:spcAft>
                <a:spcPts val="600"/>
              </a:spcAft>
            </a:pPr>
            <a:r>
              <a:rPr lang="fr-CA" sz="3200" b="1" spc="20" dirty="0">
                <a:solidFill>
                  <a:srgbClr val="000000"/>
                </a:solidFill>
                <a:ea typeface="Roboto" panose="02000000000000000000" pitchFamily="2" charset="0"/>
              </a:rPr>
              <a:t>Vrai ou faux</a:t>
            </a:r>
            <a:endParaRPr lang="fr-CA" sz="3200" b="1" spc="20" dirty="0">
              <a:ea typeface="Roboto" panose="02000000000000000000" pitchFamily="2" charset="0"/>
            </a:endParaRPr>
          </a:p>
          <a:p>
            <a:endParaRPr lang="fr-CA" dirty="0">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8B842989-FDB7-4F19-A302-7419B693FA83}"/>
              </a:ext>
            </a:extLst>
          </p:cNvPr>
          <p:cNvGrpSpPr>
            <a:grpSpLocks noChangeAspect="1"/>
          </p:cNvGrpSpPr>
          <p:nvPr>
            <p:custDataLst>
              <p:tags r:id="rId3"/>
            </p:custDataLst>
          </p:nvPr>
        </p:nvGrpSpPr>
        <p:grpSpPr bwMode="auto">
          <a:xfrm flipH="1">
            <a:off x="7596888" y="1902855"/>
            <a:ext cx="2886075" cy="4576762"/>
            <a:chOff x="162" y="1437"/>
            <a:chExt cx="1818" cy="2883"/>
          </a:xfrm>
        </p:grpSpPr>
        <p:sp>
          <p:nvSpPr>
            <p:cNvPr id="48" name="Freeform 18">
              <a:extLst>
                <a:ext uri="{FF2B5EF4-FFF2-40B4-BE49-F238E27FC236}">
                  <a16:creationId xmlns:a16="http://schemas.microsoft.com/office/drawing/2014/main" id="{428602E9-8164-409B-B3E4-076A6F739BC0}"/>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9" name="Freeform 19">
              <a:extLst>
                <a:ext uri="{FF2B5EF4-FFF2-40B4-BE49-F238E27FC236}">
                  <a16:creationId xmlns:a16="http://schemas.microsoft.com/office/drawing/2014/main" id="{7D0DC70B-EBD3-4A82-A3CB-183BC9EFCA4E}"/>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0" name="Freeform 21">
              <a:extLst>
                <a:ext uri="{FF2B5EF4-FFF2-40B4-BE49-F238E27FC236}">
                  <a16:creationId xmlns:a16="http://schemas.microsoft.com/office/drawing/2014/main" id="{19EB068F-523B-41B3-A060-4F20714F0172}"/>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1" name="Freeform 22">
              <a:extLst>
                <a:ext uri="{FF2B5EF4-FFF2-40B4-BE49-F238E27FC236}">
                  <a16:creationId xmlns:a16="http://schemas.microsoft.com/office/drawing/2014/main" id="{373F13CD-4584-4B10-95A8-AC156D3CA025}"/>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2" name="Freeform 23">
              <a:extLst>
                <a:ext uri="{FF2B5EF4-FFF2-40B4-BE49-F238E27FC236}">
                  <a16:creationId xmlns:a16="http://schemas.microsoft.com/office/drawing/2014/main" id="{737093EC-3657-4951-BE9D-7B840B45BC9D}"/>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3" name="Freeform 24">
              <a:extLst>
                <a:ext uri="{FF2B5EF4-FFF2-40B4-BE49-F238E27FC236}">
                  <a16:creationId xmlns:a16="http://schemas.microsoft.com/office/drawing/2014/main" id="{51014885-3F5F-4AAB-AB0A-A7664B0658C2}"/>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4" name="Freeform 25">
              <a:extLst>
                <a:ext uri="{FF2B5EF4-FFF2-40B4-BE49-F238E27FC236}">
                  <a16:creationId xmlns:a16="http://schemas.microsoft.com/office/drawing/2014/main" id="{EB2822FA-7C5D-4931-B8E8-3436D06940BA}"/>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5" name="Freeform 26">
              <a:extLst>
                <a:ext uri="{FF2B5EF4-FFF2-40B4-BE49-F238E27FC236}">
                  <a16:creationId xmlns:a16="http://schemas.microsoft.com/office/drawing/2014/main" id="{F44D92F7-5498-4174-8A31-8BBA86801750}"/>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Freeform 27">
              <a:extLst>
                <a:ext uri="{FF2B5EF4-FFF2-40B4-BE49-F238E27FC236}">
                  <a16:creationId xmlns:a16="http://schemas.microsoft.com/office/drawing/2014/main" id="{71FD23EA-A9A5-41D5-B5E7-7E4177DC606A}"/>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7" name="Freeform 28">
              <a:extLst>
                <a:ext uri="{FF2B5EF4-FFF2-40B4-BE49-F238E27FC236}">
                  <a16:creationId xmlns:a16="http://schemas.microsoft.com/office/drawing/2014/main" id="{6288E746-E776-47EA-8B9B-DB3D4FFE76E3}"/>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8" name="Freeform 29">
              <a:extLst>
                <a:ext uri="{FF2B5EF4-FFF2-40B4-BE49-F238E27FC236}">
                  <a16:creationId xmlns:a16="http://schemas.microsoft.com/office/drawing/2014/main" id="{0127DF4E-CC44-4757-9967-7292C4044852}"/>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9" name="Freeform 30">
              <a:extLst>
                <a:ext uri="{FF2B5EF4-FFF2-40B4-BE49-F238E27FC236}">
                  <a16:creationId xmlns:a16="http://schemas.microsoft.com/office/drawing/2014/main" id="{24D19C21-9595-45D8-8726-EABEF2628B48}"/>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0" name="Freeform 31">
              <a:extLst>
                <a:ext uri="{FF2B5EF4-FFF2-40B4-BE49-F238E27FC236}">
                  <a16:creationId xmlns:a16="http://schemas.microsoft.com/office/drawing/2014/main" id="{46082E1D-2B14-4228-968B-1F77ACCA0576}"/>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1" name="Freeform 32">
              <a:extLst>
                <a:ext uri="{FF2B5EF4-FFF2-40B4-BE49-F238E27FC236}">
                  <a16:creationId xmlns:a16="http://schemas.microsoft.com/office/drawing/2014/main" id="{9982CC5E-3700-47EA-B305-F7BE08C27562}"/>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2" name="Freeform 33">
              <a:extLst>
                <a:ext uri="{FF2B5EF4-FFF2-40B4-BE49-F238E27FC236}">
                  <a16:creationId xmlns:a16="http://schemas.microsoft.com/office/drawing/2014/main" id="{FB946957-3D48-40EE-B960-ED3B1123036F}"/>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3" name="Freeform 34">
              <a:extLst>
                <a:ext uri="{FF2B5EF4-FFF2-40B4-BE49-F238E27FC236}">
                  <a16:creationId xmlns:a16="http://schemas.microsoft.com/office/drawing/2014/main" id="{36482AA4-AEF7-408F-ACF5-8F708A74D547}"/>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4" name="Freeform 35">
              <a:extLst>
                <a:ext uri="{FF2B5EF4-FFF2-40B4-BE49-F238E27FC236}">
                  <a16:creationId xmlns:a16="http://schemas.microsoft.com/office/drawing/2014/main" id="{352B45C6-F928-4CBC-AB04-7B6505845C54}"/>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5" name="Freeform 36">
              <a:extLst>
                <a:ext uri="{FF2B5EF4-FFF2-40B4-BE49-F238E27FC236}">
                  <a16:creationId xmlns:a16="http://schemas.microsoft.com/office/drawing/2014/main" id="{2CE551BD-DEB5-42F8-A524-A9001511750F}"/>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6" name="Rectangle 38">
              <a:extLst>
                <a:ext uri="{FF2B5EF4-FFF2-40B4-BE49-F238E27FC236}">
                  <a16:creationId xmlns:a16="http://schemas.microsoft.com/office/drawing/2014/main" id="{EECDEC40-B586-419A-8E21-2D51FCB6BFF0}"/>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67" name="Freeform 39">
              <a:extLst>
                <a:ext uri="{FF2B5EF4-FFF2-40B4-BE49-F238E27FC236}">
                  <a16:creationId xmlns:a16="http://schemas.microsoft.com/office/drawing/2014/main" id="{FB0D3B26-B151-4F83-8E8D-3EE8A00BAEFA}"/>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8" name="Freeform 40">
              <a:extLst>
                <a:ext uri="{FF2B5EF4-FFF2-40B4-BE49-F238E27FC236}">
                  <a16:creationId xmlns:a16="http://schemas.microsoft.com/office/drawing/2014/main" id="{020B7633-A240-4DAF-B714-3CA1A62DC435}"/>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9" name="Freeform 41">
              <a:extLst>
                <a:ext uri="{FF2B5EF4-FFF2-40B4-BE49-F238E27FC236}">
                  <a16:creationId xmlns:a16="http://schemas.microsoft.com/office/drawing/2014/main" id="{53E81BCA-B6C6-4E52-979B-F340E1E4ADB2}"/>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0" name="Freeform 42">
              <a:extLst>
                <a:ext uri="{FF2B5EF4-FFF2-40B4-BE49-F238E27FC236}">
                  <a16:creationId xmlns:a16="http://schemas.microsoft.com/office/drawing/2014/main" id="{2AC568E5-81B4-4DD8-A51F-53311BE2974F}"/>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1" name="Freeform 43">
              <a:extLst>
                <a:ext uri="{FF2B5EF4-FFF2-40B4-BE49-F238E27FC236}">
                  <a16:creationId xmlns:a16="http://schemas.microsoft.com/office/drawing/2014/main" id="{BCD2B474-CF2F-4F87-885C-B21A61662DDB}"/>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2" name="Freeform 44">
              <a:extLst>
                <a:ext uri="{FF2B5EF4-FFF2-40B4-BE49-F238E27FC236}">
                  <a16:creationId xmlns:a16="http://schemas.microsoft.com/office/drawing/2014/main" id="{18611E2F-890A-469B-9A24-AC1FD57162C0}"/>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3" name="Freeform 45">
              <a:extLst>
                <a:ext uri="{FF2B5EF4-FFF2-40B4-BE49-F238E27FC236}">
                  <a16:creationId xmlns:a16="http://schemas.microsoft.com/office/drawing/2014/main" id="{A96DFDB8-2854-4129-AD51-419C139D7165}"/>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4" name="Freeform 46">
              <a:extLst>
                <a:ext uri="{FF2B5EF4-FFF2-40B4-BE49-F238E27FC236}">
                  <a16:creationId xmlns:a16="http://schemas.microsoft.com/office/drawing/2014/main" id="{921DD30A-4A80-4E20-BC3A-C0F2010FD7E9}"/>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5" name="Freeform 47">
              <a:extLst>
                <a:ext uri="{FF2B5EF4-FFF2-40B4-BE49-F238E27FC236}">
                  <a16:creationId xmlns:a16="http://schemas.microsoft.com/office/drawing/2014/main" id="{95341495-D2DB-49FE-9048-DC8CDB45E97C}"/>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6" name="Freeform 48">
              <a:extLst>
                <a:ext uri="{FF2B5EF4-FFF2-40B4-BE49-F238E27FC236}">
                  <a16:creationId xmlns:a16="http://schemas.microsoft.com/office/drawing/2014/main" id="{A41AA727-7A11-4EE7-BFA4-7DFC29D5458D}"/>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7" name="Freeform 49">
              <a:extLst>
                <a:ext uri="{FF2B5EF4-FFF2-40B4-BE49-F238E27FC236}">
                  <a16:creationId xmlns:a16="http://schemas.microsoft.com/office/drawing/2014/main" id="{6CE71088-45BC-4483-A2BD-7FBB7A7330AC}"/>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8" name="Rectangle 50">
              <a:extLst>
                <a:ext uri="{FF2B5EF4-FFF2-40B4-BE49-F238E27FC236}">
                  <a16:creationId xmlns:a16="http://schemas.microsoft.com/office/drawing/2014/main" id="{557E8333-71B4-4440-9D9D-3CEDF68293A8}"/>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79" name="Freeform 51">
              <a:extLst>
                <a:ext uri="{FF2B5EF4-FFF2-40B4-BE49-F238E27FC236}">
                  <a16:creationId xmlns:a16="http://schemas.microsoft.com/office/drawing/2014/main" id="{6C24283A-3E53-488A-B3A2-1A0A1CF94ED9}"/>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80" name="Freeform 52">
              <a:extLst>
                <a:ext uri="{FF2B5EF4-FFF2-40B4-BE49-F238E27FC236}">
                  <a16:creationId xmlns:a16="http://schemas.microsoft.com/office/drawing/2014/main" id="{DB542607-5AD6-4265-85CD-606726F81315}"/>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4" name="Audio 3">
            <a:hlinkClick r:id="" action="ppaction://media"/>
            <a:extLst>
              <a:ext uri="{FF2B5EF4-FFF2-40B4-BE49-F238E27FC236}">
                <a16:creationId xmlns:a16="http://schemas.microsoft.com/office/drawing/2014/main" id="{6908AD1F-B261-4508-9A71-9A4E38DE76F3}"/>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58BF75E0-E8AA-4184-8F0A-9AFCA6AF1649}"/>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40" name="Action Button: Go Forward or Next 39">
            <a:hlinkClick r:id="" action="ppaction://hlinkshowjump?jump=nextslide" highlightClick="1"/>
            <a:extLst>
              <a:ext uri="{FF2B5EF4-FFF2-40B4-BE49-F238E27FC236}">
                <a16:creationId xmlns:a16="http://schemas.microsoft.com/office/drawing/2014/main" id="{3EB9D918-52C4-4559-AC03-29F473909AC1}"/>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3432607229"/>
      </p:ext>
    </p:extLst>
  </p:cSld>
  <p:clrMapOvr>
    <a:masterClrMapping/>
  </p:clrMapOvr>
  <mc:AlternateContent xmlns:mc="http://schemas.openxmlformats.org/markup-compatibility/2006" xmlns:p14="http://schemas.microsoft.com/office/powerpoint/2010/main">
    <mc:Choice Requires="p14">
      <p:transition spd="slow" p14:dur="2000" advTm="8705"/>
    </mc:Choice>
    <mc:Fallback xmlns="">
      <p:transition spd="slow" advTm="8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a:t>21</a:t>
            </a:r>
          </a:p>
        </p:txBody>
      </p:sp>
      <p:sp>
        <p:nvSpPr>
          <p:cNvPr id="3" name="Rectangle 2"/>
          <p:cNvSpPr/>
          <p:nvPr>
            <p:custDataLst>
              <p:tags r:id="rId2"/>
            </p:custDataLst>
          </p:nvPr>
        </p:nvSpPr>
        <p:spPr>
          <a:xfrm>
            <a:off x="1556775" y="784758"/>
            <a:ext cx="5765339" cy="4970591"/>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b="1" spc="20" dirty="0">
                <a:solidFill>
                  <a:srgbClr val="000000"/>
                </a:solidFill>
                <a:ea typeface="Roboto" panose="02000000000000000000" pitchFamily="2" charset="0"/>
              </a:rPr>
              <a:t>Vrai</a:t>
            </a:r>
          </a:p>
          <a:p>
            <a:pPr marL="91440">
              <a:lnSpc>
                <a:spcPct val="150000"/>
              </a:lnSpc>
              <a:spcBef>
                <a:spcPts val="600"/>
              </a:spcBef>
              <a:spcAft>
                <a:spcPts val="600"/>
              </a:spcAft>
            </a:pPr>
            <a:r>
              <a:rPr lang="fr-CA" sz="1600" dirty="0">
                <a:ea typeface="Roboto" panose="02000000000000000000" pitchFamily="2" charset="0"/>
              </a:rPr>
              <a:t>Le comité d’audit doit revoir la méthode proposée afin de comprendre dans quelle mesure on aura recours aux contrôles; par exemple, cette approche tient-elle compte de toutes les lois et de tous les règlements applicables? </a:t>
            </a:r>
          </a:p>
          <a:p>
            <a:endParaRPr lang="fr-CA" sz="1600" spc="20" dirty="0">
              <a:ea typeface="Roboto" panose="02000000000000000000" pitchFamily="2" charset="0"/>
            </a:endParaRPr>
          </a:p>
          <a:p>
            <a:pPr marL="91440">
              <a:lnSpc>
                <a:spcPct val="150000"/>
              </a:lnSpc>
              <a:spcBef>
                <a:spcPts val="600"/>
              </a:spcBef>
              <a:spcAft>
                <a:spcPts val="600"/>
              </a:spcAft>
            </a:pPr>
            <a:endParaRPr lang="fr-CA" sz="2000" spc="20" dirty="0">
              <a:solidFill>
                <a:schemeClr val="tx2"/>
              </a:solidFill>
              <a:latin typeface="Roboto" panose="02000000000000000000" pitchFamily="2" charset="0"/>
              <a:ea typeface="Roboto" panose="02000000000000000000" pitchFamily="2" charset="0"/>
            </a:endParaRPr>
          </a:p>
          <a:p>
            <a:pPr marL="91440">
              <a:lnSpc>
                <a:spcPct val="150000"/>
              </a:lnSpc>
              <a:spcBef>
                <a:spcPts val="600"/>
              </a:spcBef>
              <a:spcAft>
                <a:spcPts val="600"/>
              </a:spcAft>
            </a:pPr>
            <a:endParaRPr lang="fr-CA" spc="20" dirty="0">
              <a:latin typeface="Roboto" panose="02000000000000000000" pitchFamily="2" charset="0"/>
              <a:ea typeface="Roboto" panose="02000000000000000000" pitchFamily="2" charset="0"/>
            </a:endParaRPr>
          </a:p>
          <a:p>
            <a:endParaRPr lang="fr-CA"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C3B231D1-DB30-42DE-A372-AC2FDB8F0E9A}"/>
              </a:ext>
            </a:extLst>
          </p:cNvPr>
          <p:cNvGrpSpPr/>
          <p:nvPr>
            <p:custDataLst>
              <p:tags r:id="rId3"/>
            </p:custDataLst>
          </p:nvPr>
        </p:nvGrpSpPr>
        <p:grpSpPr>
          <a:xfrm>
            <a:off x="4320069" y="1919082"/>
            <a:ext cx="6395440" cy="4365104"/>
            <a:chOff x="-2975568" y="2492896"/>
            <a:chExt cx="6395440" cy="4365104"/>
          </a:xfrm>
        </p:grpSpPr>
        <p:sp>
          <p:nvSpPr>
            <p:cNvPr id="41" name="AutoShape 65">
              <a:extLst>
                <a:ext uri="{FF2B5EF4-FFF2-40B4-BE49-F238E27FC236}">
                  <a16:creationId xmlns:a16="http://schemas.microsoft.com/office/drawing/2014/main" id="{D8129B39-D654-4C0E-AE5F-C999D899A10A}"/>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42" name="Freeform 70">
              <a:extLst>
                <a:ext uri="{FF2B5EF4-FFF2-40B4-BE49-F238E27FC236}">
                  <a16:creationId xmlns:a16="http://schemas.microsoft.com/office/drawing/2014/main" id="{BCA8B802-B4A3-41F6-9CC0-6C4050272A06}"/>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3" name="Freeform 71">
              <a:extLst>
                <a:ext uri="{FF2B5EF4-FFF2-40B4-BE49-F238E27FC236}">
                  <a16:creationId xmlns:a16="http://schemas.microsoft.com/office/drawing/2014/main" id="{CA258678-449C-4336-86CF-D63FDB640559}"/>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4" name="Freeform 73">
              <a:extLst>
                <a:ext uri="{FF2B5EF4-FFF2-40B4-BE49-F238E27FC236}">
                  <a16:creationId xmlns:a16="http://schemas.microsoft.com/office/drawing/2014/main" id="{B2918F5C-1FF4-438B-A2EA-D3B600683CA6}"/>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5" name="Freeform 74">
              <a:extLst>
                <a:ext uri="{FF2B5EF4-FFF2-40B4-BE49-F238E27FC236}">
                  <a16:creationId xmlns:a16="http://schemas.microsoft.com/office/drawing/2014/main" id="{4FE7933C-6EC6-4DAA-BF60-7AB5DCD98FD7}"/>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6" name="Freeform 75">
              <a:extLst>
                <a:ext uri="{FF2B5EF4-FFF2-40B4-BE49-F238E27FC236}">
                  <a16:creationId xmlns:a16="http://schemas.microsoft.com/office/drawing/2014/main" id="{AD191AD9-B0C4-44B3-BD8F-9FA46F601A9E}"/>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7" name="Freeform 76">
              <a:extLst>
                <a:ext uri="{FF2B5EF4-FFF2-40B4-BE49-F238E27FC236}">
                  <a16:creationId xmlns:a16="http://schemas.microsoft.com/office/drawing/2014/main" id="{C33A86B6-9387-492B-848B-04429582E9B6}"/>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8" name="Freeform 77">
              <a:extLst>
                <a:ext uri="{FF2B5EF4-FFF2-40B4-BE49-F238E27FC236}">
                  <a16:creationId xmlns:a16="http://schemas.microsoft.com/office/drawing/2014/main" id="{5D08511A-2394-4036-98B6-3B53FDFD8000}"/>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9" name="Freeform 78">
              <a:extLst>
                <a:ext uri="{FF2B5EF4-FFF2-40B4-BE49-F238E27FC236}">
                  <a16:creationId xmlns:a16="http://schemas.microsoft.com/office/drawing/2014/main" id="{9450910C-D398-48E3-9ECF-4A71D3E65AF1}"/>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0" name="Freeform 79">
              <a:extLst>
                <a:ext uri="{FF2B5EF4-FFF2-40B4-BE49-F238E27FC236}">
                  <a16:creationId xmlns:a16="http://schemas.microsoft.com/office/drawing/2014/main" id="{C305DC5F-A22B-49D1-86E7-A2BB343DD17C}"/>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1" name="Freeform 80">
              <a:extLst>
                <a:ext uri="{FF2B5EF4-FFF2-40B4-BE49-F238E27FC236}">
                  <a16:creationId xmlns:a16="http://schemas.microsoft.com/office/drawing/2014/main" id="{6BA235C4-EB31-4049-82CC-EA342932227F}"/>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2" name="Freeform 81">
              <a:extLst>
                <a:ext uri="{FF2B5EF4-FFF2-40B4-BE49-F238E27FC236}">
                  <a16:creationId xmlns:a16="http://schemas.microsoft.com/office/drawing/2014/main" id="{A11D9C04-1B97-4E0C-AA0D-6484D0BB6496}"/>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3" name="Freeform 82">
              <a:extLst>
                <a:ext uri="{FF2B5EF4-FFF2-40B4-BE49-F238E27FC236}">
                  <a16:creationId xmlns:a16="http://schemas.microsoft.com/office/drawing/2014/main" id="{8D0EF3A1-3654-40F0-A1D8-FA38C4073DCC}"/>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4" name="Freeform 83">
              <a:extLst>
                <a:ext uri="{FF2B5EF4-FFF2-40B4-BE49-F238E27FC236}">
                  <a16:creationId xmlns:a16="http://schemas.microsoft.com/office/drawing/2014/main" id="{B9F8AA58-3A3D-4F1B-A566-5E157F26463A}"/>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5" name="Freeform 84">
              <a:extLst>
                <a:ext uri="{FF2B5EF4-FFF2-40B4-BE49-F238E27FC236}">
                  <a16:creationId xmlns:a16="http://schemas.microsoft.com/office/drawing/2014/main" id="{215BF041-1EA2-44A5-B47E-9752A9733A44}"/>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Freeform 85">
              <a:extLst>
                <a:ext uri="{FF2B5EF4-FFF2-40B4-BE49-F238E27FC236}">
                  <a16:creationId xmlns:a16="http://schemas.microsoft.com/office/drawing/2014/main" id="{0D72B88C-BD46-4B0A-A71D-42AC1183A64E}"/>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7" name="Freeform 86">
              <a:extLst>
                <a:ext uri="{FF2B5EF4-FFF2-40B4-BE49-F238E27FC236}">
                  <a16:creationId xmlns:a16="http://schemas.microsoft.com/office/drawing/2014/main" id="{265CACAD-E5C4-4A1E-80FF-15B502E2ED45}"/>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8" name="Freeform 87">
              <a:extLst>
                <a:ext uri="{FF2B5EF4-FFF2-40B4-BE49-F238E27FC236}">
                  <a16:creationId xmlns:a16="http://schemas.microsoft.com/office/drawing/2014/main" id="{BB6EE360-E198-4258-A3F0-824F430057A4}"/>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9" name="Freeform 88">
              <a:extLst>
                <a:ext uri="{FF2B5EF4-FFF2-40B4-BE49-F238E27FC236}">
                  <a16:creationId xmlns:a16="http://schemas.microsoft.com/office/drawing/2014/main" id="{EE5B2BAA-3805-4959-AAB8-07B8B28C82CF}"/>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0" name="Freeform 89">
              <a:extLst>
                <a:ext uri="{FF2B5EF4-FFF2-40B4-BE49-F238E27FC236}">
                  <a16:creationId xmlns:a16="http://schemas.microsoft.com/office/drawing/2014/main" id="{61AB4C86-1F39-43D8-8320-A00999CD9F0D}"/>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1" name="Freeform 90">
              <a:extLst>
                <a:ext uri="{FF2B5EF4-FFF2-40B4-BE49-F238E27FC236}">
                  <a16:creationId xmlns:a16="http://schemas.microsoft.com/office/drawing/2014/main" id="{A3868DEE-BF69-46BF-AFBA-7B95854DA341}"/>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2" name="Freeform 91">
              <a:extLst>
                <a:ext uri="{FF2B5EF4-FFF2-40B4-BE49-F238E27FC236}">
                  <a16:creationId xmlns:a16="http://schemas.microsoft.com/office/drawing/2014/main" id="{84BBB395-86F4-4D86-AA54-1EC323BC4E3A}"/>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3" name="Freeform 92">
              <a:extLst>
                <a:ext uri="{FF2B5EF4-FFF2-40B4-BE49-F238E27FC236}">
                  <a16:creationId xmlns:a16="http://schemas.microsoft.com/office/drawing/2014/main" id="{334D5909-83F4-480E-A35F-71F290396639}"/>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4" name="Freeform 93">
              <a:extLst>
                <a:ext uri="{FF2B5EF4-FFF2-40B4-BE49-F238E27FC236}">
                  <a16:creationId xmlns:a16="http://schemas.microsoft.com/office/drawing/2014/main" id="{AA10E0E6-0B13-4714-86A1-30B62FB61550}"/>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5" name="Freeform 94">
              <a:extLst>
                <a:ext uri="{FF2B5EF4-FFF2-40B4-BE49-F238E27FC236}">
                  <a16:creationId xmlns:a16="http://schemas.microsoft.com/office/drawing/2014/main" id="{9E7E59B4-2310-474A-A293-138ACE4DE47B}"/>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6" name="Freeform 95">
              <a:extLst>
                <a:ext uri="{FF2B5EF4-FFF2-40B4-BE49-F238E27FC236}">
                  <a16:creationId xmlns:a16="http://schemas.microsoft.com/office/drawing/2014/main" id="{8AF8FD7A-BF20-4FFD-8145-92208DC2AE42}"/>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7" name="Freeform 96">
              <a:extLst>
                <a:ext uri="{FF2B5EF4-FFF2-40B4-BE49-F238E27FC236}">
                  <a16:creationId xmlns:a16="http://schemas.microsoft.com/office/drawing/2014/main" id="{60642724-0C76-4079-BE98-34AFBCB9FE6B}"/>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8" name="Freeform 97">
              <a:extLst>
                <a:ext uri="{FF2B5EF4-FFF2-40B4-BE49-F238E27FC236}">
                  <a16:creationId xmlns:a16="http://schemas.microsoft.com/office/drawing/2014/main" id="{1B36B482-31B9-4512-B498-A9AD7DF93213}"/>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9" name="Freeform 98">
              <a:extLst>
                <a:ext uri="{FF2B5EF4-FFF2-40B4-BE49-F238E27FC236}">
                  <a16:creationId xmlns:a16="http://schemas.microsoft.com/office/drawing/2014/main" id="{984D3816-F175-41F2-B9F7-A6409DF3D2D7}"/>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0" name="Freeform 99">
              <a:extLst>
                <a:ext uri="{FF2B5EF4-FFF2-40B4-BE49-F238E27FC236}">
                  <a16:creationId xmlns:a16="http://schemas.microsoft.com/office/drawing/2014/main" id="{B1E9D576-BA56-459E-B3B0-975421FB00C0}"/>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1" name="Freeform 100">
              <a:extLst>
                <a:ext uri="{FF2B5EF4-FFF2-40B4-BE49-F238E27FC236}">
                  <a16:creationId xmlns:a16="http://schemas.microsoft.com/office/drawing/2014/main" id="{868AA480-7BAF-4521-B402-3B35465B97A0}"/>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2" name="Freeform 101">
              <a:extLst>
                <a:ext uri="{FF2B5EF4-FFF2-40B4-BE49-F238E27FC236}">
                  <a16:creationId xmlns:a16="http://schemas.microsoft.com/office/drawing/2014/main" id="{6D88BEE9-EB6B-4B73-AD1E-41AA6234E060}"/>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3" name="Freeform 102">
              <a:extLst>
                <a:ext uri="{FF2B5EF4-FFF2-40B4-BE49-F238E27FC236}">
                  <a16:creationId xmlns:a16="http://schemas.microsoft.com/office/drawing/2014/main" id="{B912C547-8BBC-4FA4-8108-7DA8B51B4128}"/>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4" name="Freeform 103">
              <a:extLst>
                <a:ext uri="{FF2B5EF4-FFF2-40B4-BE49-F238E27FC236}">
                  <a16:creationId xmlns:a16="http://schemas.microsoft.com/office/drawing/2014/main" id="{5FE80EC0-BE43-4029-843D-8B1BEEB1D7B3}"/>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5" name="Freeform 104">
              <a:extLst>
                <a:ext uri="{FF2B5EF4-FFF2-40B4-BE49-F238E27FC236}">
                  <a16:creationId xmlns:a16="http://schemas.microsoft.com/office/drawing/2014/main" id="{DF097038-0858-4FA8-A0CA-1F0C2CE8EF2D}"/>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6" name="Freeform 105">
              <a:extLst>
                <a:ext uri="{FF2B5EF4-FFF2-40B4-BE49-F238E27FC236}">
                  <a16:creationId xmlns:a16="http://schemas.microsoft.com/office/drawing/2014/main" id="{F90BD34F-ACE9-494A-AEF7-C3EA7D326CAD}"/>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7" name="Freeform 107">
              <a:extLst>
                <a:ext uri="{FF2B5EF4-FFF2-40B4-BE49-F238E27FC236}">
                  <a16:creationId xmlns:a16="http://schemas.microsoft.com/office/drawing/2014/main" id="{D385A6D1-5DA6-434A-8E34-9000BC435298}"/>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8" name="Freeform 138">
              <a:extLst>
                <a:ext uri="{FF2B5EF4-FFF2-40B4-BE49-F238E27FC236}">
                  <a16:creationId xmlns:a16="http://schemas.microsoft.com/office/drawing/2014/main" id="{6E92925F-F623-4051-968C-0FA0A888A41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9" name="Freeform 139">
              <a:extLst>
                <a:ext uri="{FF2B5EF4-FFF2-40B4-BE49-F238E27FC236}">
                  <a16:creationId xmlns:a16="http://schemas.microsoft.com/office/drawing/2014/main" id="{7FD1E958-7F47-411E-BA10-511BC5DDBB77}"/>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4" name="Audio 3">
            <a:hlinkClick r:id="" action="ppaction://media"/>
            <a:extLst>
              <a:ext uri="{FF2B5EF4-FFF2-40B4-BE49-F238E27FC236}">
                <a16:creationId xmlns:a16="http://schemas.microsoft.com/office/drawing/2014/main" id="{14C9DBDE-13AB-4A47-B1EB-663EA3FA8F8A}"/>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80" name="Action Button: Go Back or Previous 79">
            <a:hlinkClick r:id="" action="ppaction://hlinkshowjump?jump=previousslide" highlightClick="1"/>
            <a:extLst>
              <a:ext uri="{FF2B5EF4-FFF2-40B4-BE49-F238E27FC236}">
                <a16:creationId xmlns:a16="http://schemas.microsoft.com/office/drawing/2014/main" id="{FAACD533-602A-4AF3-8A16-AEF6CC405EE2}"/>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1" name="Action Button: Go Forward or Next 80">
            <a:hlinkClick r:id="" action="ppaction://hlinkshowjump?jump=nextslide" highlightClick="1"/>
            <a:extLst>
              <a:ext uri="{FF2B5EF4-FFF2-40B4-BE49-F238E27FC236}">
                <a16:creationId xmlns:a16="http://schemas.microsoft.com/office/drawing/2014/main" id="{E366C732-3357-407D-9972-DE0132D60EB1}"/>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2655667513"/>
      </p:ext>
    </p:extLst>
  </p:cSld>
  <p:clrMapOvr>
    <a:masterClrMapping/>
  </p:clrMapOvr>
  <mc:AlternateContent xmlns:mc="http://schemas.openxmlformats.org/markup-compatibility/2006" xmlns:p14="http://schemas.microsoft.com/office/powerpoint/2010/main">
    <mc:Choice Requires="p14">
      <p:transition spd="slow" p14:dur="2000" advTm="15030"/>
    </mc:Choice>
    <mc:Fallback xmlns="">
      <p:transition spd="slow" advTm="15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a:t>22</a:t>
            </a:r>
          </a:p>
        </p:txBody>
      </p:sp>
      <p:sp>
        <p:nvSpPr>
          <p:cNvPr id="3" name="Rectangle 2"/>
          <p:cNvSpPr/>
          <p:nvPr>
            <p:custDataLst>
              <p:tags r:id="rId2"/>
            </p:custDataLst>
          </p:nvPr>
        </p:nvSpPr>
        <p:spPr>
          <a:xfrm>
            <a:off x="1517862" y="1702145"/>
            <a:ext cx="7554609" cy="2431435"/>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1600" spc="20" dirty="0">
                <a:solidFill>
                  <a:srgbClr val="000000"/>
                </a:solidFill>
                <a:ea typeface="Roboto" panose="02000000000000000000" pitchFamily="2" charset="0"/>
              </a:rPr>
              <a:t>Le comité d’audit ne peut pas rencontrer l’auditeur externe en l’absence de la direction.</a:t>
            </a:r>
          </a:p>
          <a:p>
            <a:pPr marL="91440">
              <a:lnSpc>
                <a:spcPct val="150000"/>
              </a:lnSpc>
              <a:spcBef>
                <a:spcPts val="600"/>
              </a:spcBef>
              <a:spcAft>
                <a:spcPts val="600"/>
              </a:spcAft>
            </a:pPr>
            <a:r>
              <a:rPr lang="fr-CA" sz="3200" b="1" spc="20" dirty="0">
                <a:solidFill>
                  <a:srgbClr val="000000"/>
                </a:solidFill>
                <a:ea typeface="Roboto" panose="02000000000000000000" pitchFamily="2" charset="0"/>
              </a:rPr>
              <a:t>Vrai ou faux</a:t>
            </a:r>
            <a:endParaRPr lang="fr-CA" sz="3200" b="1" spc="20" dirty="0">
              <a:ea typeface="Roboto" panose="02000000000000000000" pitchFamily="2" charset="0"/>
            </a:endParaRPr>
          </a:p>
          <a:p>
            <a:endParaRPr lang="fr-CA" dirty="0">
              <a:solidFill>
                <a:srgbClr val="000000"/>
              </a:solidFill>
              <a:latin typeface="Roboto" panose="02000000000000000000" pitchFamily="2" charset="0"/>
            </a:endParaRPr>
          </a:p>
        </p:txBody>
      </p:sp>
      <p:grpSp>
        <p:nvGrpSpPr>
          <p:cNvPr id="47" name="Group 46">
            <a:extLst>
              <a:ext uri="{FF2B5EF4-FFF2-40B4-BE49-F238E27FC236}">
                <a16:creationId xmlns:a16="http://schemas.microsoft.com/office/drawing/2014/main" id="{47953F05-24A5-4012-BE3E-A2BBC3944B3E}"/>
              </a:ext>
            </a:extLst>
          </p:cNvPr>
          <p:cNvGrpSpPr>
            <a:grpSpLocks noChangeAspect="1"/>
          </p:cNvGrpSpPr>
          <p:nvPr>
            <p:custDataLst>
              <p:tags r:id="rId3"/>
            </p:custDataLst>
          </p:nvPr>
        </p:nvGrpSpPr>
        <p:grpSpPr bwMode="auto">
          <a:xfrm flipH="1">
            <a:off x="8780250" y="2043151"/>
            <a:ext cx="2886075" cy="4576762"/>
            <a:chOff x="162" y="1437"/>
            <a:chExt cx="1818" cy="2883"/>
          </a:xfrm>
        </p:grpSpPr>
        <p:sp>
          <p:nvSpPr>
            <p:cNvPr id="48" name="Freeform 18">
              <a:extLst>
                <a:ext uri="{FF2B5EF4-FFF2-40B4-BE49-F238E27FC236}">
                  <a16:creationId xmlns:a16="http://schemas.microsoft.com/office/drawing/2014/main" id="{2A0ADD75-CFF4-411D-97CE-4E277A317D89}"/>
                </a:ext>
              </a:extLst>
            </p:cNvPr>
            <p:cNvSpPr>
              <a:spLocks/>
            </p:cNvSpPr>
            <p:nvPr/>
          </p:nvSpPr>
          <p:spPr bwMode="auto">
            <a:xfrm>
              <a:off x="1326" y="3629"/>
              <a:ext cx="439" cy="431"/>
            </a:xfrm>
            <a:custGeom>
              <a:avLst/>
              <a:gdLst/>
              <a:ahLst/>
              <a:cxnLst>
                <a:cxn ang="0">
                  <a:pos x="320" y="316"/>
                </a:cxn>
                <a:cxn ang="0">
                  <a:pos x="287" y="306"/>
                </a:cxn>
                <a:cxn ang="0">
                  <a:pos x="292" y="316"/>
                </a:cxn>
                <a:cxn ang="0">
                  <a:pos x="373" y="421"/>
                </a:cxn>
                <a:cxn ang="0">
                  <a:pos x="363" y="426"/>
                </a:cxn>
                <a:cxn ang="0">
                  <a:pos x="334" y="411"/>
                </a:cxn>
                <a:cxn ang="0">
                  <a:pos x="320" y="396"/>
                </a:cxn>
                <a:cxn ang="0">
                  <a:pos x="301" y="376"/>
                </a:cxn>
                <a:cxn ang="0">
                  <a:pos x="320" y="431"/>
                </a:cxn>
                <a:cxn ang="0">
                  <a:pos x="306" y="426"/>
                </a:cxn>
                <a:cxn ang="0">
                  <a:pos x="292" y="396"/>
                </a:cxn>
                <a:cxn ang="0">
                  <a:pos x="282" y="391"/>
                </a:cxn>
                <a:cxn ang="0">
                  <a:pos x="272" y="371"/>
                </a:cxn>
                <a:cxn ang="0">
                  <a:pos x="263" y="351"/>
                </a:cxn>
                <a:cxn ang="0">
                  <a:pos x="258" y="336"/>
                </a:cxn>
                <a:cxn ang="0">
                  <a:pos x="210" y="296"/>
                </a:cxn>
                <a:cxn ang="0">
                  <a:pos x="201" y="296"/>
                </a:cxn>
                <a:cxn ang="0">
                  <a:pos x="182" y="296"/>
                </a:cxn>
                <a:cxn ang="0">
                  <a:pos x="182" y="306"/>
                </a:cxn>
                <a:cxn ang="0">
                  <a:pos x="225" y="351"/>
                </a:cxn>
                <a:cxn ang="0">
                  <a:pos x="234" y="361"/>
                </a:cxn>
                <a:cxn ang="0">
                  <a:pos x="244" y="386"/>
                </a:cxn>
                <a:cxn ang="0">
                  <a:pos x="239" y="406"/>
                </a:cxn>
                <a:cxn ang="0">
                  <a:pos x="234" y="411"/>
                </a:cxn>
                <a:cxn ang="0">
                  <a:pos x="210" y="371"/>
                </a:cxn>
                <a:cxn ang="0">
                  <a:pos x="182" y="341"/>
                </a:cxn>
                <a:cxn ang="0">
                  <a:pos x="134" y="321"/>
                </a:cxn>
                <a:cxn ang="0">
                  <a:pos x="115" y="316"/>
                </a:cxn>
                <a:cxn ang="0">
                  <a:pos x="77" y="281"/>
                </a:cxn>
                <a:cxn ang="0">
                  <a:pos x="43" y="226"/>
                </a:cxn>
                <a:cxn ang="0">
                  <a:pos x="24" y="161"/>
                </a:cxn>
                <a:cxn ang="0">
                  <a:pos x="10" y="95"/>
                </a:cxn>
                <a:cxn ang="0">
                  <a:pos x="0" y="50"/>
                </a:cxn>
                <a:cxn ang="0">
                  <a:pos x="34" y="0"/>
                </a:cxn>
                <a:cxn ang="0">
                  <a:pos x="43" y="45"/>
                </a:cxn>
                <a:cxn ang="0">
                  <a:pos x="67" y="155"/>
                </a:cxn>
                <a:cxn ang="0">
                  <a:pos x="72" y="191"/>
                </a:cxn>
                <a:cxn ang="0">
                  <a:pos x="86" y="196"/>
                </a:cxn>
                <a:cxn ang="0">
                  <a:pos x="182" y="241"/>
                </a:cxn>
                <a:cxn ang="0">
                  <a:pos x="263" y="266"/>
                </a:cxn>
                <a:cxn ang="0">
                  <a:pos x="330" y="296"/>
                </a:cxn>
                <a:cxn ang="0">
                  <a:pos x="397" y="341"/>
                </a:cxn>
                <a:cxn ang="0">
                  <a:pos x="439" y="381"/>
                </a:cxn>
                <a:cxn ang="0">
                  <a:pos x="416" y="381"/>
                </a:cxn>
                <a:cxn ang="0">
                  <a:pos x="320" y="316"/>
                </a:cxn>
              </a:cxnLst>
              <a:rect l="0" t="0" r="r" b="b"/>
              <a:pathLst>
                <a:path w="439" h="431">
                  <a:moveTo>
                    <a:pt x="320" y="316"/>
                  </a:moveTo>
                  <a:lnTo>
                    <a:pt x="320" y="316"/>
                  </a:lnTo>
                  <a:lnTo>
                    <a:pt x="287" y="306"/>
                  </a:lnTo>
                  <a:lnTo>
                    <a:pt x="287" y="306"/>
                  </a:lnTo>
                  <a:lnTo>
                    <a:pt x="292" y="316"/>
                  </a:lnTo>
                  <a:lnTo>
                    <a:pt x="292" y="316"/>
                  </a:lnTo>
                  <a:lnTo>
                    <a:pt x="330" y="371"/>
                  </a:lnTo>
                  <a:lnTo>
                    <a:pt x="373" y="421"/>
                  </a:lnTo>
                  <a:lnTo>
                    <a:pt x="373" y="421"/>
                  </a:lnTo>
                  <a:lnTo>
                    <a:pt x="363" y="426"/>
                  </a:lnTo>
                  <a:lnTo>
                    <a:pt x="349" y="421"/>
                  </a:lnTo>
                  <a:lnTo>
                    <a:pt x="334" y="411"/>
                  </a:lnTo>
                  <a:lnTo>
                    <a:pt x="334" y="411"/>
                  </a:lnTo>
                  <a:lnTo>
                    <a:pt x="320" y="396"/>
                  </a:lnTo>
                  <a:lnTo>
                    <a:pt x="301" y="376"/>
                  </a:lnTo>
                  <a:lnTo>
                    <a:pt x="301" y="376"/>
                  </a:lnTo>
                  <a:lnTo>
                    <a:pt x="306" y="396"/>
                  </a:lnTo>
                  <a:lnTo>
                    <a:pt x="320" y="431"/>
                  </a:lnTo>
                  <a:lnTo>
                    <a:pt x="320" y="431"/>
                  </a:lnTo>
                  <a:lnTo>
                    <a:pt x="306" y="426"/>
                  </a:lnTo>
                  <a:lnTo>
                    <a:pt x="296" y="416"/>
                  </a:lnTo>
                  <a:lnTo>
                    <a:pt x="292" y="396"/>
                  </a:lnTo>
                  <a:lnTo>
                    <a:pt x="292" y="396"/>
                  </a:lnTo>
                  <a:lnTo>
                    <a:pt x="282" y="391"/>
                  </a:lnTo>
                  <a:lnTo>
                    <a:pt x="277" y="386"/>
                  </a:lnTo>
                  <a:lnTo>
                    <a:pt x="272" y="371"/>
                  </a:lnTo>
                  <a:lnTo>
                    <a:pt x="272" y="371"/>
                  </a:lnTo>
                  <a:lnTo>
                    <a:pt x="263" y="351"/>
                  </a:lnTo>
                  <a:lnTo>
                    <a:pt x="258" y="336"/>
                  </a:lnTo>
                  <a:lnTo>
                    <a:pt x="258" y="336"/>
                  </a:lnTo>
                  <a:lnTo>
                    <a:pt x="239" y="321"/>
                  </a:lnTo>
                  <a:lnTo>
                    <a:pt x="210" y="296"/>
                  </a:lnTo>
                  <a:lnTo>
                    <a:pt x="210" y="296"/>
                  </a:lnTo>
                  <a:lnTo>
                    <a:pt x="201" y="296"/>
                  </a:lnTo>
                  <a:lnTo>
                    <a:pt x="201" y="296"/>
                  </a:lnTo>
                  <a:lnTo>
                    <a:pt x="182" y="296"/>
                  </a:lnTo>
                  <a:lnTo>
                    <a:pt x="182" y="301"/>
                  </a:lnTo>
                  <a:lnTo>
                    <a:pt x="182" y="306"/>
                  </a:lnTo>
                  <a:lnTo>
                    <a:pt x="196" y="326"/>
                  </a:lnTo>
                  <a:lnTo>
                    <a:pt x="225" y="351"/>
                  </a:lnTo>
                  <a:lnTo>
                    <a:pt x="225" y="351"/>
                  </a:lnTo>
                  <a:lnTo>
                    <a:pt x="234" y="361"/>
                  </a:lnTo>
                  <a:lnTo>
                    <a:pt x="239" y="376"/>
                  </a:lnTo>
                  <a:lnTo>
                    <a:pt x="244" y="386"/>
                  </a:lnTo>
                  <a:lnTo>
                    <a:pt x="244" y="396"/>
                  </a:lnTo>
                  <a:lnTo>
                    <a:pt x="239" y="406"/>
                  </a:lnTo>
                  <a:lnTo>
                    <a:pt x="234" y="411"/>
                  </a:lnTo>
                  <a:lnTo>
                    <a:pt x="234" y="411"/>
                  </a:lnTo>
                  <a:lnTo>
                    <a:pt x="230" y="401"/>
                  </a:lnTo>
                  <a:lnTo>
                    <a:pt x="210" y="371"/>
                  </a:lnTo>
                  <a:lnTo>
                    <a:pt x="196" y="356"/>
                  </a:lnTo>
                  <a:lnTo>
                    <a:pt x="182" y="341"/>
                  </a:lnTo>
                  <a:lnTo>
                    <a:pt x="158" y="331"/>
                  </a:lnTo>
                  <a:lnTo>
                    <a:pt x="134" y="321"/>
                  </a:lnTo>
                  <a:lnTo>
                    <a:pt x="134" y="321"/>
                  </a:lnTo>
                  <a:lnTo>
                    <a:pt x="115" y="316"/>
                  </a:lnTo>
                  <a:lnTo>
                    <a:pt x="101" y="306"/>
                  </a:lnTo>
                  <a:lnTo>
                    <a:pt x="77" y="281"/>
                  </a:lnTo>
                  <a:lnTo>
                    <a:pt x="58" y="251"/>
                  </a:lnTo>
                  <a:lnTo>
                    <a:pt x="43" y="226"/>
                  </a:lnTo>
                  <a:lnTo>
                    <a:pt x="43" y="226"/>
                  </a:lnTo>
                  <a:lnTo>
                    <a:pt x="24" y="161"/>
                  </a:lnTo>
                  <a:lnTo>
                    <a:pt x="10" y="95"/>
                  </a:lnTo>
                  <a:lnTo>
                    <a:pt x="10" y="95"/>
                  </a:lnTo>
                  <a:lnTo>
                    <a:pt x="0" y="50"/>
                  </a:lnTo>
                  <a:lnTo>
                    <a:pt x="0" y="50"/>
                  </a:lnTo>
                  <a:lnTo>
                    <a:pt x="34" y="0"/>
                  </a:lnTo>
                  <a:lnTo>
                    <a:pt x="34" y="0"/>
                  </a:lnTo>
                  <a:lnTo>
                    <a:pt x="43" y="45"/>
                  </a:lnTo>
                  <a:lnTo>
                    <a:pt x="43" y="45"/>
                  </a:lnTo>
                  <a:lnTo>
                    <a:pt x="63" y="115"/>
                  </a:lnTo>
                  <a:lnTo>
                    <a:pt x="67" y="155"/>
                  </a:lnTo>
                  <a:lnTo>
                    <a:pt x="72" y="191"/>
                  </a:lnTo>
                  <a:lnTo>
                    <a:pt x="72" y="191"/>
                  </a:lnTo>
                  <a:lnTo>
                    <a:pt x="86" y="196"/>
                  </a:lnTo>
                  <a:lnTo>
                    <a:pt x="86" y="196"/>
                  </a:lnTo>
                  <a:lnTo>
                    <a:pt x="125" y="221"/>
                  </a:lnTo>
                  <a:lnTo>
                    <a:pt x="182" y="241"/>
                  </a:lnTo>
                  <a:lnTo>
                    <a:pt x="182" y="241"/>
                  </a:lnTo>
                  <a:lnTo>
                    <a:pt x="263" y="266"/>
                  </a:lnTo>
                  <a:lnTo>
                    <a:pt x="330" y="296"/>
                  </a:lnTo>
                  <a:lnTo>
                    <a:pt x="330" y="296"/>
                  </a:lnTo>
                  <a:lnTo>
                    <a:pt x="358" y="316"/>
                  </a:lnTo>
                  <a:lnTo>
                    <a:pt x="397" y="341"/>
                  </a:lnTo>
                  <a:lnTo>
                    <a:pt x="439" y="381"/>
                  </a:lnTo>
                  <a:lnTo>
                    <a:pt x="439" y="381"/>
                  </a:lnTo>
                  <a:lnTo>
                    <a:pt x="430" y="381"/>
                  </a:lnTo>
                  <a:lnTo>
                    <a:pt x="416" y="381"/>
                  </a:lnTo>
                  <a:lnTo>
                    <a:pt x="377" y="361"/>
                  </a:lnTo>
                  <a:lnTo>
                    <a:pt x="320" y="316"/>
                  </a:lnTo>
                  <a:lnTo>
                    <a:pt x="320" y="316"/>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9" name="Freeform 19">
              <a:extLst>
                <a:ext uri="{FF2B5EF4-FFF2-40B4-BE49-F238E27FC236}">
                  <a16:creationId xmlns:a16="http://schemas.microsoft.com/office/drawing/2014/main" id="{5A408787-77EE-4C11-B408-202971348E2F}"/>
                </a:ext>
              </a:extLst>
            </p:cNvPr>
            <p:cNvSpPr>
              <a:spLocks/>
            </p:cNvSpPr>
            <p:nvPr/>
          </p:nvSpPr>
          <p:spPr bwMode="auto">
            <a:xfrm>
              <a:off x="1074" y="2378"/>
              <a:ext cx="171" cy="1051"/>
            </a:xfrm>
            <a:custGeom>
              <a:avLst/>
              <a:gdLst/>
              <a:ahLst/>
              <a:cxnLst>
                <a:cxn ang="0">
                  <a:pos x="0" y="20"/>
                </a:cxn>
                <a:cxn ang="0">
                  <a:pos x="0" y="20"/>
                </a:cxn>
                <a:cxn ang="0">
                  <a:pos x="0" y="140"/>
                </a:cxn>
                <a:cxn ang="0">
                  <a:pos x="4" y="420"/>
                </a:cxn>
                <a:cxn ang="0">
                  <a:pos x="9" y="586"/>
                </a:cxn>
                <a:cxn ang="0">
                  <a:pos x="19" y="756"/>
                </a:cxn>
                <a:cxn ang="0">
                  <a:pos x="33" y="906"/>
                </a:cxn>
                <a:cxn ang="0">
                  <a:pos x="43" y="971"/>
                </a:cxn>
                <a:cxn ang="0">
                  <a:pos x="52" y="1031"/>
                </a:cxn>
                <a:cxn ang="0">
                  <a:pos x="52" y="1031"/>
                </a:cxn>
                <a:cxn ang="0">
                  <a:pos x="71" y="1036"/>
                </a:cxn>
                <a:cxn ang="0">
                  <a:pos x="105" y="1051"/>
                </a:cxn>
                <a:cxn ang="0">
                  <a:pos x="124" y="1051"/>
                </a:cxn>
                <a:cxn ang="0">
                  <a:pos x="143" y="1051"/>
                </a:cxn>
                <a:cxn ang="0">
                  <a:pos x="162" y="1046"/>
                </a:cxn>
                <a:cxn ang="0">
                  <a:pos x="171" y="1036"/>
                </a:cxn>
                <a:cxn ang="0">
                  <a:pos x="171" y="1036"/>
                </a:cxn>
                <a:cxn ang="0">
                  <a:pos x="167" y="886"/>
                </a:cxn>
                <a:cxn ang="0">
                  <a:pos x="171" y="786"/>
                </a:cxn>
                <a:cxn ang="0">
                  <a:pos x="171" y="696"/>
                </a:cxn>
                <a:cxn ang="0">
                  <a:pos x="167" y="566"/>
                </a:cxn>
                <a:cxn ang="0">
                  <a:pos x="167" y="566"/>
                </a:cxn>
                <a:cxn ang="0">
                  <a:pos x="167" y="506"/>
                </a:cxn>
                <a:cxn ang="0">
                  <a:pos x="167" y="435"/>
                </a:cxn>
                <a:cxn ang="0">
                  <a:pos x="171" y="290"/>
                </a:cxn>
                <a:cxn ang="0">
                  <a:pos x="171" y="215"/>
                </a:cxn>
                <a:cxn ang="0">
                  <a:pos x="171" y="145"/>
                </a:cxn>
                <a:cxn ang="0">
                  <a:pos x="157" y="80"/>
                </a:cxn>
                <a:cxn ang="0">
                  <a:pos x="148" y="50"/>
                </a:cxn>
                <a:cxn ang="0">
                  <a:pos x="138" y="20"/>
                </a:cxn>
                <a:cxn ang="0">
                  <a:pos x="138" y="20"/>
                </a:cxn>
                <a:cxn ang="0">
                  <a:pos x="128" y="15"/>
                </a:cxn>
                <a:cxn ang="0">
                  <a:pos x="119" y="5"/>
                </a:cxn>
                <a:cxn ang="0">
                  <a:pos x="100" y="0"/>
                </a:cxn>
                <a:cxn ang="0">
                  <a:pos x="81" y="0"/>
                </a:cxn>
                <a:cxn ang="0">
                  <a:pos x="62" y="0"/>
                </a:cxn>
                <a:cxn ang="0">
                  <a:pos x="38" y="0"/>
                </a:cxn>
                <a:cxn ang="0">
                  <a:pos x="19" y="10"/>
                </a:cxn>
                <a:cxn ang="0">
                  <a:pos x="0" y="20"/>
                </a:cxn>
                <a:cxn ang="0">
                  <a:pos x="0" y="20"/>
                </a:cxn>
              </a:cxnLst>
              <a:rect l="0" t="0" r="r" b="b"/>
              <a:pathLst>
                <a:path w="171" h="1051">
                  <a:moveTo>
                    <a:pt x="0" y="20"/>
                  </a:moveTo>
                  <a:lnTo>
                    <a:pt x="0" y="20"/>
                  </a:lnTo>
                  <a:lnTo>
                    <a:pt x="0" y="140"/>
                  </a:lnTo>
                  <a:lnTo>
                    <a:pt x="4" y="420"/>
                  </a:lnTo>
                  <a:lnTo>
                    <a:pt x="9" y="586"/>
                  </a:lnTo>
                  <a:lnTo>
                    <a:pt x="19" y="756"/>
                  </a:lnTo>
                  <a:lnTo>
                    <a:pt x="33" y="906"/>
                  </a:lnTo>
                  <a:lnTo>
                    <a:pt x="43" y="971"/>
                  </a:lnTo>
                  <a:lnTo>
                    <a:pt x="52" y="1031"/>
                  </a:lnTo>
                  <a:lnTo>
                    <a:pt x="52" y="1031"/>
                  </a:lnTo>
                  <a:lnTo>
                    <a:pt x="71" y="1036"/>
                  </a:lnTo>
                  <a:lnTo>
                    <a:pt x="105" y="1051"/>
                  </a:lnTo>
                  <a:lnTo>
                    <a:pt x="124" y="1051"/>
                  </a:lnTo>
                  <a:lnTo>
                    <a:pt x="143" y="1051"/>
                  </a:lnTo>
                  <a:lnTo>
                    <a:pt x="162" y="1046"/>
                  </a:lnTo>
                  <a:lnTo>
                    <a:pt x="171" y="1036"/>
                  </a:lnTo>
                  <a:lnTo>
                    <a:pt x="171" y="1036"/>
                  </a:lnTo>
                  <a:lnTo>
                    <a:pt x="167" y="886"/>
                  </a:lnTo>
                  <a:lnTo>
                    <a:pt x="171" y="786"/>
                  </a:lnTo>
                  <a:lnTo>
                    <a:pt x="171" y="696"/>
                  </a:lnTo>
                  <a:lnTo>
                    <a:pt x="167" y="566"/>
                  </a:lnTo>
                  <a:lnTo>
                    <a:pt x="167" y="566"/>
                  </a:lnTo>
                  <a:lnTo>
                    <a:pt x="167" y="506"/>
                  </a:lnTo>
                  <a:lnTo>
                    <a:pt x="167" y="435"/>
                  </a:lnTo>
                  <a:lnTo>
                    <a:pt x="171" y="290"/>
                  </a:lnTo>
                  <a:lnTo>
                    <a:pt x="171" y="215"/>
                  </a:lnTo>
                  <a:lnTo>
                    <a:pt x="171" y="145"/>
                  </a:lnTo>
                  <a:lnTo>
                    <a:pt x="157" y="80"/>
                  </a:lnTo>
                  <a:lnTo>
                    <a:pt x="148" y="50"/>
                  </a:lnTo>
                  <a:lnTo>
                    <a:pt x="138" y="20"/>
                  </a:lnTo>
                  <a:lnTo>
                    <a:pt x="138" y="20"/>
                  </a:lnTo>
                  <a:lnTo>
                    <a:pt x="128" y="15"/>
                  </a:lnTo>
                  <a:lnTo>
                    <a:pt x="119" y="5"/>
                  </a:lnTo>
                  <a:lnTo>
                    <a:pt x="100" y="0"/>
                  </a:lnTo>
                  <a:lnTo>
                    <a:pt x="81" y="0"/>
                  </a:lnTo>
                  <a:lnTo>
                    <a:pt x="62" y="0"/>
                  </a:lnTo>
                  <a:lnTo>
                    <a:pt x="38" y="0"/>
                  </a:lnTo>
                  <a:lnTo>
                    <a:pt x="19" y="10"/>
                  </a:lnTo>
                  <a:lnTo>
                    <a:pt x="0" y="20"/>
                  </a:lnTo>
                  <a:lnTo>
                    <a:pt x="0" y="2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0" name="Freeform 21">
              <a:extLst>
                <a:ext uri="{FF2B5EF4-FFF2-40B4-BE49-F238E27FC236}">
                  <a16:creationId xmlns:a16="http://schemas.microsoft.com/office/drawing/2014/main" id="{D078522C-98D6-4604-B21A-D0275AA86567}"/>
                </a:ext>
              </a:extLst>
            </p:cNvPr>
            <p:cNvSpPr>
              <a:spLocks/>
            </p:cNvSpPr>
            <p:nvPr/>
          </p:nvSpPr>
          <p:spPr bwMode="auto">
            <a:xfrm>
              <a:off x="649" y="1852"/>
              <a:ext cx="501" cy="581"/>
            </a:xfrm>
            <a:custGeom>
              <a:avLst/>
              <a:gdLst/>
              <a:ahLst/>
              <a:cxnLst>
                <a:cxn ang="0">
                  <a:pos x="372" y="121"/>
                </a:cxn>
                <a:cxn ang="0">
                  <a:pos x="372" y="121"/>
                </a:cxn>
                <a:cxn ang="0">
                  <a:pos x="372" y="166"/>
                </a:cxn>
                <a:cxn ang="0">
                  <a:pos x="367" y="216"/>
                </a:cxn>
                <a:cxn ang="0">
                  <a:pos x="358" y="266"/>
                </a:cxn>
                <a:cxn ang="0">
                  <a:pos x="358" y="266"/>
                </a:cxn>
                <a:cxn ang="0">
                  <a:pos x="348" y="291"/>
                </a:cxn>
                <a:cxn ang="0">
                  <a:pos x="348" y="316"/>
                </a:cxn>
                <a:cxn ang="0">
                  <a:pos x="348" y="341"/>
                </a:cxn>
                <a:cxn ang="0">
                  <a:pos x="353" y="366"/>
                </a:cxn>
                <a:cxn ang="0">
                  <a:pos x="367" y="421"/>
                </a:cxn>
                <a:cxn ang="0">
                  <a:pos x="396" y="476"/>
                </a:cxn>
                <a:cxn ang="0">
                  <a:pos x="396" y="476"/>
                </a:cxn>
                <a:cxn ang="0">
                  <a:pos x="405" y="491"/>
                </a:cxn>
                <a:cxn ang="0">
                  <a:pos x="420" y="506"/>
                </a:cxn>
                <a:cxn ang="0">
                  <a:pos x="439" y="511"/>
                </a:cxn>
                <a:cxn ang="0">
                  <a:pos x="458" y="516"/>
                </a:cxn>
                <a:cxn ang="0">
                  <a:pos x="487" y="521"/>
                </a:cxn>
                <a:cxn ang="0">
                  <a:pos x="501" y="521"/>
                </a:cxn>
                <a:cxn ang="0">
                  <a:pos x="501" y="521"/>
                </a:cxn>
                <a:cxn ang="0">
                  <a:pos x="439" y="541"/>
                </a:cxn>
                <a:cxn ang="0">
                  <a:pos x="367" y="561"/>
                </a:cxn>
                <a:cxn ang="0">
                  <a:pos x="291" y="576"/>
                </a:cxn>
                <a:cxn ang="0">
                  <a:pos x="248" y="581"/>
                </a:cxn>
                <a:cxn ang="0">
                  <a:pos x="205" y="581"/>
                </a:cxn>
                <a:cxn ang="0">
                  <a:pos x="162" y="581"/>
                </a:cxn>
                <a:cxn ang="0">
                  <a:pos x="124" y="571"/>
                </a:cxn>
                <a:cxn ang="0">
                  <a:pos x="86" y="561"/>
                </a:cxn>
                <a:cxn ang="0">
                  <a:pos x="52" y="546"/>
                </a:cxn>
                <a:cxn ang="0">
                  <a:pos x="24" y="521"/>
                </a:cxn>
                <a:cxn ang="0">
                  <a:pos x="0" y="491"/>
                </a:cxn>
                <a:cxn ang="0">
                  <a:pos x="0" y="491"/>
                </a:cxn>
                <a:cxn ang="0">
                  <a:pos x="24" y="496"/>
                </a:cxn>
                <a:cxn ang="0">
                  <a:pos x="48" y="501"/>
                </a:cxn>
                <a:cxn ang="0">
                  <a:pos x="71" y="496"/>
                </a:cxn>
                <a:cxn ang="0">
                  <a:pos x="100" y="486"/>
                </a:cxn>
                <a:cxn ang="0">
                  <a:pos x="114" y="481"/>
                </a:cxn>
                <a:cxn ang="0">
                  <a:pos x="129" y="466"/>
                </a:cxn>
                <a:cxn ang="0">
                  <a:pos x="138" y="451"/>
                </a:cxn>
                <a:cxn ang="0">
                  <a:pos x="153" y="431"/>
                </a:cxn>
                <a:cxn ang="0">
                  <a:pos x="162" y="411"/>
                </a:cxn>
                <a:cxn ang="0">
                  <a:pos x="167" y="381"/>
                </a:cxn>
                <a:cxn ang="0">
                  <a:pos x="167" y="381"/>
                </a:cxn>
                <a:cxn ang="0">
                  <a:pos x="172" y="351"/>
                </a:cxn>
                <a:cxn ang="0">
                  <a:pos x="176" y="306"/>
                </a:cxn>
                <a:cxn ang="0">
                  <a:pos x="176" y="206"/>
                </a:cxn>
                <a:cxn ang="0">
                  <a:pos x="172" y="156"/>
                </a:cxn>
                <a:cxn ang="0">
                  <a:pos x="162" y="106"/>
                </a:cxn>
                <a:cxn ang="0">
                  <a:pos x="153" y="61"/>
                </a:cxn>
                <a:cxn ang="0">
                  <a:pos x="143" y="21"/>
                </a:cxn>
                <a:cxn ang="0">
                  <a:pos x="143" y="21"/>
                </a:cxn>
                <a:cxn ang="0">
                  <a:pos x="138" y="10"/>
                </a:cxn>
                <a:cxn ang="0">
                  <a:pos x="138" y="0"/>
                </a:cxn>
                <a:cxn ang="0">
                  <a:pos x="148" y="0"/>
                </a:cxn>
                <a:cxn ang="0">
                  <a:pos x="162" y="0"/>
                </a:cxn>
                <a:cxn ang="0">
                  <a:pos x="200" y="16"/>
                </a:cxn>
                <a:cxn ang="0">
                  <a:pos x="243" y="36"/>
                </a:cxn>
                <a:cxn ang="0">
                  <a:pos x="329" y="91"/>
                </a:cxn>
                <a:cxn ang="0">
                  <a:pos x="372" y="121"/>
                </a:cxn>
                <a:cxn ang="0">
                  <a:pos x="372" y="121"/>
                </a:cxn>
              </a:cxnLst>
              <a:rect l="0" t="0" r="r" b="b"/>
              <a:pathLst>
                <a:path w="501" h="581">
                  <a:moveTo>
                    <a:pt x="372" y="121"/>
                  </a:moveTo>
                  <a:lnTo>
                    <a:pt x="372" y="121"/>
                  </a:lnTo>
                  <a:lnTo>
                    <a:pt x="372" y="166"/>
                  </a:lnTo>
                  <a:lnTo>
                    <a:pt x="367" y="216"/>
                  </a:lnTo>
                  <a:lnTo>
                    <a:pt x="358" y="266"/>
                  </a:lnTo>
                  <a:lnTo>
                    <a:pt x="358" y="266"/>
                  </a:lnTo>
                  <a:lnTo>
                    <a:pt x="348" y="291"/>
                  </a:lnTo>
                  <a:lnTo>
                    <a:pt x="348" y="316"/>
                  </a:lnTo>
                  <a:lnTo>
                    <a:pt x="348" y="341"/>
                  </a:lnTo>
                  <a:lnTo>
                    <a:pt x="353" y="366"/>
                  </a:lnTo>
                  <a:lnTo>
                    <a:pt x="367" y="421"/>
                  </a:lnTo>
                  <a:lnTo>
                    <a:pt x="396" y="476"/>
                  </a:lnTo>
                  <a:lnTo>
                    <a:pt x="396" y="476"/>
                  </a:lnTo>
                  <a:lnTo>
                    <a:pt x="405" y="491"/>
                  </a:lnTo>
                  <a:lnTo>
                    <a:pt x="420" y="506"/>
                  </a:lnTo>
                  <a:lnTo>
                    <a:pt x="439" y="511"/>
                  </a:lnTo>
                  <a:lnTo>
                    <a:pt x="458" y="516"/>
                  </a:lnTo>
                  <a:lnTo>
                    <a:pt x="487" y="521"/>
                  </a:lnTo>
                  <a:lnTo>
                    <a:pt x="501" y="521"/>
                  </a:lnTo>
                  <a:lnTo>
                    <a:pt x="501" y="521"/>
                  </a:lnTo>
                  <a:lnTo>
                    <a:pt x="439" y="541"/>
                  </a:lnTo>
                  <a:lnTo>
                    <a:pt x="367" y="561"/>
                  </a:lnTo>
                  <a:lnTo>
                    <a:pt x="291" y="576"/>
                  </a:lnTo>
                  <a:lnTo>
                    <a:pt x="248" y="581"/>
                  </a:lnTo>
                  <a:lnTo>
                    <a:pt x="205" y="581"/>
                  </a:lnTo>
                  <a:lnTo>
                    <a:pt x="162" y="581"/>
                  </a:lnTo>
                  <a:lnTo>
                    <a:pt x="124" y="571"/>
                  </a:lnTo>
                  <a:lnTo>
                    <a:pt x="86" y="561"/>
                  </a:lnTo>
                  <a:lnTo>
                    <a:pt x="52" y="546"/>
                  </a:lnTo>
                  <a:lnTo>
                    <a:pt x="24" y="521"/>
                  </a:lnTo>
                  <a:lnTo>
                    <a:pt x="0" y="491"/>
                  </a:lnTo>
                  <a:lnTo>
                    <a:pt x="0" y="491"/>
                  </a:lnTo>
                  <a:lnTo>
                    <a:pt x="24" y="496"/>
                  </a:lnTo>
                  <a:lnTo>
                    <a:pt x="48" y="501"/>
                  </a:lnTo>
                  <a:lnTo>
                    <a:pt x="71" y="496"/>
                  </a:lnTo>
                  <a:lnTo>
                    <a:pt x="100" y="486"/>
                  </a:lnTo>
                  <a:lnTo>
                    <a:pt x="114" y="481"/>
                  </a:lnTo>
                  <a:lnTo>
                    <a:pt x="129" y="466"/>
                  </a:lnTo>
                  <a:lnTo>
                    <a:pt x="138" y="451"/>
                  </a:lnTo>
                  <a:lnTo>
                    <a:pt x="153" y="431"/>
                  </a:lnTo>
                  <a:lnTo>
                    <a:pt x="162" y="411"/>
                  </a:lnTo>
                  <a:lnTo>
                    <a:pt x="167" y="381"/>
                  </a:lnTo>
                  <a:lnTo>
                    <a:pt x="167" y="381"/>
                  </a:lnTo>
                  <a:lnTo>
                    <a:pt x="172" y="351"/>
                  </a:lnTo>
                  <a:lnTo>
                    <a:pt x="176" y="306"/>
                  </a:lnTo>
                  <a:lnTo>
                    <a:pt x="176" y="206"/>
                  </a:lnTo>
                  <a:lnTo>
                    <a:pt x="172" y="156"/>
                  </a:lnTo>
                  <a:lnTo>
                    <a:pt x="162" y="106"/>
                  </a:lnTo>
                  <a:lnTo>
                    <a:pt x="153" y="61"/>
                  </a:lnTo>
                  <a:lnTo>
                    <a:pt x="143" y="21"/>
                  </a:lnTo>
                  <a:lnTo>
                    <a:pt x="143" y="21"/>
                  </a:lnTo>
                  <a:lnTo>
                    <a:pt x="138" y="10"/>
                  </a:lnTo>
                  <a:lnTo>
                    <a:pt x="138" y="0"/>
                  </a:lnTo>
                  <a:lnTo>
                    <a:pt x="148" y="0"/>
                  </a:lnTo>
                  <a:lnTo>
                    <a:pt x="162" y="0"/>
                  </a:lnTo>
                  <a:lnTo>
                    <a:pt x="200" y="16"/>
                  </a:lnTo>
                  <a:lnTo>
                    <a:pt x="243" y="36"/>
                  </a:lnTo>
                  <a:lnTo>
                    <a:pt x="329" y="91"/>
                  </a:lnTo>
                  <a:lnTo>
                    <a:pt x="372" y="121"/>
                  </a:lnTo>
                  <a:lnTo>
                    <a:pt x="372" y="121"/>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1" name="Freeform 22">
              <a:extLst>
                <a:ext uri="{FF2B5EF4-FFF2-40B4-BE49-F238E27FC236}">
                  <a16:creationId xmlns:a16="http://schemas.microsoft.com/office/drawing/2014/main" id="{7F3BB1DA-E2A0-42DF-822A-19CA0A7D54DF}"/>
                </a:ext>
              </a:extLst>
            </p:cNvPr>
            <p:cNvSpPr>
              <a:spLocks/>
            </p:cNvSpPr>
            <p:nvPr/>
          </p:nvSpPr>
          <p:spPr bwMode="auto">
            <a:xfrm>
              <a:off x="558" y="2328"/>
              <a:ext cx="807" cy="1607"/>
            </a:xfrm>
            <a:custGeom>
              <a:avLst/>
              <a:gdLst/>
              <a:ahLst/>
              <a:cxnLst>
                <a:cxn ang="0">
                  <a:pos x="659" y="95"/>
                </a:cxn>
                <a:cxn ang="0">
                  <a:pos x="621" y="165"/>
                </a:cxn>
                <a:cxn ang="0">
                  <a:pos x="592" y="265"/>
                </a:cxn>
                <a:cxn ang="0">
                  <a:pos x="582" y="340"/>
                </a:cxn>
                <a:cxn ang="0">
                  <a:pos x="597" y="390"/>
                </a:cxn>
                <a:cxn ang="0">
                  <a:pos x="606" y="415"/>
                </a:cxn>
                <a:cxn ang="0">
                  <a:pos x="635" y="480"/>
                </a:cxn>
                <a:cxn ang="0">
                  <a:pos x="625" y="521"/>
                </a:cxn>
                <a:cxn ang="0">
                  <a:pos x="568" y="586"/>
                </a:cxn>
                <a:cxn ang="0">
                  <a:pos x="544" y="621"/>
                </a:cxn>
                <a:cxn ang="0">
                  <a:pos x="539" y="696"/>
                </a:cxn>
                <a:cxn ang="0">
                  <a:pos x="559" y="811"/>
                </a:cxn>
                <a:cxn ang="0">
                  <a:pos x="582" y="876"/>
                </a:cxn>
                <a:cxn ang="0">
                  <a:pos x="625" y="941"/>
                </a:cxn>
                <a:cxn ang="0">
                  <a:pos x="683" y="1006"/>
                </a:cxn>
                <a:cxn ang="0">
                  <a:pos x="721" y="1041"/>
                </a:cxn>
                <a:cxn ang="0">
                  <a:pos x="768" y="1116"/>
                </a:cxn>
                <a:cxn ang="0">
                  <a:pos x="797" y="1181"/>
                </a:cxn>
                <a:cxn ang="0">
                  <a:pos x="807" y="1251"/>
                </a:cxn>
                <a:cxn ang="0">
                  <a:pos x="797" y="1336"/>
                </a:cxn>
                <a:cxn ang="0">
                  <a:pos x="773" y="1421"/>
                </a:cxn>
                <a:cxn ang="0">
                  <a:pos x="768" y="1446"/>
                </a:cxn>
                <a:cxn ang="0">
                  <a:pos x="754" y="1477"/>
                </a:cxn>
                <a:cxn ang="0">
                  <a:pos x="697" y="1542"/>
                </a:cxn>
                <a:cxn ang="0">
                  <a:pos x="644" y="1572"/>
                </a:cxn>
                <a:cxn ang="0">
                  <a:pos x="578" y="1597"/>
                </a:cxn>
                <a:cxn ang="0">
                  <a:pos x="492" y="1607"/>
                </a:cxn>
                <a:cxn ang="0">
                  <a:pos x="382" y="1592"/>
                </a:cxn>
                <a:cxn ang="0">
                  <a:pos x="358" y="1562"/>
                </a:cxn>
                <a:cxn ang="0">
                  <a:pos x="306" y="1472"/>
                </a:cxn>
                <a:cxn ang="0">
                  <a:pos x="272" y="1381"/>
                </a:cxn>
                <a:cxn ang="0">
                  <a:pos x="258" y="1311"/>
                </a:cxn>
                <a:cxn ang="0">
                  <a:pos x="263" y="1241"/>
                </a:cxn>
                <a:cxn ang="0">
                  <a:pos x="272" y="1201"/>
                </a:cxn>
                <a:cxn ang="0">
                  <a:pos x="291" y="931"/>
                </a:cxn>
                <a:cxn ang="0">
                  <a:pos x="287" y="856"/>
                </a:cxn>
                <a:cxn ang="0">
                  <a:pos x="239" y="766"/>
                </a:cxn>
                <a:cxn ang="0">
                  <a:pos x="134" y="561"/>
                </a:cxn>
                <a:cxn ang="0">
                  <a:pos x="100" y="470"/>
                </a:cxn>
                <a:cxn ang="0">
                  <a:pos x="91" y="425"/>
                </a:cxn>
                <a:cxn ang="0">
                  <a:pos x="34" y="280"/>
                </a:cxn>
                <a:cxn ang="0">
                  <a:pos x="5" y="190"/>
                </a:cxn>
                <a:cxn ang="0">
                  <a:pos x="0" y="125"/>
                </a:cxn>
                <a:cxn ang="0">
                  <a:pos x="10" y="95"/>
                </a:cxn>
                <a:cxn ang="0">
                  <a:pos x="38" y="45"/>
                </a:cxn>
                <a:cxn ang="0">
                  <a:pos x="77" y="15"/>
                </a:cxn>
                <a:cxn ang="0">
                  <a:pos x="124" y="0"/>
                </a:cxn>
                <a:cxn ang="0">
                  <a:pos x="153" y="5"/>
                </a:cxn>
                <a:cxn ang="0">
                  <a:pos x="306" y="35"/>
                </a:cxn>
                <a:cxn ang="0">
                  <a:pos x="463" y="40"/>
                </a:cxn>
                <a:cxn ang="0">
                  <a:pos x="530" y="40"/>
                </a:cxn>
                <a:cxn ang="0">
                  <a:pos x="625" y="55"/>
                </a:cxn>
                <a:cxn ang="0">
                  <a:pos x="654" y="80"/>
                </a:cxn>
                <a:cxn ang="0">
                  <a:pos x="659" y="95"/>
                </a:cxn>
              </a:cxnLst>
              <a:rect l="0" t="0" r="r" b="b"/>
              <a:pathLst>
                <a:path w="807" h="1607">
                  <a:moveTo>
                    <a:pt x="659" y="95"/>
                  </a:moveTo>
                  <a:lnTo>
                    <a:pt x="659" y="95"/>
                  </a:lnTo>
                  <a:lnTo>
                    <a:pt x="640" y="130"/>
                  </a:lnTo>
                  <a:lnTo>
                    <a:pt x="621" y="165"/>
                  </a:lnTo>
                  <a:lnTo>
                    <a:pt x="606" y="210"/>
                  </a:lnTo>
                  <a:lnTo>
                    <a:pt x="592" y="265"/>
                  </a:lnTo>
                  <a:lnTo>
                    <a:pt x="582" y="315"/>
                  </a:lnTo>
                  <a:lnTo>
                    <a:pt x="582" y="340"/>
                  </a:lnTo>
                  <a:lnTo>
                    <a:pt x="587" y="365"/>
                  </a:lnTo>
                  <a:lnTo>
                    <a:pt x="597" y="390"/>
                  </a:lnTo>
                  <a:lnTo>
                    <a:pt x="606" y="415"/>
                  </a:lnTo>
                  <a:lnTo>
                    <a:pt x="606" y="415"/>
                  </a:lnTo>
                  <a:lnTo>
                    <a:pt x="625" y="450"/>
                  </a:lnTo>
                  <a:lnTo>
                    <a:pt x="635" y="480"/>
                  </a:lnTo>
                  <a:lnTo>
                    <a:pt x="635" y="506"/>
                  </a:lnTo>
                  <a:lnTo>
                    <a:pt x="625" y="521"/>
                  </a:lnTo>
                  <a:lnTo>
                    <a:pt x="587" y="561"/>
                  </a:lnTo>
                  <a:lnTo>
                    <a:pt x="568" y="586"/>
                  </a:lnTo>
                  <a:lnTo>
                    <a:pt x="544" y="621"/>
                  </a:lnTo>
                  <a:lnTo>
                    <a:pt x="544" y="621"/>
                  </a:lnTo>
                  <a:lnTo>
                    <a:pt x="539" y="656"/>
                  </a:lnTo>
                  <a:lnTo>
                    <a:pt x="539" y="696"/>
                  </a:lnTo>
                  <a:lnTo>
                    <a:pt x="544" y="751"/>
                  </a:lnTo>
                  <a:lnTo>
                    <a:pt x="559" y="811"/>
                  </a:lnTo>
                  <a:lnTo>
                    <a:pt x="568" y="846"/>
                  </a:lnTo>
                  <a:lnTo>
                    <a:pt x="582" y="876"/>
                  </a:lnTo>
                  <a:lnTo>
                    <a:pt x="601" y="911"/>
                  </a:lnTo>
                  <a:lnTo>
                    <a:pt x="625" y="941"/>
                  </a:lnTo>
                  <a:lnTo>
                    <a:pt x="649" y="976"/>
                  </a:lnTo>
                  <a:lnTo>
                    <a:pt x="683" y="1006"/>
                  </a:lnTo>
                  <a:lnTo>
                    <a:pt x="683" y="1006"/>
                  </a:lnTo>
                  <a:lnTo>
                    <a:pt x="721" y="1041"/>
                  </a:lnTo>
                  <a:lnTo>
                    <a:pt x="749" y="1081"/>
                  </a:lnTo>
                  <a:lnTo>
                    <a:pt x="768" y="1116"/>
                  </a:lnTo>
                  <a:lnTo>
                    <a:pt x="788" y="1151"/>
                  </a:lnTo>
                  <a:lnTo>
                    <a:pt x="797" y="1181"/>
                  </a:lnTo>
                  <a:lnTo>
                    <a:pt x="802" y="1216"/>
                  </a:lnTo>
                  <a:lnTo>
                    <a:pt x="807" y="1251"/>
                  </a:lnTo>
                  <a:lnTo>
                    <a:pt x="807" y="1281"/>
                  </a:lnTo>
                  <a:lnTo>
                    <a:pt x="797" y="1336"/>
                  </a:lnTo>
                  <a:lnTo>
                    <a:pt x="783" y="1381"/>
                  </a:lnTo>
                  <a:lnTo>
                    <a:pt x="773" y="1421"/>
                  </a:lnTo>
                  <a:lnTo>
                    <a:pt x="768" y="1446"/>
                  </a:lnTo>
                  <a:lnTo>
                    <a:pt x="768" y="1446"/>
                  </a:lnTo>
                  <a:lnTo>
                    <a:pt x="764" y="1451"/>
                  </a:lnTo>
                  <a:lnTo>
                    <a:pt x="754" y="1477"/>
                  </a:lnTo>
                  <a:lnTo>
                    <a:pt x="730" y="1507"/>
                  </a:lnTo>
                  <a:lnTo>
                    <a:pt x="697" y="1542"/>
                  </a:lnTo>
                  <a:lnTo>
                    <a:pt x="673" y="1562"/>
                  </a:lnTo>
                  <a:lnTo>
                    <a:pt x="644" y="1572"/>
                  </a:lnTo>
                  <a:lnTo>
                    <a:pt x="616" y="1587"/>
                  </a:lnTo>
                  <a:lnTo>
                    <a:pt x="578" y="1597"/>
                  </a:lnTo>
                  <a:lnTo>
                    <a:pt x="539" y="1602"/>
                  </a:lnTo>
                  <a:lnTo>
                    <a:pt x="492" y="1607"/>
                  </a:lnTo>
                  <a:lnTo>
                    <a:pt x="439" y="1602"/>
                  </a:lnTo>
                  <a:lnTo>
                    <a:pt x="382" y="1592"/>
                  </a:lnTo>
                  <a:lnTo>
                    <a:pt x="382" y="1592"/>
                  </a:lnTo>
                  <a:lnTo>
                    <a:pt x="358" y="1562"/>
                  </a:lnTo>
                  <a:lnTo>
                    <a:pt x="334" y="1522"/>
                  </a:lnTo>
                  <a:lnTo>
                    <a:pt x="306" y="1472"/>
                  </a:lnTo>
                  <a:lnTo>
                    <a:pt x="282" y="1416"/>
                  </a:lnTo>
                  <a:lnTo>
                    <a:pt x="272" y="1381"/>
                  </a:lnTo>
                  <a:lnTo>
                    <a:pt x="263" y="1346"/>
                  </a:lnTo>
                  <a:lnTo>
                    <a:pt x="258" y="1311"/>
                  </a:lnTo>
                  <a:lnTo>
                    <a:pt x="258" y="1276"/>
                  </a:lnTo>
                  <a:lnTo>
                    <a:pt x="263" y="1241"/>
                  </a:lnTo>
                  <a:lnTo>
                    <a:pt x="272" y="1201"/>
                  </a:lnTo>
                  <a:lnTo>
                    <a:pt x="272" y="1201"/>
                  </a:lnTo>
                  <a:lnTo>
                    <a:pt x="291" y="996"/>
                  </a:lnTo>
                  <a:lnTo>
                    <a:pt x="291" y="931"/>
                  </a:lnTo>
                  <a:lnTo>
                    <a:pt x="287" y="856"/>
                  </a:lnTo>
                  <a:lnTo>
                    <a:pt x="287" y="856"/>
                  </a:lnTo>
                  <a:lnTo>
                    <a:pt x="267" y="811"/>
                  </a:lnTo>
                  <a:lnTo>
                    <a:pt x="239" y="766"/>
                  </a:lnTo>
                  <a:lnTo>
                    <a:pt x="186" y="661"/>
                  </a:lnTo>
                  <a:lnTo>
                    <a:pt x="134" y="561"/>
                  </a:lnTo>
                  <a:lnTo>
                    <a:pt x="115" y="516"/>
                  </a:lnTo>
                  <a:lnTo>
                    <a:pt x="100" y="470"/>
                  </a:lnTo>
                  <a:lnTo>
                    <a:pt x="100" y="470"/>
                  </a:lnTo>
                  <a:lnTo>
                    <a:pt x="91" y="425"/>
                  </a:lnTo>
                  <a:lnTo>
                    <a:pt x="72" y="375"/>
                  </a:lnTo>
                  <a:lnTo>
                    <a:pt x="34" y="280"/>
                  </a:lnTo>
                  <a:lnTo>
                    <a:pt x="19" y="235"/>
                  </a:lnTo>
                  <a:lnTo>
                    <a:pt x="5" y="190"/>
                  </a:lnTo>
                  <a:lnTo>
                    <a:pt x="0" y="155"/>
                  </a:lnTo>
                  <a:lnTo>
                    <a:pt x="0" y="125"/>
                  </a:lnTo>
                  <a:lnTo>
                    <a:pt x="0" y="125"/>
                  </a:lnTo>
                  <a:lnTo>
                    <a:pt x="10" y="95"/>
                  </a:lnTo>
                  <a:lnTo>
                    <a:pt x="24" y="70"/>
                  </a:lnTo>
                  <a:lnTo>
                    <a:pt x="38" y="45"/>
                  </a:lnTo>
                  <a:lnTo>
                    <a:pt x="58" y="25"/>
                  </a:lnTo>
                  <a:lnTo>
                    <a:pt x="77" y="15"/>
                  </a:lnTo>
                  <a:lnTo>
                    <a:pt x="100" y="5"/>
                  </a:lnTo>
                  <a:lnTo>
                    <a:pt x="124" y="0"/>
                  </a:lnTo>
                  <a:lnTo>
                    <a:pt x="153" y="5"/>
                  </a:lnTo>
                  <a:lnTo>
                    <a:pt x="153" y="5"/>
                  </a:lnTo>
                  <a:lnTo>
                    <a:pt x="220" y="20"/>
                  </a:lnTo>
                  <a:lnTo>
                    <a:pt x="306" y="35"/>
                  </a:lnTo>
                  <a:lnTo>
                    <a:pt x="392" y="40"/>
                  </a:lnTo>
                  <a:lnTo>
                    <a:pt x="463" y="40"/>
                  </a:lnTo>
                  <a:lnTo>
                    <a:pt x="463" y="40"/>
                  </a:lnTo>
                  <a:lnTo>
                    <a:pt x="530" y="40"/>
                  </a:lnTo>
                  <a:lnTo>
                    <a:pt x="597" y="45"/>
                  </a:lnTo>
                  <a:lnTo>
                    <a:pt x="625" y="55"/>
                  </a:lnTo>
                  <a:lnTo>
                    <a:pt x="644" y="65"/>
                  </a:lnTo>
                  <a:lnTo>
                    <a:pt x="654" y="80"/>
                  </a:lnTo>
                  <a:lnTo>
                    <a:pt x="659" y="90"/>
                  </a:lnTo>
                  <a:lnTo>
                    <a:pt x="659" y="95"/>
                  </a:lnTo>
                  <a:lnTo>
                    <a:pt x="659" y="9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2" name="Freeform 23">
              <a:extLst>
                <a:ext uri="{FF2B5EF4-FFF2-40B4-BE49-F238E27FC236}">
                  <a16:creationId xmlns:a16="http://schemas.microsoft.com/office/drawing/2014/main" id="{6B14472B-4508-4484-8B04-696106D4BF51}"/>
                </a:ext>
              </a:extLst>
            </p:cNvPr>
            <p:cNvSpPr>
              <a:spLocks/>
            </p:cNvSpPr>
            <p:nvPr/>
          </p:nvSpPr>
          <p:spPr bwMode="auto">
            <a:xfrm>
              <a:off x="816" y="3169"/>
              <a:ext cx="520" cy="455"/>
            </a:xfrm>
            <a:custGeom>
              <a:avLst/>
              <a:gdLst/>
              <a:ahLst/>
              <a:cxnLst>
                <a:cxn ang="0">
                  <a:pos x="358" y="0"/>
                </a:cxn>
                <a:cxn ang="0">
                  <a:pos x="358" y="0"/>
                </a:cxn>
                <a:cxn ang="0">
                  <a:pos x="372" y="40"/>
                </a:cxn>
                <a:cxn ang="0">
                  <a:pos x="386" y="80"/>
                </a:cxn>
                <a:cxn ang="0">
                  <a:pos x="406" y="125"/>
                </a:cxn>
                <a:cxn ang="0">
                  <a:pos x="420" y="145"/>
                </a:cxn>
                <a:cxn ang="0">
                  <a:pos x="434" y="160"/>
                </a:cxn>
                <a:cxn ang="0">
                  <a:pos x="434" y="160"/>
                </a:cxn>
                <a:cxn ang="0">
                  <a:pos x="463" y="190"/>
                </a:cxn>
                <a:cxn ang="0">
                  <a:pos x="487" y="220"/>
                </a:cxn>
                <a:cxn ang="0">
                  <a:pos x="520" y="280"/>
                </a:cxn>
                <a:cxn ang="0">
                  <a:pos x="520" y="280"/>
                </a:cxn>
                <a:cxn ang="0">
                  <a:pos x="501" y="300"/>
                </a:cxn>
                <a:cxn ang="0">
                  <a:pos x="477" y="325"/>
                </a:cxn>
                <a:cxn ang="0">
                  <a:pos x="434" y="355"/>
                </a:cxn>
                <a:cxn ang="0">
                  <a:pos x="382" y="390"/>
                </a:cxn>
                <a:cxn ang="0">
                  <a:pos x="382" y="390"/>
                </a:cxn>
                <a:cxn ang="0">
                  <a:pos x="334" y="415"/>
                </a:cxn>
                <a:cxn ang="0">
                  <a:pos x="286" y="430"/>
                </a:cxn>
                <a:cxn ang="0">
                  <a:pos x="229" y="445"/>
                </a:cxn>
                <a:cxn ang="0">
                  <a:pos x="176" y="450"/>
                </a:cxn>
                <a:cxn ang="0">
                  <a:pos x="76" y="455"/>
                </a:cxn>
                <a:cxn ang="0">
                  <a:pos x="0" y="450"/>
                </a:cxn>
                <a:cxn ang="0">
                  <a:pos x="0" y="450"/>
                </a:cxn>
                <a:cxn ang="0">
                  <a:pos x="5" y="405"/>
                </a:cxn>
                <a:cxn ang="0">
                  <a:pos x="14" y="360"/>
                </a:cxn>
                <a:cxn ang="0">
                  <a:pos x="14" y="360"/>
                </a:cxn>
                <a:cxn ang="0">
                  <a:pos x="33" y="175"/>
                </a:cxn>
                <a:cxn ang="0">
                  <a:pos x="33" y="175"/>
                </a:cxn>
                <a:cxn ang="0">
                  <a:pos x="181" y="95"/>
                </a:cxn>
                <a:cxn ang="0">
                  <a:pos x="358" y="0"/>
                </a:cxn>
                <a:cxn ang="0">
                  <a:pos x="358" y="0"/>
                </a:cxn>
              </a:cxnLst>
              <a:rect l="0" t="0" r="r" b="b"/>
              <a:pathLst>
                <a:path w="520" h="455">
                  <a:moveTo>
                    <a:pt x="358" y="0"/>
                  </a:moveTo>
                  <a:lnTo>
                    <a:pt x="358" y="0"/>
                  </a:lnTo>
                  <a:lnTo>
                    <a:pt x="372" y="40"/>
                  </a:lnTo>
                  <a:lnTo>
                    <a:pt x="386" y="80"/>
                  </a:lnTo>
                  <a:lnTo>
                    <a:pt x="406" y="125"/>
                  </a:lnTo>
                  <a:lnTo>
                    <a:pt x="420" y="145"/>
                  </a:lnTo>
                  <a:lnTo>
                    <a:pt x="434" y="160"/>
                  </a:lnTo>
                  <a:lnTo>
                    <a:pt x="434" y="160"/>
                  </a:lnTo>
                  <a:lnTo>
                    <a:pt x="463" y="190"/>
                  </a:lnTo>
                  <a:lnTo>
                    <a:pt x="487" y="220"/>
                  </a:lnTo>
                  <a:lnTo>
                    <a:pt x="520" y="280"/>
                  </a:lnTo>
                  <a:lnTo>
                    <a:pt x="520" y="280"/>
                  </a:lnTo>
                  <a:lnTo>
                    <a:pt x="501" y="300"/>
                  </a:lnTo>
                  <a:lnTo>
                    <a:pt x="477" y="325"/>
                  </a:lnTo>
                  <a:lnTo>
                    <a:pt x="434" y="355"/>
                  </a:lnTo>
                  <a:lnTo>
                    <a:pt x="382" y="390"/>
                  </a:lnTo>
                  <a:lnTo>
                    <a:pt x="382" y="390"/>
                  </a:lnTo>
                  <a:lnTo>
                    <a:pt x="334" y="415"/>
                  </a:lnTo>
                  <a:lnTo>
                    <a:pt x="286" y="430"/>
                  </a:lnTo>
                  <a:lnTo>
                    <a:pt x="229" y="445"/>
                  </a:lnTo>
                  <a:lnTo>
                    <a:pt x="176" y="450"/>
                  </a:lnTo>
                  <a:lnTo>
                    <a:pt x="76" y="455"/>
                  </a:lnTo>
                  <a:lnTo>
                    <a:pt x="0" y="450"/>
                  </a:lnTo>
                  <a:lnTo>
                    <a:pt x="0" y="450"/>
                  </a:lnTo>
                  <a:lnTo>
                    <a:pt x="5" y="405"/>
                  </a:lnTo>
                  <a:lnTo>
                    <a:pt x="14" y="360"/>
                  </a:lnTo>
                  <a:lnTo>
                    <a:pt x="14" y="360"/>
                  </a:lnTo>
                  <a:lnTo>
                    <a:pt x="33" y="175"/>
                  </a:lnTo>
                  <a:lnTo>
                    <a:pt x="33" y="175"/>
                  </a:lnTo>
                  <a:lnTo>
                    <a:pt x="181" y="95"/>
                  </a:lnTo>
                  <a:lnTo>
                    <a:pt x="358" y="0"/>
                  </a:lnTo>
                  <a:lnTo>
                    <a:pt x="35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3" name="Freeform 24">
              <a:extLst>
                <a:ext uri="{FF2B5EF4-FFF2-40B4-BE49-F238E27FC236}">
                  <a16:creationId xmlns:a16="http://schemas.microsoft.com/office/drawing/2014/main" id="{3E1FC655-1031-4534-9AB3-4323F0E15705}"/>
                </a:ext>
              </a:extLst>
            </p:cNvPr>
            <p:cNvSpPr>
              <a:spLocks/>
            </p:cNvSpPr>
            <p:nvPr/>
          </p:nvSpPr>
          <p:spPr bwMode="auto">
            <a:xfrm>
              <a:off x="1660" y="1857"/>
              <a:ext cx="320" cy="351"/>
            </a:xfrm>
            <a:custGeom>
              <a:avLst/>
              <a:gdLst/>
              <a:ahLst/>
              <a:cxnLst>
                <a:cxn ang="0">
                  <a:pos x="29" y="346"/>
                </a:cxn>
                <a:cxn ang="0">
                  <a:pos x="29" y="346"/>
                </a:cxn>
                <a:cxn ang="0">
                  <a:pos x="43" y="341"/>
                </a:cxn>
                <a:cxn ang="0">
                  <a:pos x="77" y="331"/>
                </a:cxn>
                <a:cxn ang="0">
                  <a:pos x="96" y="326"/>
                </a:cxn>
                <a:cxn ang="0">
                  <a:pos x="120" y="311"/>
                </a:cxn>
                <a:cxn ang="0">
                  <a:pos x="139" y="296"/>
                </a:cxn>
                <a:cxn ang="0">
                  <a:pos x="153" y="281"/>
                </a:cxn>
                <a:cxn ang="0">
                  <a:pos x="153" y="281"/>
                </a:cxn>
                <a:cxn ang="0">
                  <a:pos x="172" y="256"/>
                </a:cxn>
                <a:cxn ang="0">
                  <a:pos x="191" y="241"/>
                </a:cxn>
                <a:cxn ang="0">
                  <a:pos x="210" y="231"/>
                </a:cxn>
                <a:cxn ang="0">
                  <a:pos x="230" y="221"/>
                </a:cxn>
                <a:cxn ang="0">
                  <a:pos x="258" y="211"/>
                </a:cxn>
                <a:cxn ang="0">
                  <a:pos x="272" y="211"/>
                </a:cxn>
                <a:cxn ang="0">
                  <a:pos x="272" y="211"/>
                </a:cxn>
                <a:cxn ang="0">
                  <a:pos x="268" y="206"/>
                </a:cxn>
                <a:cxn ang="0">
                  <a:pos x="258" y="196"/>
                </a:cxn>
                <a:cxn ang="0">
                  <a:pos x="253" y="196"/>
                </a:cxn>
                <a:cxn ang="0">
                  <a:pos x="244" y="191"/>
                </a:cxn>
                <a:cxn ang="0">
                  <a:pos x="230" y="196"/>
                </a:cxn>
                <a:cxn ang="0">
                  <a:pos x="210" y="201"/>
                </a:cxn>
                <a:cxn ang="0">
                  <a:pos x="210" y="201"/>
                </a:cxn>
                <a:cxn ang="0">
                  <a:pos x="182" y="216"/>
                </a:cxn>
                <a:cxn ang="0">
                  <a:pos x="158" y="226"/>
                </a:cxn>
                <a:cxn ang="0">
                  <a:pos x="153" y="226"/>
                </a:cxn>
                <a:cxn ang="0">
                  <a:pos x="148" y="221"/>
                </a:cxn>
                <a:cxn ang="0">
                  <a:pos x="158" y="201"/>
                </a:cxn>
                <a:cxn ang="0">
                  <a:pos x="158" y="201"/>
                </a:cxn>
                <a:cxn ang="0">
                  <a:pos x="177" y="171"/>
                </a:cxn>
                <a:cxn ang="0">
                  <a:pos x="191" y="146"/>
                </a:cxn>
                <a:cxn ang="0">
                  <a:pos x="201" y="116"/>
                </a:cxn>
                <a:cxn ang="0">
                  <a:pos x="220" y="96"/>
                </a:cxn>
                <a:cxn ang="0">
                  <a:pos x="220" y="96"/>
                </a:cxn>
                <a:cxn ang="0">
                  <a:pos x="277" y="51"/>
                </a:cxn>
                <a:cxn ang="0">
                  <a:pos x="306" y="26"/>
                </a:cxn>
                <a:cxn ang="0">
                  <a:pos x="315" y="11"/>
                </a:cxn>
                <a:cxn ang="0">
                  <a:pos x="320" y="0"/>
                </a:cxn>
                <a:cxn ang="0">
                  <a:pos x="320" y="0"/>
                </a:cxn>
                <a:cxn ang="0">
                  <a:pos x="268" y="31"/>
                </a:cxn>
                <a:cxn ang="0">
                  <a:pos x="201" y="76"/>
                </a:cxn>
                <a:cxn ang="0">
                  <a:pos x="201" y="76"/>
                </a:cxn>
                <a:cxn ang="0">
                  <a:pos x="153" y="131"/>
                </a:cxn>
                <a:cxn ang="0">
                  <a:pos x="101" y="201"/>
                </a:cxn>
                <a:cxn ang="0">
                  <a:pos x="101" y="201"/>
                </a:cxn>
                <a:cxn ang="0">
                  <a:pos x="63" y="251"/>
                </a:cxn>
                <a:cxn ang="0">
                  <a:pos x="29" y="281"/>
                </a:cxn>
                <a:cxn ang="0">
                  <a:pos x="29" y="281"/>
                </a:cxn>
                <a:cxn ang="0">
                  <a:pos x="10" y="306"/>
                </a:cxn>
                <a:cxn ang="0">
                  <a:pos x="0" y="331"/>
                </a:cxn>
                <a:cxn ang="0">
                  <a:pos x="0" y="341"/>
                </a:cxn>
                <a:cxn ang="0">
                  <a:pos x="5" y="346"/>
                </a:cxn>
                <a:cxn ang="0">
                  <a:pos x="15" y="351"/>
                </a:cxn>
                <a:cxn ang="0">
                  <a:pos x="29" y="346"/>
                </a:cxn>
                <a:cxn ang="0">
                  <a:pos x="29" y="346"/>
                </a:cxn>
              </a:cxnLst>
              <a:rect l="0" t="0" r="r" b="b"/>
              <a:pathLst>
                <a:path w="320" h="351">
                  <a:moveTo>
                    <a:pt x="29" y="346"/>
                  </a:moveTo>
                  <a:lnTo>
                    <a:pt x="29" y="346"/>
                  </a:lnTo>
                  <a:lnTo>
                    <a:pt x="43" y="341"/>
                  </a:lnTo>
                  <a:lnTo>
                    <a:pt x="77" y="331"/>
                  </a:lnTo>
                  <a:lnTo>
                    <a:pt x="96" y="326"/>
                  </a:lnTo>
                  <a:lnTo>
                    <a:pt x="120" y="311"/>
                  </a:lnTo>
                  <a:lnTo>
                    <a:pt x="139" y="296"/>
                  </a:lnTo>
                  <a:lnTo>
                    <a:pt x="153" y="281"/>
                  </a:lnTo>
                  <a:lnTo>
                    <a:pt x="153" y="281"/>
                  </a:lnTo>
                  <a:lnTo>
                    <a:pt x="172" y="256"/>
                  </a:lnTo>
                  <a:lnTo>
                    <a:pt x="191" y="241"/>
                  </a:lnTo>
                  <a:lnTo>
                    <a:pt x="210" y="231"/>
                  </a:lnTo>
                  <a:lnTo>
                    <a:pt x="230" y="221"/>
                  </a:lnTo>
                  <a:lnTo>
                    <a:pt x="258" y="211"/>
                  </a:lnTo>
                  <a:lnTo>
                    <a:pt x="272" y="211"/>
                  </a:lnTo>
                  <a:lnTo>
                    <a:pt x="272" y="211"/>
                  </a:lnTo>
                  <a:lnTo>
                    <a:pt x="268" y="206"/>
                  </a:lnTo>
                  <a:lnTo>
                    <a:pt x="258" y="196"/>
                  </a:lnTo>
                  <a:lnTo>
                    <a:pt x="253" y="196"/>
                  </a:lnTo>
                  <a:lnTo>
                    <a:pt x="244" y="191"/>
                  </a:lnTo>
                  <a:lnTo>
                    <a:pt x="230" y="196"/>
                  </a:lnTo>
                  <a:lnTo>
                    <a:pt x="210" y="201"/>
                  </a:lnTo>
                  <a:lnTo>
                    <a:pt x="210" y="201"/>
                  </a:lnTo>
                  <a:lnTo>
                    <a:pt x="182" y="216"/>
                  </a:lnTo>
                  <a:lnTo>
                    <a:pt x="158" y="226"/>
                  </a:lnTo>
                  <a:lnTo>
                    <a:pt x="153" y="226"/>
                  </a:lnTo>
                  <a:lnTo>
                    <a:pt x="148" y="221"/>
                  </a:lnTo>
                  <a:lnTo>
                    <a:pt x="158" y="201"/>
                  </a:lnTo>
                  <a:lnTo>
                    <a:pt x="158" y="201"/>
                  </a:lnTo>
                  <a:lnTo>
                    <a:pt x="177" y="171"/>
                  </a:lnTo>
                  <a:lnTo>
                    <a:pt x="191" y="146"/>
                  </a:lnTo>
                  <a:lnTo>
                    <a:pt x="201" y="116"/>
                  </a:lnTo>
                  <a:lnTo>
                    <a:pt x="220" y="96"/>
                  </a:lnTo>
                  <a:lnTo>
                    <a:pt x="220" y="96"/>
                  </a:lnTo>
                  <a:lnTo>
                    <a:pt x="277" y="51"/>
                  </a:lnTo>
                  <a:lnTo>
                    <a:pt x="306" y="26"/>
                  </a:lnTo>
                  <a:lnTo>
                    <a:pt x="315" y="11"/>
                  </a:lnTo>
                  <a:lnTo>
                    <a:pt x="320" y="0"/>
                  </a:lnTo>
                  <a:lnTo>
                    <a:pt x="320" y="0"/>
                  </a:lnTo>
                  <a:lnTo>
                    <a:pt x="268" y="31"/>
                  </a:lnTo>
                  <a:lnTo>
                    <a:pt x="201" y="76"/>
                  </a:lnTo>
                  <a:lnTo>
                    <a:pt x="201" y="76"/>
                  </a:lnTo>
                  <a:lnTo>
                    <a:pt x="153" y="131"/>
                  </a:lnTo>
                  <a:lnTo>
                    <a:pt x="101" y="201"/>
                  </a:lnTo>
                  <a:lnTo>
                    <a:pt x="101" y="201"/>
                  </a:lnTo>
                  <a:lnTo>
                    <a:pt x="63" y="251"/>
                  </a:lnTo>
                  <a:lnTo>
                    <a:pt x="29" y="281"/>
                  </a:lnTo>
                  <a:lnTo>
                    <a:pt x="29" y="281"/>
                  </a:lnTo>
                  <a:lnTo>
                    <a:pt x="10" y="306"/>
                  </a:lnTo>
                  <a:lnTo>
                    <a:pt x="0" y="331"/>
                  </a:lnTo>
                  <a:lnTo>
                    <a:pt x="0" y="341"/>
                  </a:lnTo>
                  <a:lnTo>
                    <a:pt x="5" y="346"/>
                  </a:lnTo>
                  <a:lnTo>
                    <a:pt x="15" y="351"/>
                  </a:lnTo>
                  <a:lnTo>
                    <a:pt x="29" y="346"/>
                  </a:lnTo>
                  <a:lnTo>
                    <a:pt x="29" y="346"/>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4" name="Freeform 25">
              <a:extLst>
                <a:ext uri="{FF2B5EF4-FFF2-40B4-BE49-F238E27FC236}">
                  <a16:creationId xmlns:a16="http://schemas.microsoft.com/office/drawing/2014/main" id="{759CC423-DEA0-43D3-9572-77DB3F023C35}"/>
                </a:ext>
              </a:extLst>
            </p:cNvPr>
            <p:cNvSpPr>
              <a:spLocks/>
            </p:cNvSpPr>
            <p:nvPr/>
          </p:nvSpPr>
          <p:spPr bwMode="auto">
            <a:xfrm>
              <a:off x="749" y="3444"/>
              <a:ext cx="725" cy="851"/>
            </a:xfrm>
            <a:custGeom>
              <a:avLst/>
              <a:gdLst/>
              <a:ahLst/>
              <a:cxnLst>
                <a:cxn ang="0">
                  <a:pos x="38" y="851"/>
                </a:cxn>
                <a:cxn ang="0">
                  <a:pos x="663" y="851"/>
                </a:cxn>
                <a:cxn ang="0">
                  <a:pos x="663" y="851"/>
                </a:cxn>
                <a:cxn ang="0">
                  <a:pos x="682" y="771"/>
                </a:cxn>
                <a:cxn ang="0">
                  <a:pos x="682" y="771"/>
                </a:cxn>
                <a:cxn ang="0">
                  <a:pos x="697" y="701"/>
                </a:cxn>
                <a:cxn ang="0">
                  <a:pos x="711" y="636"/>
                </a:cxn>
                <a:cxn ang="0">
                  <a:pos x="716" y="576"/>
                </a:cxn>
                <a:cxn ang="0">
                  <a:pos x="721" y="516"/>
                </a:cxn>
                <a:cxn ang="0">
                  <a:pos x="725" y="456"/>
                </a:cxn>
                <a:cxn ang="0">
                  <a:pos x="721" y="401"/>
                </a:cxn>
                <a:cxn ang="0">
                  <a:pos x="721" y="351"/>
                </a:cxn>
                <a:cxn ang="0">
                  <a:pos x="711" y="300"/>
                </a:cxn>
                <a:cxn ang="0">
                  <a:pos x="692" y="215"/>
                </a:cxn>
                <a:cxn ang="0">
                  <a:pos x="663" y="135"/>
                </a:cxn>
                <a:cxn ang="0">
                  <a:pos x="630" y="60"/>
                </a:cxn>
                <a:cxn ang="0">
                  <a:pos x="592" y="0"/>
                </a:cxn>
                <a:cxn ang="0">
                  <a:pos x="592" y="0"/>
                </a:cxn>
                <a:cxn ang="0">
                  <a:pos x="587" y="5"/>
                </a:cxn>
                <a:cxn ang="0">
                  <a:pos x="563" y="30"/>
                </a:cxn>
                <a:cxn ang="0">
                  <a:pos x="530" y="60"/>
                </a:cxn>
                <a:cxn ang="0">
                  <a:pos x="473" y="95"/>
                </a:cxn>
                <a:cxn ang="0">
                  <a:pos x="439" y="110"/>
                </a:cxn>
                <a:cxn ang="0">
                  <a:pos x="401" y="125"/>
                </a:cxn>
                <a:cxn ang="0">
                  <a:pos x="358" y="140"/>
                </a:cxn>
                <a:cxn ang="0">
                  <a:pos x="310" y="150"/>
                </a:cxn>
                <a:cxn ang="0">
                  <a:pos x="258" y="155"/>
                </a:cxn>
                <a:cxn ang="0">
                  <a:pos x="196" y="160"/>
                </a:cxn>
                <a:cxn ang="0">
                  <a:pos x="129" y="155"/>
                </a:cxn>
                <a:cxn ang="0">
                  <a:pos x="57" y="150"/>
                </a:cxn>
                <a:cxn ang="0">
                  <a:pos x="57" y="150"/>
                </a:cxn>
                <a:cxn ang="0">
                  <a:pos x="43" y="195"/>
                </a:cxn>
                <a:cxn ang="0">
                  <a:pos x="29" y="245"/>
                </a:cxn>
                <a:cxn ang="0">
                  <a:pos x="14" y="320"/>
                </a:cxn>
                <a:cxn ang="0">
                  <a:pos x="5" y="421"/>
                </a:cxn>
                <a:cxn ang="0">
                  <a:pos x="0" y="536"/>
                </a:cxn>
                <a:cxn ang="0">
                  <a:pos x="5" y="606"/>
                </a:cxn>
                <a:cxn ang="0">
                  <a:pos x="10" y="676"/>
                </a:cxn>
                <a:cxn ang="0">
                  <a:pos x="19" y="756"/>
                </a:cxn>
                <a:cxn ang="0">
                  <a:pos x="38" y="841"/>
                </a:cxn>
                <a:cxn ang="0">
                  <a:pos x="38" y="841"/>
                </a:cxn>
                <a:cxn ang="0">
                  <a:pos x="38" y="851"/>
                </a:cxn>
                <a:cxn ang="0">
                  <a:pos x="38" y="851"/>
                </a:cxn>
              </a:cxnLst>
              <a:rect l="0" t="0" r="r" b="b"/>
              <a:pathLst>
                <a:path w="725" h="851">
                  <a:moveTo>
                    <a:pt x="38" y="851"/>
                  </a:moveTo>
                  <a:lnTo>
                    <a:pt x="663" y="851"/>
                  </a:lnTo>
                  <a:lnTo>
                    <a:pt x="663" y="851"/>
                  </a:lnTo>
                  <a:lnTo>
                    <a:pt x="682" y="771"/>
                  </a:lnTo>
                  <a:lnTo>
                    <a:pt x="682" y="771"/>
                  </a:lnTo>
                  <a:lnTo>
                    <a:pt x="697" y="701"/>
                  </a:lnTo>
                  <a:lnTo>
                    <a:pt x="711" y="636"/>
                  </a:lnTo>
                  <a:lnTo>
                    <a:pt x="716" y="576"/>
                  </a:lnTo>
                  <a:lnTo>
                    <a:pt x="721" y="516"/>
                  </a:lnTo>
                  <a:lnTo>
                    <a:pt x="725" y="456"/>
                  </a:lnTo>
                  <a:lnTo>
                    <a:pt x="721" y="401"/>
                  </a:lnTo>
                  <a:lnTo>
                    <a:pt x="721" y="351"/>
                  </a:lnTo>
                  <a:lnTo>
                    <a:pt x="711" y="300"/>
                  </a:lnTo>
                  <a:lnTo>
                    <a:pt x="692" y="215"/>
                  </a:lnTo>
                  <a:lnTo>
                    <a:pt x="663" y="135"/>
                  </a:lnTo>
                  <a:lnTo>
                    <a:pt x="630" y="60"/>
                  </a:lnTo>
                  <a:lnTo>
                    <a:pt x="592" y="0"/>
                  </a:lnTo>
                  <a:lnTo>
                    <a:pt x="592" y="0"/>
                  </a:lnTo>
                  <a:lnTo>
                    <a:pt x="587" y="5"/>
                  </a:lnTo>
                  <a:lnTo>
                    <a:pt x="563" y="30"/>
                  </a:lnTo>
                  <a:lnTo>
                    <a:pt x="530" y="60"/>
                  </a:lnTo>
                  <a:lnTo>
                    <a:pt x="473" y="95"/>
                  </a:lnTo>
                  <a:lnTo>
                    <a:pt x="439" y="110"/>
                  </a:lnTo>
                  <a:lnTo>
                    <a:pt x="401" y="125"/>
                  </a:lnTo>
                  <a:lnTo>
                    <a:pt x="358" y="140"/>
                  </a:lnTo>
                  <a:lnTo>
                    <a:pt x="310" y="150"/>
                  </a:lnTo>
                  <a:lnTo>
                    <a:pt x="258" y="155"/>
                  </a:lnTo>
                  <a:lnTo>
                    <a:pt x="196" y="160"/>
                  </a:lnTo>
                  <a:lnTo>
                    <a:pt x="129" y="155"/>
                  </a:lnTo>
                  <a:lnTo>
                    <a:pt x="57" y="150"/>
                  </a:lnTo>
                  <a:lnTo>
                    <a:pt x="57" y="150"/>
                  </a:lnTo>
                  <a:lnTo>
                    <a:pt x="43" y="195"/>
                  </a:lnTo>
                  <a:lnTo>
                    <a:pt x="29" y="245"/>
                  </a:lnTo>
                  <a:lnTo>
                    <a:pt x="14" y="320"/>
                  </a:lnTo>
                  <a:lnTo>
                    <a:pt x="5" y="421"/>
                  </a:lnTo>
                  <a:lnTo>
                    <a:pt x="0" y="536"/>
                  </a:lnTo>
                  <a:lnTo>
                    <a:pt x="5" y="606"/>
                  </a:lnTo>
                  <a:lnTo>
                    <a:pt x="10" y="676"/>
                  </a:lnTo>
                  <a:lnTo>
                    <a:pt x="19" y="756"/>
                  </a:lnTo>
                  <a:lnTo>
                    <a:pt x="38" y="841"/>
                  </a:lnTo>
                  <a:lnTo>
                    <a:pt x="38" y="841"/>
                  </a:lnTo>
                  <a:lnTo>
                    <a:pt x="38" y="851"/>
                  </a:lnTo>
                  <a:lnTo>
                    <a:pt x="38" y="851"/>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5" name="Freeform 26">
              <a:extLst>
                <a:ext uri="{FF2B5EF4-FFF2-40B4-BE49-F238E27FC236}">
                  <a16:creationId xmlns:a16="http://schemas.microsoft.com/office/drawing/2014/main" id="{4890D5C1-F722-4399-8C0B-657B2AFEFCA7}"/>
                </a:ext>
              </a:extLst>
            </p:cNvPr>
            <p:cNvSpPr>
              <a:spLocks/>
            </p:cNvSpPr>
            <p:nvPr/>
          </p:nvSpPr>
          <p:spPr bwMode="auto">
            <a:xfrm>
              <a:off x="1145" y="2388"/>
              <a:ext cx="143" cy="290"/>
            </a:xfrm>
            <a:custGeom>
              <a:avLst/>
              <a:gdLst/>
              <a:ahLst/>
              <a:cxnLst>
                <a:cxn ang="0">
                  <a:pos x="38" y="0"/>
                </a:cxn>
                <a:cxn ang="0">
                  <a:pos x="38" y="0"/>
                </a:cxn>
                <a:cxn ang="0">
                  <a:pos x="53" y="0"/>
                </a:cxn>
                <a:cxn ang="0">
                  <a:pos x="67" y="0"/>
                </a:cxn>
                <a:cxn ang="0">
                  <a:pos x="81" y="5"/>
                </a:cxn>
                <a:cxn ang="0">
                  <a:pos x="96" y="15"/>
                </a:cxn>
                <a:cxn ang="0">
                  <a:pos x="110" y="30"/>
                </a:cxn>
                <a:cxn ang="0">
                  <a:pos x="124" y="55"/>
                </a:cxn>
                <a:cxn ang="0">
                  <a:pos x="129" y="85"/>
                </a:cxn>
                <a:cxn ang="0">
                  <a:pos x="129" y="85"/>
                </a:cxn>
                <a:cxn ang="0">
                  <a:pos x="139" y="215"/>
                </a:cxn>
                <a:cxn ang="0">
                  <a:pos x="143" y="270"/>
                </a:cxn>
                <a:cxn ang="0">
                  <a:pos x="5" y="290"/>
                </a:cxn>
                <a:cxn ang="0">
                  <a:pos x="5" y="290"/>
                </a:cxn>
                <a:cxn ang="0">
                  <a:pos x="5" y="245"/>
                </a:cxn>
                <a:cxn ang="0">
                  <a:pos x="0" y="145"/>
                </a:cxn>
                <a:cxn ang="0">
                  <a:pos x="0" y="95"/>
                </a:cxn>
                <a:cxn ang="0">
                  <a:pos x="10" y="45"/>
                </a:cxn>
                <a:cxn ang="0">
                  <a:pos x="19" y="15"/>
                </a:cxn>
                <a:cxn ang="0">
                  <a:pos x="29" y="5"/>
                </a:cxn>
                <a:cxn ang="0">
                  <a:pos x="38" y="0"/>
                </a:cxn>
                <a:cxn ang="0">
                  <a:pos x="38" y="0"/>
                </a:cxn>
              </a:cxnLst>
              <a:rect l="0" t="0" r="r" b="b"/>
              <a:pathLst>
                <a:path w="143" h="290">
                  <a:moveTo>
                    <a:pt x="38" y="0"/>
                  </a:moveTo>
                  <a:lnTo>
                    <a:pt x="38" y="0"/>
                  </a:lnTo>
                  <a:lnTo>
                    <a:pt x="53" y="0"/>
                  </a:lnTo>
                  <a:lnTo>
                    <a:pt x="67" y="0"/>
                  </a:lnTo>
                  <a:lnTo>
                    <a:pt x="81" y="5"/>
                  </a:lnTo>
                  <a:lnTo>
                    <a:pt x="96" y="15"/>
                  </a:lnTo>
                  <a:lnTo>
                    <a:pt x="110" y="30"/>
                  </a:lnTo>
                  <a:lnTo>
                    <a:pt x="124" y="55"/>
                  </a:lnTo>
                  <a:lnTo>
                    <a:pt x="129" y="85"/>
                  </a:lnTo>
                  <a:lnTo>
                    <a:pt x="129" y="85"/>
                  </a:lnTo>
                  <a:lnTo>
                    <a:pt x="139" y="215"/>
                  </a:lnTo>
                  <a:lnTo>
                    <a:pt x="143" y="270"/>
                  </a:lnTo>
                  <a:lnTo>
                    <a:pt x="5" y="290"/>
                  </a:lnTo>
                  <a:lnTo>
                    <a:pt x="5" y="290"/>
                  </a:lnTo>
                  <a:lnTo>
                    <a:pt x="5" y="245"/>
                  </a:lnTo>
                  <a:lnTo>
                    <a:pt x="0" y="145"/>
                  </a:lnTo>
                  <a:lnTo>
                    <a:pt x="0" y="95"/>
                  </a:lnTo>
                  <a:lnTo>
                    <a:pt x="10" y="45"/>
                  </a:lnTo>
                  <a:lnTo>
                    <a:pt x="19" y="15"/>
                  </a:lnTo>
                  <a:lnTo>
                    <a:pt x="29" y="5"/>
                  </a:lnTo>
                  <a:lnTo>
                    <a:pt x="38" y="0"/>
                  </a:lnTo>
                  <a:lnTo>
                    <a:pt x="38" y="0"/>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Freeform 27">
              <a:extLst>
                <a:ext uri="{FF2B5EF4-FFF2-40B4-BE49-F238E27FC236}">
                  <a16:creationId xmlns:a16="http://schemas.microsoft.com/office/drawing/2014/main" id="{26D5F525-DD6A-4D76-B809-6F0F77BE8CEA}"/>
                </a:ext>
              </a:extLst>
            </p:cNvPr>
            <p:cNvSpPr>
              <a:spLocks/>
            </p:cNvSpPr>
            <p:nvPr/>
          </p:nvSpPr>
          <p:spPr bwMode="auto">
            <a:xfrm>
              <a:off x="558" y="2298"/>
              <a:ext cx="783" cy="1306"/>
            </a:xfrm>
            <a:custGeom>
              <a:avLst/>
              <a:gdLst/>
              <a:ahLst/>
              <a:cxnLst>
                <a:cxn ang="0">
                  <a:pos x="487" y="30"/>
                </a:cxn>
                <a:cxn ang="0">
                  <a:pos x="439" y="50"/>
                </a:cxn>
                <a:cxn ang="0">
                  <a:pos x="368" y="65"/>
                </a:cxn>
                <a:cxn ang="0">
                  <a:pos x="301" y="50"/>
                </a:cxn>
                <a:cxn ang="0">
                  <a:pos x="253" y="20"/>
                </a:cxn>
                <a:cxn ang="0">
                  <a:pos x="234" y="0"/>
                </a:cxn>
                <a:cxn ang="0">
                  <a:pos x="220" y="10"/>
                </a:cxn>
                <a:cxn ang="0">
                  <a:pos x="162" y="25"/>
                </a:cxn>
                <a:cxn ang="0">
                  <a:pos x="115" y="25"/>
                </a:cxn>
                <a:cxn ang="0">
                  <a:pos x="72" y="35"/>
                </a:cxn>
                <a:cxn ang="0">
                  <a:pos x="34" y="65"/>
                </a:cxn>
                <a:cxn ang="0">
                  <a:pos x="5" y="120"/>
                </a:cxn>
                <a:cxn ang="0">
                  <a:pos x="0" y="165"/>
                </a:cxn>
                <a:cxn ang="0">
                  <a:pos x="10" y="285"/>
                </a:cxn>
                <a:cxn ang="0">
                  <a:pos x="48" y="430"/>
                </a:cxn>
                <a:cxn ang="0">
                  <a:pos x="100" y="571"/>
                </a:cxn>
                <a:cxn ang="0">
                  <a:pos x="134" y="626"/>
                </a:cxn>
                <a:cxn ang="0">
                  <a:pos x="167" y="711"/>
                </a:cxn>
                <a:cxn ang="0">
                  <a:pos x="196" y="811"/>
                </a:cxn>
                <a:cxn ang="0">
                  <a:pos x="225" y="1031"/>
                </a:cxn>
                <a:cxn ang="0">
                  <a:pos x="229" y="1216"/>
                </a:cxn>
                <a:cxn ang="0">
                  <a:pos x="229" y="1296"/>
                </a:cxn>
                <a:cxn ang="0">
                  <a:pos x="372" y="1306"/>
                </a:cxn>
                <a:cxn ang="0">
                  <a:pos x="506" y="1296"/>
                </a:cxn>
                <a:cxn ang="0">
                  <a:pos x="601" y="1276"/>
                </a:cxn>
                <a:cxn ang="0">
                  <a:pos x="687" y="1236"/>
                </a:cxn>
                <a:cxn ang="0">
                  <a:pos x="759" y="1181"/>
                </a:cxn>
                <a:cxn ang="0">
                  <a:pos x="783" y="1141"/>
                </a:cxn>
                <a:cxn ang="0">
                  <a:pos x="683" y="921"/>
                </a:cxn>
                <a:cxn ang="0">
                  <a:pos x="611" y="736"/>
                </a:cxn>
                <a:cxn ang="0">
                  <a:pos x="582" y="616"/>
                </a:cxn>
                <a:cxn ang="0">
                  <a:pos x="582" y="586"/>
                </a:cxn>
                <a:cxn ang="0">
                  <a:pos x="597" y="505"/>
                </a:cxn>
                <a:cxn ang="0">
                  <a:pos x="625" y="470"/>
                </a:cxn>
                <a:cxn ang="0">
                  <a:pos x="649" y="445"/>
                </a:cxn>
                <a:cxn ang="0">
                  <a:pos x="644" y="400"/>
                </a:cxn>
                <a:cxn ang="0">
                  <a:pos x="630" y="350"/>
                </a:cxn>
                <a:cxn ang="0">
                  <a:pos x="625" y="315"/>
                </a:cxn>
                <a:cxn ang="0">
                  <a:pos x="659" y="235"/>
                </a:cxn>
                <a:cxn ang="0">
                  <a:pos x="683" y="185"/>
                </a:cxn>
                <a:cxn ang="0">
                  <a:pos x="687" y="140"/>
                </a:cxn>
                <a:cxn ang="0">
                  <a:pos x="678" y="105"/>
                </a:cxn>
                <a:cxn ang="0">
                  <a:pos x="654" y="80"/>
                </a:cxn>
                <a:cxn ang="0">
                  <a:pos x="606" y="65"/>
                </a:cxn>
                <a:cxn ang="0">
                  <a:pos x="516" y="40"/>
                </a:cxn>
                <a:cxn ang="0">
                  <a:pos x="487" y="30"/>
                </a:cxn>
              </a:cxnLst>
              <a:rect l="0" t="0" r="r" b="b"/>
              <a:pathLst>
                <a:path w="783" h="1306">
                  <a:moveTo>
                    <a:pt x="487" y="30"/>
                  </a:moveTo>
                  <a:lnTo>
                    <a:pt x="487" y="30"/>
                  </a:lnTo>
                  <a:lnTo>
                    <a:pt x="468" y="40"/>
                  </a:lnTo>
                  <a:lnTo>
                    <a:pt x="439" y="50"/>
                  </a:lnTo>
                  <a:lnTo>
                    <a:pt x="406" y="60"/>
                  </a:lnTo>
                  <a:lnTo>
                    <a:pt x="368" y="65"/>
                  </a:lnTo>
                  <a:lnTo>
                    <a:pt x="325" y="55"/>
                  </a:lnTo>
                  <a:lnTo>
                    <a:pt x="301" y="50"/>
                  </a:lnTo>
                  <a:lnTo>
                    <a:pt x="277" y="35"/>
                  </a:lnTo>
                  <a:lnTo>
                    <a:pt x="253" y="20"/>
                  </a:lnTo>
                  <a:lnTo>
                    <a:pt x="234" y="0"/>
                  </a:lnTo>
                  <a:lnTo>
                    <a:pt x="234" y="0"/>
                  </a:lnTo>
                  <a:lnTo>
                    <a:pt x="229" y="5"/>
                  </a:lnTo>
                  <a:lnTo>
                    <a:pt x="220" y="10"/>
                  </a:lnTo>
                  <a:lnTo>
                    <a:pt x="196" y="20"/>
                  </a:lnTo>
                  <a:lnTo>
                    <a:pt x="162" y="25"/>
                  </a:lnTo>
                  <a:lnTo>
                    <a:pt x="162" y="25"/>
                  </a:lnTo>
                  <a:lnTo>
                    <a:pt x="115" y="25"/>
                  </a:lnTo>
                  <a:lnTo>
                    <a:pt x="91" y="30"/>
                  </a:lnTo>
                  <a:lnTo>
                    <a:pt x="72" y="35"/>
                  </a:lnTo>
                  <a:lnTo>
                    <a:pt x="48" y="45"/>
                  </a:lnTo>
                  <a:lnTo>
                    <a:pt x="34" y="65"/>
                  </a:lnTo>
                  <a:lnTo>
                    <a:pt x="19" y="85"/>
                  </a:lnTo>
                  <a:lnTo>
                    <a:pt x="5" y="120"/>
                  </a:lnTo>
                  <a:lnTo>
                    <a:pt x="5" y="120"/>
                  </a:lnTo>
                  <a:lnTo>
                    <a:pt x="0" y="165"/>
                  </a:lnTo>
                  <a:lnTo>
                    <a:pt x="0" y="220"/>
                  </a:lnTo>
                  <a:lnTo>
                    <a:pt x="10" y="285"/>
                  </a:lnTo>
                  <a:lnTo>
                    <a:pt x="29" y="355"/>
                  </a:lnTo>
                  <a:lnTo>
                    <a:pt x="48" y="430"/>
                  </a:lnTo>
                  <a:lnTo>
                    <a:pt x="72" y="500"/>
                  </a:lnTo>
                  <a:lnTo>
                    <a:pt x="100" y="571"/>
                  </a:lnTo>
                  <a:lnTo>
                    <a:pt x="134" y="626"/>
                  </a:lnTo>
                  <a:lnTo>
                    <a:pt x="134" y="626"/>
                  </a:lnTo>
                  <a:lnTo>
                    <a:pt x="153" y="666"/>
                  </a:lnTo>
                  <a:lnTo>
                    <a:pt x="167" y="711"/>
                  </a:lnTo>
                  <a:lnTo>
                    <a:pt x="182" y="756"/>
                  </a:lnTo>
                  <a:lnTo>
                    <a:pt x="196" y="811"/>
                  </a:lnTo>
                  <a:lnTo>
                    <a:pt x="210" y="921"/>
                  </a:lnTo>
                  <a:lnTo>
                    <a:pt x="225" y="1031"/>
                  </a:lnTo>
                  <a:lnTo>
                    <a:pt x="229" y="1131"/>
                  </a:lnTo>
                  <a:lnTo>
                    <a:pt x="229" y="1216"/>
                  </a:lnTo>
                  <a:lnTo>
                    <a:pt x="229" y="1296"/>
                  </a:lnTo>
                  <a:lnTo>
                    <a:pt x="229" y="1296"/>
                  </a:lnTo>
                  <a:lnTo>
                    <a:pt x="301" y="1301"/>
                  </a:lnTo>
                  <a:lnTo>
                    <a:pt x="372" y="1306"/>
                  </a:lnTo>
                  <a:lnTo>
                    <a:pt x="463" y="1301"/>
                  </a:lnTo>
                  <a:lnTo>
                    <a:pt x="506" y="1296"/>
                  </a:lnTo>
                  <a:lnTo>
                    <a:pt x="554" y="1286"/>
                  </a:lnTo>
                  <a:lnTo>
                    <a:pt x="601" y="1276"/>
                  </a:lnTo>
                  <a:lnTo>
                    <a:pt x="644" y="1261"/>
                  </a:lnTo>
                  <a:lnTo>
                    <a:pt x="687" y="1236"/>
                  </a:lnTo>
                  <a:lnTo>
                    <a:pt x="726" y="1211"/>
                  </a:lnTo>
                  <a:lnTo>
                    <a:pt x="759" y="1181"/>
                  </a:lnTo>
                  <a:lnTo>
                    <a:pt x="783" y="1141"/>
                  </a:lnTo>
                  <a:lnTo>
                    <a:pt x="783" y="1141"/>
                  </a:lnTo>
                  <a:lnTo>
                    <a:pt x="754" y="1076"/>
                  </a:lnTo>
                  <a:lnTo>
                    <a:pt x="683" y="921"/>
                  </a:lnTo>
                  <a:lnTo>
                    <a:pt x="644" y="826"/>
                  </a:lnTo>
                  <a:lnTo>
                    <a:pt x="611" y="736"/>
                  </a:lnTo>
                  <a:lnTo>
                    <a:pt x="587" y="651"/>
                  </a:lnTo>
                  <a:lnTo>
                    <a:pt x="582" y="616"/>
                  </a:lnTo>
                  <a:lnTo>
                    <a:pt x="582" y="586"/>
                  </a:lnTo>
                  <a:lnTo>
                    <a:pt x="582" y="586"/>
                  </a:lnTo>
                  <a:lnTo>
                    <a:pt x="587" y="541"/>
                  </a:lnTo>
                  <a:lnTo>
                    <a:pt x="597" y="505"/>
                  </a:lnTo>
                  <a:lnTo>
                    <a:pt x="611" y="485"/>
                  </a:lnTo>
                  <a:lnTo>
                    <a:pt x="625" y="470"/>
                  </a:lnTo>
                  <a:lnTo>
                    <a:pt x="640" y="460"/>
                  </a:lnTo>
                  <a:lnTo>
                    <a:pt x="649" y="445"/>
                  </a:lnTo>
                  <a:lnTo>
                    <a:pt x="649" y="430"/>
                  </a:lnTo>
                  <a:lnTo>
                    <a:pt x="644" y="400"/>
                  </a:lnTo>
                  <a:lnTo>
                    <a:pt x="644" y="400"/>
                  </a:lnTo>
                  <a:lnTo>
                    <a:pt x="630" y="350"/>
                  </a:lnTo>
                  <a:lnTo>
                    <a:pt x="625" y="330"/>
                  </a:lnTo>
                  <a:lnTo>
                    <a:pt x="625" y="315"/>
                  </a:lnTo>
                  <a:lnTo>
                    <a:pt x="640" y="280"/>
                  </a:lnTo>
                  <a:lnTo>
                    <a:pt x="659" y="235"/>
                  </a:lnTo>
                  <a:lnTo>
                    <a:pt x="659" y="235"/>
                  </a:lnTo>
                  <a:lnTo>
                    <a:pt x="683" y="185"/>
                  </a:lnTo>
                  <a:lnTo>
                    <a:pt x="687" y="160"/>
                  </a:lnTo>
                  <a:lnTo>
                    <a:pt x="687" y="140"/>
                  </a:lnTo>
                  <a:lnTo>
                    <a:pt x="687" y="120"/>
                  </a:lnTo>
                  <a:lnTo>
                    <a:pt x="678" y="105"/>
                  </a:lnTo>
                  <a:lnTo>
                    <a:pt x="668" y="90"/>
                  </a:lnTo>
                  <a:lnTo>
                    <a:pt x="654" y="80"/>
                  </a:lnTo>
                  <a:lnTo>
                    <a:pt x="654" y="80"/>
                  </a:lnTo>
                  <a:lnTo>
                    <a:pt x="606" y="65"/>
                  </a:lnTo>
                  <a:lnTo>
                    <a:pt x="559" y="50"/>
                  </a:lnTo>
                  <a:lnTo>
                    <a:pt x="516" y="40"/>
                  </a:lnTo>
                  <a:lnTo>
                    <a:pt x="496" y="35"/>
                  </a:lnTo>
                  <a:lnTo>
                    <a:pt x="487" y="30"/>
                  </a:lnTo>
                  <a:lnTo>
                    <a:pt x="487" y="30"/>
                  </a:lnTo>
                  <a:close/>
                </a:path>
              </a:pathLst>
            </a:custGeom>
            <a:solidFill>
              <a:srgbClr val="F498C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7" name="Freeform 28">
              <a:extLst>
                <a:ext uri="{FF2B5EF4-FFF2-40B4-BE49-F238E27FC236}">
                  <a16:creationId xmlns:a16="http://schemas.microsoft.com/office/drawing/2014/main" id="{6FB8C083-8338-497F-AEF8-98F4305CE914}"/>
                </a:ext>
              </a:extLst>
            </p:cNvPr>
            <p:cNvSpPr>
              <a:spLocks/>
            </p:cNvSpPr>
            <p:nvPr/>
          </p:nvSpPr>
          <p:spPr bwMode="auto">
            <a:xfrm>
              <a:off x="778" y="2798"/>
              <a:ext cx="234" cy="101"/>
            </a:xfrm>
            <a:custGeom>
              <a:avLst/>
              <a:gdLst/>
              <a:ahLst/>
              <a:cxnLst>
                <a:cxn ang="0">
                  <a:pos x="0" y="0"/>
                </a:cxn>
                <a:cxn ang="0">
                  <a:pos x="0" y="0"/>
                </a:cxn>
                <a:cxn ang="0">
                  <a:pos x="19" y="15"/>
                </a:cxn>
                <a:cxn ang="0">
                  <a:pos x="43" y="25"/>
                </a:cxn>
                <a:cxn ang="0">
                  <a:pos x="76" y="41"/>
                </a:cxn>
                <a:cxn ang="0">
                  <a:pos x="109" y="46"/>
                </a:cxn>
                <a:cxn ang="0">
                  <a:pos x="148" y="46"/>
                </a:cxn>
                <a:cxn ang="0">
                  <a:pos x="191" y="36"/>
                </a:cxn>
                <a:cxn ang="0">
                  <a:pos x="210" y="25"/>
                </a:cxn>
                <a:cxn ang="0">
                  <a:pos x="234" y="15"/>
                </a:cxn>
                <a:cxn ang="0">
                  <a:pos x="234" y="15"/>
                </a:cxn>
                <a:cxn ang="0">
                  <a:pos x="214" y="41"/>
                </a:cxn>
                <a:cxn ang="0">
                  <a:pos x="200" y="66"/>
                </a:cxn>
                <a:cxn ang="0">
                  <a:pos x="172" y="86"/>
                </a:cxn>
                <a:cxn ang="0">
                  <a:pos x="157" y="96"/>
                </a:cxn>
                <a:cxn ang="0">
                  <a:pos x="138" y="101"/>
                </a:cxn>
                <a:cxn ang="0">
                  <a:pos x="119" y="101"/>
                </a:cxn>
                <a:cxn ang="0">
                  <a:pos x="100" y="91"/>
                </a:cxn>
                <a:cxn ang="0">
                  <a:pos x="76" y="81"/>
                </a:cxn>
                <a:cxn ang="0">
                  <a:pos x="52" y="61"/>
                </a:cxn>
                <a:cxn ang="0">
                  <a:pos x="28" y="36"/>
                </a:cxn>
                <a:cxn ang="0">
                  <a:pos x="0" y="0"/>
                </a:cxn>
                <a:cxn ang="0">
                  <a:pos x="0" y="0"/>
                </a:cxn>
              </a:cxnLst>
              <a:rect l="0" t="0" r="r" b="b"/>
              <a:pathLst>
                <a:path w="234" h="101">
                  <a:moveTo>
                    <a:pt x="0" y="0"/>
                  </a:moveTo>
                  <a:lnTo>
                    <a:pt x="0" y="0"/>
                  </a:lnTo>
                  <a:lnTo>
                    <a:pt x="19" y="15"/>
                  </a:lnTo>
                  <a:lnTo>
                    <a:pt x="43" y="25"/>
                  </a:lnTo>
                  <a:lnTo>
                    <a:pt x="76" y="41"/>
                  </a:lnTo>
                  <a:lnTo>
                    <a:pt x="109" y="46"/>
                  </a:lnTo>
                  <a:lnTo>
                    <a:pt x="148" y="46"/>
                  </a:lnTo>
                  <a:lnTo>
                    <a:pt x="191" y="36"/>
                  </a:lnTo>
                  <a:lnTo>
                    <a:pt x="210" y="25"/>
                  </a:lnTo>
                  <a:lnTo>
                    <a:pt x="234" y="15"/>
                  </a:lnTo>
                  <a:lnTo>
                    <a:pt x="234" y="15"/>
                  </a:lnTo>
                  <a:lnTo>
                    <a:pt x="214" y="41"/>
                  </a:lnTo>
                  <a:lnTo>
                    <a:pt x="200" y="66"/>
                  </a:lnTo>
                  <a:lnTo>
                    <a:pt x="172" y="86"/>
                  </a:lnTo>
                  <a:lnTo>
                    <a:pt x="157" y="96"/>
                  </a:lnTo>
                  <a:lnTo>
                    <a:pt x="138" y="101"/>
                  </a:lnTo>
                  <a:lnTo>
                    <a:pt x="119" y="101"/>
                  </a:lnTo>
                  <a:lnTo>
                    <a:pt x="100" y="91"/>
                  </a:lnTo>
                  <a:lnTo>
                    <a:pt x="76" y="81"/>
                  </a:lnTo>
                  <a:lnTo>
                    <a:pt x="52" y="61"/>
                  </a:lnTo>
                  <a:lnTo>
                    <a:pt x="28" y="36"/>
                  </a:lnTo>
                  <a:lnTo>
                    <a:pt x="0" y="0"/>
                  </a:lnTo>
                  <a:lnTo>
                    <a:pt x="0" y="0"/>
                  </a:lnTo>
                  <a:close/>
                </a:path>
              </a:pathLst>
            </a:custGeom>
            <a:solidFill>
              <a:srgbClr val="DC7CA8"/>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8" name="Freeform 29">
              <a:extLst>
                <a:ext uri="{FF2B5EF4-FFF2-40B4-BE49-F238E27FC236}">
                  <a16:creationId xmlns:a16="http://schemas.microsoft.com/office/drawing/2014/main" id="{4B9463B4-F996-48F8-88F7-2594B88C3905}"/>
                </a:ext>
              </a:extLst>
            </p:cNvPr>
            <p:cNvSpPr>
              <a:spLocks/>
            </p:cNvSpPr>
            <p:nvPr/>
          </p:nvSpPr>
          <p:spPr bwMode="auto">
            <a:xfrm>
              <a:off x="563" y="2148"/>
              <a:ext cx="1160" cy="931"/>
            </a:xfrm>
            <a:custGeom>
              <a:avLst/>
              <a:gdLst/>
              <a:ahLst/>
              <a:cxnLst>
                <a:cxn ang="0">
                  <a:pos x="1145" y="5"/>
                </a:cxn>
                <a:cxn ang="0">
                  <a:pos x="1121" y="0"/>
                </a:cxn>
                <a:cxn ang="0">
                  <a:pos x="1117" y="10"/>
                </a:cxn>
                <a:cxn ang="0">
                  <a:pos x="1088" y="85"/>
                </a:cxn>
                <a:cxn ang="0">
                  <a:pos x="1078" y="135"/>
                </a:cxn>
                <a:cxn ang="0">
                  <a:pos x="997" y="330"/>
                </a:cxn>
                <a:cxn ang="0">
                  <a:pos x="897" y="545"/>
                </a:cxn>
                <a:cxn ang="0">
                  <a:pos x="897" y="545"/>
                </a:cxn>
                <a:cxn ang="0">
                  <a:pos x="868" y="600"/>
                </a:cxn>
                <a:cxn ang="0">
                  <a:pos x="854" y="620"/>
                </a:cxn>
                <a:cxn ang="0">
                  <a:pos x="821" y="691"/>
                </a:cxn>
                <a:cxn ang="0">
                  <a:pos x="797" y="761"/>
                </a:cxn>
                <a:cxn ang="0">
                  <a:pos x="592" y="580"/>
                </a:cxn>
                <a:cxn ang="0">
                  <a:pos x="358" y="400"/>
                </a:cxn>
                <a:cxn ang="0">
                  <a:pos x="91" y="205"/>
                </a:cxn>
                <a:cxn ang="0">
                  <a:pos x="53" y="220"/>
                </a:cxn>
                <a:cxn ang="0">
                  <a:pos x="14" y="250"/>
                </a:cxn>
                <a:cxn ang="0">
                  <a:pos x="0" y="285"/>
                </a:cxn>
                <a:cxn ang="0">
                  <a:pos x="14" y="345"/>
                </a:cxn>
                <a:cxn ang="0">
                  <a:pos x="29" y="370"/>
                </a:cxn>
                <a:cxn ang="0">
                  <a:pos x="91" y="440"/>
                </a:cxn>
                <a:cxn ang="0">
                  <a:pos x="200" y="515"/>
                </a:cxn>
                <a:cxn ang="0">
                  <a:pos x="377" y="625"/>
                </a:cxn>
                <a:cxn ang="0">
                  <a:pos x="425" y="660"/>
                </a:cxn>
                <a:cxn ang="0">
                  <a:pos x="596" y="786"/>
                </a:cxn>
                <a:cxn ang="0">
                  <a:pos x="792" y="931"/>
                </a:cxn>
                <a:cxn ang="0">
                  <a:pos x="797" y="931"/>
                </a:cxn>
                <a:cxn ang="0">
                  <a:pos x="806" y="931"/>
                </a:cxn>
                <a:cxn ang="0">
                  <a:pos x="826" y="921"/>
                </a:cxn>
                <a:cxn ang="0">
                  <a:pos x="840" y="911"/>
                </a:cxn>
                <a:cxn ang="0">
                  <a:pos x="907" y="801"/>
                </a:cxn>
                <a:cxn ang="0">
                  <a:pos x="959" y="670"/>
                </a:cxn>
                <a:cxn ang="0">
                  <a:pos x="973" y="625"/>
                </a:cxn>
                <a:cxn ang="0">
                  <a:pos x="1045" y="370"/>
                </a:cxn>
                <a:cxn ang="0">
                  <a:pos x="1107" y="190"/>
                </a:cxn>
                <a:cxn ang="0">
                  <a:pos x="1131" y="110"/>
                </a:cxn>
                <a:cxn ang="0">
                  <a:pos x="1160" y="30"/>
                </a:cxn>
                <a:cxn ang="0">
                  <a:pos x="1160" y="15"/>
                </a:cxn>
                <a:cxn ang="0">
                  <a:pos x="1145" y="5"/>
                </a:cxn>
              </a:cxnLst>
              <a:rect l="0" t="0" r="r" b="b"/>
              <a:pathLst>
                <a:path w="1160" h="931">
                  <a:moveTo>
                    <a:pt x="1145" y="5"/>
                  </a:moveTo>
                  <a:lnTo>
                    <a:pt x="1145" y="5"/>
                  </a:lnTo>
                  <a:lnTo>
                    <a:pt x="1131" y="0"/>
                  </a:lnTo>
                  <a:lnTo>
                    <a:pt x="1121" y="0"/>
                  </a:lnTo>
                  <a:lnTo>
                    <a:pt x="1117" y="10"/>
                  </a:lnTo>
                  <a:lnTo>
                    <a:pt x="1117" y="10"/>
                  </a:lnTo>
                  <a:lnTo>
                    <a:pt x="1102" y="45"/>
                  </a:lnTo>
                  <a:lnTo>
                    <a:pt x="1088" y="85"/>
                  </a:lnTo>
                  <a:lnTo>
                    <a:pt x="1078" y="135"/>
                  </a:lnTo>
                  <a:lnTo>
                    <a:pt x="1078" y="135"/>
                  </a:lnTo>
                  <a:lnTo>
                    <a:pt x="1045" y="225"/>
                  </a:lnTo>
                  <a:lnTo>
                    <a:pt x="997" y="330"/>
                  </a:lnTo>
                  <a:lnTo>
                    <a:pt x="950" y="440"/>
                  </a:lnTo>
                  <a:lnTo>
                    <a:pt x="897" y="545"/>
                  </a:lnTo>
                  <a:lnTo>
                    <a:pt x="897" y="545"/>
                  </a:lnTo>
                  <a:lnTo>
                    <a:pt x="897" y="545"/>
                  </a:lnTo>
                  <a:lnTo>
                    <a:pt x="868" y="600"/>
                  </a:lnTo>
                  <a:lnTo>
                    <a:pt x="868" y="600"/>
                  </a:lnTo>
                  <a:lnTo>
                    <a:pt x="854" y="620"/>
                  </a:lnTo>
                  <a:lnTo>
                    <a:pt x="854" y="620"/>
                  </a:lnTo>
                  <a:lnTo>
                    <a:pt x="835" y="655"/>
                  </a:lnTo>
                  <a:lnTo>
                    <a:pt x="821" y="691"/>
                  </a:lnTo>
                  <a:lnTo>
                    <a:pt x="797" y="761"/>
                  </a:lnTo>
                  <a:lnTo>
                    <a:pt x="797" y="761"/>
                  </a:lnTo>
                  <a:lnTo>
                    <a:pt x="701" y="675"/>
                  </a:lnTo>
                  <a:lnTo>
                    <a:pt x="592" y="580"/>
                  </a:lnTo>
                  <a:lnTo>
                    <a:pt x="472" y="490"/>
                  </a:lnTo>
                  <a:lnTo>
                    <a:pt x="358" y="400"/>
                  </a:lnTo>
                  <a:lnTo>
                    <a:pt x="172" y="260"/>
                  </a:lnTo>
                  <a:lnTo>
                    <a:pt x="91" y="205"/>
                  </a:lnTo>
                  <a:lnTo>
                    <a:pt x="91" y="205"/>
                  </a:lnTo>
                  <a:lnTo>
                    <a:pt x="53" y="220"/>
                  </a:lnTo>
                  <a:lnTo>
                    <a:pt x="33" y="235"/>
                  </a:lnTo>
                  <a:lnTo>
                    <a:pt x="14" y="250"/>
                  </a:lnTo>
                  <a:lnTo>
                    <a:pt x="5" y="265"/>
                  </a:lnTo>
                  <a:lnTo>
                    <a:pt x="0" y="285"/>
                  </a:lnTo>
                  <a:lnTo>
                    <a:pt x="5" y="315"/>
                  </a:lnTo>
                  <a:lnTo>
                    <a:pt x="14" y="345"/>
                  </a:lnTo>
                  <a:lnTo>
                    <a:pt x="14" y="345"/>
                  </a:lnTo>
                  <a:lnTo>
                    <a:pt x="29" y="370"/>
                  </a:lnTo>
                  <a:lnTo>
                    <a:pt x="48" y="395"/>
                  </a:lnTo>
                  <a:lnTo>
                    <a:pt x="91" y="440"/>
                  </a:lnTo>
                  <a:lnTo>
                    <a:pt x="143" y="480"/>
                  </a:lnTo>
                  <a:lnTo>
                    <a:pt x="200" y="515"/>
                  </a:lnTo>
                  <a:lnTo>
                    <a:pt x="324" y="590"/>
                  </a:lnTo>
                  <a:lnTo>
                    <a:pt x="377" y="625"/>
                  </a:lnTo>
                  <a:lnTo>
                    <a:pt x="425" y="660"/>
                  </a:lnTo>
                  <a:lnTo>
                    <a:pt x="425" y="660"/>
                  </a:lnTo>
                  <a:lnTo>
                    <a:pt x="525" y="736"/>
                  </a:lnTo>
                  <a:lnTo>
                    <a:pt x="596" y="786"/>
                  </a:lnTo>
                  <a:lnTo>
                    <a:pt x="678" y="841"/>
                  </a:lnTo>
                  <a:lnTo>
                    <a:pt x="792" y="931"/>
                  </a:lnTo>
                  <a:lnTo>
                    <a:pt x="792" y="931"/>
                  </a:lnTo>
                  <a:lnTo>
                    <a:pt x="797" y="931"/>
                  </a:lnTo>
                  <a:lnTo>
                    <a:pt x="797" y="931"/>
                  </a:lnTo>
                  <a:lnTo>
                    <a:pt x="806" y="931"/>
                  </a:lnTo>
                  <a:lnTo>
                    <a:pt x="816" y="931"/>
                  </a:lnTo>
                  <a:lnTo>
                    <a:pt x="826" y="921"/>
                  </a:lnTo>
                  <a:lnTo>
                    <a:pt x="840" y="911"/>
                  </a:lnTo>
                  <a:lnTo>
                    <a:pt x="840" y="911"/>
                  </a:lnTo>
                  <a:lnTo>
                    <a:pt x="873" y="861"/>
                  </a:lnTo>
                  <a:lnTo>
                    <a:pt x="907" y="801"/>
                  </a:lnTo>
                  <a:lnTo>
                    <a:pt x="940" y="736"/>
                  </a:lnTo>
                  <a:lnTo>
                    <a:pt x="959" y="670"/>
                  </a:lnTo>
                  <a:lnTo>
                    <a:pt x="959" y="670"/>
                  </a:lnTo>
                  <a:lnTo>
                    <a:pt x="973" y="625"/>
                  </a:lnTo>
                  <a:lnTo>
                    <a:pt x="973" y="625"/>
                  </a:lnTo>
                  <a:lnTo>
                    <a:pt x="1045" y="370"/>
                  </a:lnTo>
                  <a:lnTo>
                    <a:pt x="1083" y="260"/>
                  </a:lnTo>
                  <a:lnTo>
                    <a:pt x="1107" y="190"/>
                  </a:lnTo>
                  <a:lnTo>
                    <a:pt x="1107" y="190"/>
                  </a:lnTo>
                  <a:lnTo>
                    <a:pt x="1131" y="110"/>
                  </a:lnTo>
                  <a:lnTo>
                    <a:pt x="1160" y="30"/>
                  </a:lnTo>
                  <a:lnTo>
                    <a:pt x="1160" y="30"/>
                  </a:lnTo>
                  <a:lnTo>
                    <a:pt x="1160" y="20"/>
                  </a:lnTo>
                  <a:lnTo>
                    <a:pt x="1160" y="15"/>
                  </a:lnTo>
                  <a:lnTo>
                    <a:pt x="1145" y="5"/>
                  </a:lnTo>
                  <a:lnTo>
                    <a:pt x="1145" y="5"/>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9" name="Freeform 30">
              <a:extLst>
                <a:ext uri="{FF2B5EF4-FFF2-40B4-BE49-F238E27FC236}">
                  <a16:creationId xmlns:a16="http://schemas.microsoft.com/office/drawing/2014/main" id="{EC000671-80B8-4E53-AFA2-408771CDBE62}"/>
                </a:ext>
              </a:extLst>
            </p:cNvPr>
            <p:cNvSpPr>
              <a:spLocks/>
            </p:cNvSpPr>
            <p:nvPr/>
          </p:nvSpPr>
          <p:spPr bwMode="auto">
            <a:xfrm>
              <a:off x="549" y="2318"/>
              <a:ext cx="362" cy="395"/>
            </a:xfrm>
            <a:custGeom>
              <a:avLst/>
              <a:gdLst/>
              <a:ahLst/>
              <a:cxnLst>
                <a:cxn ang="0">
                  <a:pos x="362" y="185"/>
                </a:cxn>
                <a:cxn ang="0">
                  <a:pos x="362" y="185"/>
                </a:cxn>
                <a:cxn ang="0">
                  <a:pos x="191" y="50"/>
                </a:cxn>
                <a:cxn ang="0">
                  <a:pos x="191" y="50"/>
                </a:cxn>
                <a:cxn ang="0">
                  <a:pos x="152" y="20"/>
                </a:cxn>
                <a:cxn ang="0">
                  <a:pos x="133" y="10"/>
                </a:cxn>
                <a:cxn ang="0">
                  <a:pos x="114" y="0"/>
                </a:cxn>
                <a:cxn ang="0">
                  <a:pos x="95" y="0"/>
                </a:cxn>
                <a:cxn ang="0">
                  <a:pos x="76" y="5"/>
                </a:cxn>
                <a:cxn ang="0">
                  <a:pos x="52" y="20"/>
                </a:cxn>
                <a:cxn ang="0">
                  <a:pos x="28" y="40"/>
                </a:cxn>
                <a:cxn ang="0">
                  <a:pos x="28" y="40"/>
                </a:cxn>
                <a:cxn ang="0">
                  <a:pos x="9" y="75"/>
                </a:cxn>
                <a:cxn ang="0">
                  <a:pos x="0" y="110"/>
                </a:cxn>
                <a:cxn ang="0">
                  <a:pos x="0" y="130"/>
                </a:cxn>
                <a:cxn ang="0">
                  <a:pos x="0" y="150"/>
                </a:cxn>
                <a:cxn ang="0">
                  <a:pos x="4" y="170"/>
                </a:cxn>
                <a:cxn ang="0">
                  <a:pos x="9" y="195"/>
                </a:cxn>
                <a:cxn ang="0">
                  <a:pos x="24" y="215"/>
                </a:cxn>
                <a:cxn ang="0">
                  <a:pos x="38" y="240"/>
                </a:cxn>
                <a:cxn ang="0">
                  <a:pos x="57" y="265"/>
                </a:cxn>
                <a:cxn ang="0">
                  <a:pos x="81" y="290"/>
                </a:cxn>
                <a:cxn ang="0">
                  <a:pos x="143" y="340"/>
                </a:cxn>
                <a:cxn ang="0">
                  <a:pos x="224" y="395"/>
                </a:cxn>
                <a:cxn ang="0">
                  <a:pos x="224" y="395"/>
                </a:cxn>
                <a:cxn ang="0">
                  <a:pos x="229" y="370"/>
                </a:cxn>
                <a:cxn ang="0">
                  <a:pos x="234" y="345"/>
                </a:cxn>
                <a:cxn ang="0">
                  <a:pos x="243" y="310"/>
                </a:cxn>
                <a:cxn ang="0">
                  <a:pos x="257" y="280"/>
                </a:cxn>
                <a:cxn ang="0">
                  <a:pos x="281" y="245"/>
                </a:cxn>
                <a:cxn ang="0">
                  <a:pos x="315" y="210"/>
                </a:cxn>
                <a:cxn ang="0">
                  <a:pos x="338" y="195"/>
                </a:cxn>
                <a:cxn ang="0">
                  <a:pos x="362" y="185"/>
                </a:cxn>
                <a:cxn ang="0">
                  <a:pos x="362" y="185"/>
                </a:cxn>
              </a:cxnLst>
              <a:rect l="0" t="0" r="r" b="b"/>
              <a:pathLst>
                <a:path w="362" h="395">
                  <a:moveTo>
                    <a:pt x="362" y="185"/>
                  </a:moveTo>
                  <a:lnTo>
                    <a:pt x="362" y="185"/>
                  </a:lnTo>
                  <a:lnTo>
                    <a:pt x="191" y="50"/>
                  </a:lnTo>
                  <a:lnTo>
                    <a:pt x="191" y="50"/>
                  </a:lnTo>
                  <a:lnTo>
                    <a:pt x="152" y="20"/>
                  </a:lnTo>
                  <a:lnTo>
                    <a:pt x="133" y="10"/>
                  </a:lnTo>
                  <a:lnTo>
                    <a:pt x="114" y="0"/>
                  </a:lnTo>
                  <a:lnTo>
                    <a:pt x="95" y="0"/>
                  </a:lnTo>
                  <a:lnTo>
                    <a:pt x="76" y="5"/>
                  </a:lnTo>
                  <a:lnTo>
                    <a:pt x="52" y="20"/>
                  </a:lnTo>
                  <a:lnTo>
                    <a:pt x="28" y="40"/>
                  </a:lnTo>
                  <a:lnTo>
                    <a:pt x="28" y="40"/>
                  </a:lnTo>
                  <a:lnTo>
                    <a:pt x="9" y="75"/>
                  </a:lnTo>
                  <a:lnTo>
                    <a:pt x="0" y="110"/>
                  </a:lnTo>
                  <a:lnTo>
                    <a:pt x="0" y="130"/>
                  </a:lnTo>
                  <a:lnTo>
                    <a:pt x="0" y="150"/>
                  </a:lnTo>
                  <a:lnTo>
                    <a:pt x="4" y="170"/>
                  </a:lnTo>
                  <a:lnTo>
                    <a:pt x="9" y="195"/>
                  </a:lnTo>
                  <a:lnTo>
                    <a:pt x="24" y="215"/>
                  </a:lnTo>
                  <a:lnTo>
                    <a:pt x="38" y="240"/>
                  </a:lnTo>
                  <a:lnTo>
                    <a:pt x="57" y="265"/>
                  </a:lnTo>
                  <a:lnTo>
                    <a:pt x="81" y="290"/>
                  </a:lnTo>
                  <a:lnTo>
                    <a:pt x="143" y="340"/>
                  </a:lnTo>
                  <a:lnTo>
                    <a:pt x="224" y="395"/>
                  </a:lnTo>
                  <a:lnTo>
                    <a:pt x="224" y="395"/>
                  </a:lnTo>
                  <a:lnTo>
                    <a:pt x="229" y="370"/>
                  </a:lnTo>
                  <a:lnTo>
                    <a:pt x="234" y="345"/>
                  </a:lnTo>
                  <a:lnTo>
                    <a:pt x="243" y="310"/>
                  </a:lnTo>
                  <a:lnTo>
                    <a:pt x="257" y="280"/>
                  </a:lnTo>
                  <a:lnTo>
                    <a:pt x="281" y="245"/>
                  </a:lnTo>
                  <a:lnTo>
                    <a:pt x="315" y="210"/>
                  </a:lnTo>
                  <a:lnTo>
                    <a:pt x="338" y="195"/>
                  </a:lnTo>
                  <a:lnTo>
                    <a:pt x="362" y="185"/>
                  </a:lnTo>
                  <a:lnTo>
                    <a:pt x="362" y="185"/>
                  </a:lnTo>
                  <a:close/>
                </a:path>
              </a:pathLst>
            </a:custGeom>
            <a:solidFill>
              <a:srgbClr val="F8BDD6"/>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0" name="Freeform 31">
              <a:extLst>
                <a:ext uri="{FF2B5EF4-FFF2-40B4-BE49-F238E27FC236}">
                  <a16:creationId xmlns:a16="http://schemas.microsoft.com/office/drawing/2014/main" id="{B3DAFAD1-567B-4F04-BF9B-73A6926670EE}"/>
                </a:ext>
              </a:extLst>
            </p:cNvPr>
            <p:cNvSpPr>
              <a:spLocks/>
            </p:cNvSpPr>
            <p:nvPr/>
          </p:nvSpPr>
          <p:spPr bwMode="auto">
            <a:xfrm>
              <a:off x="916" y="1923"/>
              <a:ext cx="100" cy="225"/>
            </a:xfrm>
            <a:custGeom>
              <a:avLst/>
              <a:gdLst/>
              <a:ahLst/>
              <a:cxnLst>
                <a:cxn ang="0">
                  <a:pos x="100" y="145"/>
                </a:cxn>
                <a:cxn ang="0">
                  <a:pos x="76" y="225"/>
                </a:cxn>
                <a:cxn ang="0">
                  <a:pos x="76" y="225"/>
                </a:cxn>
                <a:cxn ang="0">
                  <a:pos x="62" y="210"/>
                </a:cxn>
                <a:cxn ang="0">
                  <a:pos x="48" y="195"/>
                </a:cxn>
                <a:cxn ang="0">
                  <a:pos x="34" y="170"/>
                </a:cxn>
                <a:cxn ang="0">
                  <a:pos x="19" y="135"/>
                </a:cxn>
                <a:cxn ang="0">
                  <a:pos x="5" y="100"/>
                </a:cxn>
                <a:cxn ang="0">
                  <a:pos x="0" y="50"/>
                </a:cxn>
                <a:cxn ang="0">
                  <a:pos x="5" y="0"/>
                </a:cxn>
                <a:cxn ang="0">
                  <a:pos x="5" y="0"/>
                </a:cxn>
                <a:cxn ang="0">
                  <a:pos x="10" y="15"/>
                </a:cxn>
                <a:cxn ang="0">
                  <a:pos x="24" y="55"/>
                </a:cxn>
                <a:cxn ang="0">
                  <a:pos x="38" y="80"/>
                </a:cxn>
                <a:cxn ang="0">
                  <a:pos x="53" y="105"/>
                </a:cxn>
                <a:cxn ang="0">
                  <a:pos x="76" y="125"/>
                </a:cxn>
                <a:cxn ang="0">
                  <a:pos x="100" y="145"/>
                </a:cxn>
                <a:cxn ang="0">
                  <a:pos x="100" y="145"/>
                </a:cxn>
              </a:cxnLst>
              <a:rect l="0" t="0" r="r" b="b"/>
              <a:pathLst>
                <a:path w="100" h="225">
                  <a:moveTo>
                    <a:pt x="100" y="145"/>
                  </a:moveTo>
                  <a:lnTo>
                    <a:pt x="76" y="225"/>
                  </a:lnTo>
                  <a:lnTo>
                    <a:pt x="76" y="225"/>
                  </a:lnTo>
                  <a:lnTo>
                    <a:pt x="62" y="210"/>
                  </a:lnTo>
                  <a:lnTo>
                    <a:pt x="48" y="195"/>
                  </a:lnTo>
                  <a:lnTo>
                    <a:pt x="34" y="170"/>
                  </a:lnTo>
                  <a:lnTo>
                    <a:pt x="19" y="135"/>
                  </a:lnTo>
                  <a:lnTo>
                    <a:pt x="5" y="100"/>
                  </a:lnTo>
                  <a:lnTo>
                    <a:pt x="0" y="50"/>
                  </a:lnTo>
                  <a:lnTo>
                    <a:pt x="5" y="0"/>
                  </a:lnTo>
                  <a:lnTo>
                    <a:pt x="5" y="0"/>
                  </a:lnTo>
                  <a:lnTo>
                    <a:pt x="10" y="15"/>
                  </a:lnTo>
                  <a:lnTo>
                    <a:pt x="24" y="55"/>
                  </a:lnTo>
                  <a:lnTo>
                    <a:pt x="38" y="80"/>
                  </a:lnTo>
                  <a:lnTo>
                    <a:pt x="53" y="105"/>
                  </a:lnTo>
                  <a:lnTo>
                    <a:pt x="76" y="125"/>
                  </a:lnTo>
                  <a:lnTo>
                    <a:pt x="100" y="145"/>
                  </a:lnTo>
                  <a:lnTo>
                    <a:pt x="100" y="14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1" name="Freeform 32">
              <a:extLst>
                <a:ext uri="{FF2B5EF4-FFF2-40B4-BE49-F238E27FC236}">
                  <a16:creationId xmlns:a16="http://schemas.microsoft.com/office/drawing/2014/main" id="{7DBA88AC-F8AB-471C-9C31-15DA56A96228}"/>
                </a:ext>
              </a:extLst>
            </p:cNvPr>
            <p:cNvSpPr>
              <a:spLocks/>
            </p:cNvSpPr>
            <p:nvPr/>
          </p:nvSpPr>
          <p:spPr bwMode="auto">
            <a:xfrm>
              <a:off x="811" y="3434"/>
              <a:ext cx="568" cy="255"/>
            </a:xfrm>
            <a:custGeom>
              <a:avLst/>
              <a:gdLst/>
              <a:ahLst/>
              <a:cxnLst>
                <a:cxn ang="0">
                  <a:pos x="14" y="175"/>
                </a:cxn>
                <a:cxn ang="0">
                  <a:pos x="0" y="250"/>
                </a:cxn>
                <a:cxn ang="0">
                  <a:pos x="0" y="250"/>
                </a:cxn>
                <a:cxn ang="0">
                  <a:pos x="81" y="255"/>
                </a:cxn>
                <a:cxn ang="0">
                  <a:pos x="158" y="255"/>
                </a:cxn>
                <a:cxn ang="0">
                  <a:pos x="248" y="245"/>
                </a:cxn>
                <a:cxn ang="0">
                  <a:pos x="296" y="235"/>
                </a:cxn>
                <a:cxn ang="0">
                  <a:pos x="344" y="225"/>
                </a:cxn>
                <a:cxn ang="0">
                  <a:pos x="387" y="210"/>
                </a:cxn>
                <a:cxn ang="0">
                  <a:pos x="434" y="190"/>
                </a:cxn>
                <a:cxn ang="0">
                  <a:pos x="473" y="165"/>
                </a:cxn>
                <a:cxn ang="0">
                  <a:pos x="511" y="130"/>
                </a:cxn>
                <a:cxn ang="0">
                  <a:pos x="539" y="95"/>
                </a:cxn>
                <a:cxn ang="0">
                  <a:pos x="568" y="55"/>
                </a:cxn>
                <a:cxn ang="0">
                  <a:pos x="539" y="0"/>
                </a:cxn>
                <a:cxn ang="0">
                  <a:pos x="539" y="0"/>
                </a:cxn>
                <a:cxn ang="0">
                  <a:pos x="515" y="40"/>
                </a:cxn>
                <a:cxn ang="0">
                  <a:pos x="482" y="75"/>
                </a:cxn>
                <a:cxn ang="0">
                  <a:pos x="449" y="100"/>
                </a:cxn>
                <a:cxn ang="0">
                  <a:pos x="411" y="125"/>
                </a:cxn>
                <a:cxn ang="0">
                  <a:pos x="368" y="145"/>
                </a:cxn>
                <a:cxn ang="0">
                  <a:pos x="325" y="160"/>
                </a:cxn>
                <a:cxn ang="0">
                  <a:pos x="282" y="170"/>
                </a:cxn>
                <a:cxn ang="0">
                  <a:pos x="234" y="175"/>
                </a:cxn>
                <a:cxn ang="0">
                  <a:pos x="153" y="180"/>
                </a:cxn>
                <a:cxn ang="0">
                  <a:pos x="81" y="180"/>
                </a:cxn>
                <a:cxn ang="0">
                  <a:pos x="14" y="175"/>
                </a:cxn>
                <a:cxn ang="0">
                  <a:pos x="14" y="175"/>
                </a:cxn>
              </a:cxnLst>
              <a:rect l="0" t="0" r="r" b="b"/>
              <a:pathLst>
                <a:path w="568" h="255">
                  <a:moveTo>
                    <a:pt x="14" y="175"/>
                  </a:moveTo>
                  <a:lnTo>
                    <a:pt x="0" y="250"/>
                  </a:lnTo>
                  <a:lnTo>
                    <a:pt x="0" y="250"/>
                  </a:lnTo>
                  <a:lnTo>
                    <a:pt x="81" y="255"/>
                  </a:lnTo>
                  <a:lnTo>
                    <a:pt x="158" y="255"/>
                  </a:lnTo>
                  <a:lnTo>
                    <a:pt x="248" y="245"/>
                  </a:lnTo>
                  <a:lnTo>
                    <a:pt x="296" y="235"/>
                  </a:lnTo>
                  <a:lnTo>
                    <a:pt x="344" y="225"/>
                  </a:lnTo>
                  <a:lnTo>
                    <a:pt x="387" y="210"/>
                  </a:lnTo>
                  <a:lnTo>
                    <a:pt x="434" y="190"/>
                  </a:lnTo>
                  <a:lnTo>
                    <a:pt x="473" y="165"/>
                  </a:lnTo>
                  <a:lnTo>
                    <a:pt x="511" y="130"/>
                  </a:lnTo>
                  <a:lnTo>
                    <a:pt x="539" y="95"/>
                  </a:lnTo>
                  <a:lnTo>
                    <a:pt x="568" y="55"/>
                  </a:lnTo>
                  <a:lnTo>
                    <a:pt x="539" y="0"/>
                  </a:lnTo>
                  <a:lnTo>
                    <a:pt x="539" y="0"/>
                  </a:lnTo>
                  <a:lnTo>
                    <a:pt x="515" y="40"/>
                  </a:lnTo>
                  <a:lnTo>
                    <a:pt x="482" y="75"/>
                  </a:lnTo>
                  <a:lnTo>
                    <a:pt x="449" y="100"/>
                  </a:lnTo>
                  <a:lnTo>
                    <a:pt x="411" y="125"/>
                  </a:lnTo>
                  <a:lnTo>
                    <a:pt x="368" y="145"/>
                  </a:lnTo>
                  <a:lnTo>
                    <a:pt x="325" y="160"/>
                  </a:lnTo>
                  <a:lnTo>
                    <a:pt x="282" y="170"/>
                  </a:lnTo>
                  <a:lnTo>
                    <a:pt x="234" y="175"/>
                  </a:lnTo>
                  <a:lnTo>
                    <a:pt x="153" y="180"/>
                  </a:lnTo>
                  <a:lnTo>
                    <a:pt x="81" y="180"/>
                  </a:lnTo>
                  <a:lnTo>
                    <a:pt x="14" y="175"/>
                  </a:lnTo>
                  <a:lnTo>
                    <a:pt x="14"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2" name="Freeform 33">
              <a:extLst>
                <a:ext uri="{FF2B5EF4-FFF2-40B4-BE49-F238E27FC236}">
                  <a16:creationId xmlns:a16="http://schemas.microsoft.com/office/drawing/2014/main" id="{CC1FC213-42CC-4ECD-8110-805693CC4AA8}"/>
                </a:ext>
              </a:extLst>
            </p:cNvPr>
            <p:cNvSpPr>
              <a:spLocks/>
            </p:cNvSpPr>
            <p:nvPr/>
          </p:nvSpPr>
          <p:spPr bwMode="auto">
            <a:xfrm>
              <a:off x="1279" y="3484"/>
              <a:ext cx="71" cy="110"/>
            </a:xfrm>
            <a:custGeom>
              <a:avLst/>
              <a:gdLst/>
              <a:ahLst/>
              <a:cxnLst>
                <a:cxn ang="0">
                  <a:pos x="0" y="15"/>
                </a:cxn>
                <a:cxn ang="0">
                  <a:pos x="43" y="110"/>
                </a:cxn>
                <a:cxn ang="0">
                  <a:pos x="71" y="100"/>
                </a:cxn>
                <a:cxn ang="0">
                  <a:pos x="28" y="0"/>
                </a:cxn>
                <a:cxn ang="0">
                  <a:pos x="0" y="15"/>
                </a:cxn>
              </a:cxnLst>
              <a:rect l="0" t="0" r="r" b="b"/>
              <a:pathLst>
                <a:path w="71" h="110">
                  <a:moveTo>
                    <a:pt x="0" y="15"/>
                  </a:moveTo>
                  <a:lnTo>
                    <a:pt x="43" y="110"/>
                  </a:lnTo>
                  <a:lnTo>
                    <a:pt x="71" y="100"/>
                  </a:lnTo>
                  <a:lnTo>
                    <a:pt x="28" y="0"/>
                  </a:lnTo>
                  <a:lnTo>
                    <a:pt x="0" y="1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3" name="Freeform 34">
              <a:extLst>
                <a:ext uri="{FF2B5EF4-FFF2-40B4-BE49-F238E27FC236}">
                  <a16:creationId xmlns:a16="http://schemas.microsoft.com/office/drawing/2014/main" id="{4F4D3DE3-9B33-4754-A8DE-1EA8D8A653D9}"/>
                </a:ext>
              </a:extLst>
            </p:cNvPr>
            <p:cNvSpPr>
              <a:spLocks/>
            </p:cNvSpPr>
            <p:nvPr/>
          </p:nvSpPr>
          <p:spPr bwMode="auto">
            <a:xfrm>
              <a:off x="1012" y="3594"/>
              <a:ext cx="42" cy="110"/>
            </a:xfrm>
            <a:custGeom>
              <a:avLst/>
              <a:gdLst/>
              <a:ahLst/>
              <a:cxnLst>
                <a:cxn ang="0">
                  <a:pos x="0" y="5"/>
                </a:cxn>
                <a:cxn ang="0">
                  <a:pos x="14" y="110"/>
                </a:cxn>
                <a:cxn ang="0">
                  <a:pos x="42" y="105"/>
                </a:cxn>
                <a:cxn ang="0">
                  <a:pos x="28" y="0"/>
                </a:cxn>
                <a:cxn ang="0">
                  <a:pos x="0" y="5"/>
                </a:cxn>
              </a:cxnLst>
              <a:rect l="0" t="0" r="r" b="b"/>
              <a:pathLst>
                <a:path w="42" h="110">
                  <a:moveTo>
                    <a:pt x="0" y="5"/>
                  </a:moveTo>
                  <a:lnTo>
                    <a:pt x="14" y="110"/>
                  </a:lnTo>
                  <a:lnTo>
                    <a:pt x="42" y="105"/>
                  </a:lnTo>
                  <a:lnTo>
                    <a:pt x="28" y="0"/>
                  </a:lnTo>
                  <a:lnTo>
                    <a:pt x="0" y="5"/>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4" name="Freeform 35">
              <a:extLst>
                <a:ext uri="{FF2B5EF4-FFF2-40B4-BE49-F238E27FC236}">
                  <a16:creationId xmlns:a16="http://schemas.microsoft.com/office/drawing/2014/main" id="{FCB6311D-1C5F-4576-8A31-7DF323563703}"/>
                </a:ext>
              </a:extLst>
            </p:cNvPr>
            <p:cNvSpPr>
              <a:spLocks/>
            </p:cNvSpPr>
            <p:nvPr/>
          </p:nvSpPr>
          <p:spPr bwMode="auto">
            <a:xfrm>
              <a:off x="1150" y="3840"/>
              <a:ext cx="114" cy="455"/>
            </a:xfrm>
            <a:custGeom>
              <a:avLst/>
              <a:gdLst/>
              <a:ahLst/>
              <a:cxnLst>
                <a:cxn ang="0">
                  <a:pos x="114" y="0"/>
                </a:cxn>
                <a:cxn ang="0">
                  <a:pos x="43" y="95"/>
                </a:cxn>
                <a:cxn ang="0">
                  <a:pos x="0" y="455"/>
                </a:cxn>
                <a:cxn ang="0">
                  <a:pos x="33" y="455"/>
                </a:cxn>
                <a:cxn ang="0">
                  <a:pos x="57" y="100"/>
                </a:cxn>
                <a:cxn ang="0">
                  <a:pos x="114" y="0"/>
                </a:cxn>
              </a:cxnLst>
              <a:rect l="0" t="0" r="r" b="b"/>
              <a:pathLst>
                <a:path w="114" h="455">
                  <a:moveTo>
                    <a:pt x="114" y="0"/>
                  </a:moveTo>
                  <a:lnTo>
                    <a:pt x="43" y="95"/>
                  </a:lnTo>
                  <a:lnTo>
                    <a:pt x="0" y="455"/>
                  </a:lnTo>
                  <a:lnTo>
                    <a:pt x="33" y="455"/>
                  </a:lnTo>
                  <a:lnTo>
                    <a:pt x="57" y="100"/>
                  </a:lnTo>
                  <a:lnTo>
                    <a:pt x="114" y="0"/>
                  </a:lnTo>
                  <a:close/>
                </a:path>
              </a:pathLst>
            </a:custGeom>
            <a:solidFill>
              <a:srgbClr val="3E4D1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5" name="Freeform 36">
              <a:extLst>
                <a:ext uri="{FF2B5EF4-FFF2-40B4-BE49-F238E27FC236}">
                  <a16:creationId xmlns:a16="http://schemas.microsoft.com/office/drawing/2014/main" id="{7DE68500-1567-4158-A3CF-07612A5DEF12}"/>
                </a:ext>
              </a:extLst>
            </p:cNvPr>
            <p:cNvSpPr>
              <a:spLocks/>
            </p:cNvSpPr>
            <p:nvPr/>
          </p:nvSpPr>
          <p:spPr bwMode="auto">
            <a:xfrm>
              <a:off x="749" y="2313"/>
              <a:ext cx="334" cy="110"/>
            </a:xfrm>
            <a:custGeom>
              <a:avLst/>
              <a:gdLst/>
              <a:ahLst/>
              <a:cxnLst>
                <a:cxn ang="0">
                  <a:pos x="0" y="10"/>
                </a:cxn>
                <a:cxn ang="0">
                  <a:pos x="0" y="10"/>
                </a:cxn>
                <a:cxn ang="0">
                  <a:pos x="19" y="30"/>
                </a:cxn>
                <a:cxn ang="0">
                  <a:pos x="57" y="60"/>
                </a:cxn>
                <a:cxn ang="0">
                  <a:pos x="86" y="80"/>
                </a:cxn>
                <a:cxn ang="0">
                  <a:pos x="115" y="95"/>
                </a:cxn>
                <a:cxn ang="0">
                  <a:pos x="148" y="105"/>
                </a:cxn>
                <a:cxn ang="0">
                  <a:pos x="186" y="110"/>
                </a:cxn>
                <a:cxn ang="0">
                  <a:pos x="186" y="110"/>
                </a:cxn>
                <a:cxn ang="0">
                  <a:pos x="229" y="105"/>
                </a:cxn>
                <a:cxn ang="0">
                  <a:pos x="267" y="90"/>
                </a:cxn>
                <a:cxn ang="0">
                  <a:pos x="301" y="65"/>
                </a:cxn>
                <a:cxn ang="0">
                  <a:pos x="334" y="35"/>
                </a:cxn>
                <a:cxn ang="0">
                  <a:pos x="325" y="25"/>
                </a:cxn>
                <a:cxn ang="0">
                  <a:pos x="325" y="25"/>
                </a:cxn>
                <a:cxn ang="0">
                  <a:pos x="291" y="55"/>
                </a:cxn>
                <a:cxn ang="0">
                  <a:pos x="258" y="75"/>
                </a:cxn>
                <a:cxn ang="0">
                  <a:pos x="224" y="90"/>
                </a:cxn>
                <a:cxn ang="0">
                  <a:pos x="186" y="95"/>
                </a:cxn>
                <a:cxn ang="0">
                  <a:pos x="186" y="95"/>
                </a:cxn>
                <a:cxn ang="0">
                  <a:pos x="153" y="90"/>
                </a:cxn>
                <a:cxn ang="0">
                  <a:pos x="119" y="80"/>
                </a:cxn>
                <a:cxn ang="0">
                  <a:pos x="91" y="65"/>
                </a:cxn>
                <a:cxn ang="0">
                  <a:pos x="62" y="50"/>
                </a:cxn>
                <a:cxn ang="0">
                  <a:pos x="24" y="15"/>
                </a:cxn>
                <a:cxn ang="0">
                  <a:pos x="10" y="0"/>
                </a:cxn>
                <a:cxn ang="0">
                  <a:pos x="0" y="10"/>
                </a:cxn>
              </a:cxnLst>
              <a:rect l="0" t="0" r="r" b="b"/>
              <a:pathLst>
                <a:path w="334" h="110">
                  <a:moveTo>
                    <a:pt x="0" y="10"/>
                  </a:moveTo>
                  <a:lnTo>
                    <a:pt x="0" y="10"/>
                  </a:lnTo>
                  <a:lnTo>
                    <a:pt x="19" y="30"/>
                  </a:lnTo>
                  <a:lnTo>
                    <a:pt x="57" y="60"/>
                  </a:lnTo>
                  <a:lnTo>
                    <a:pt x="86" y="80"/>
                  </a:lnTo>
                  <a:lnTo>
                    <a:pt x="115" y="95"/>
                  </a:lnTo>
                  <a:lnTo>
                    <a:pt x="148" y="105"/>
                  </a:lnTo>
                  <a:lnTo>
                    <a:pt x="186" y="110"/>
                  </a:lnTo>
                  <a:lnTo>
                    <a:pt x="186" y="110"/>
                  </a:lnTo>
                  <a:lnTo>
                    <a:pt x="229" y="105"/>
                  </a:lnTo>
                  <a:lnTo>
                    <a:pt x="267" y="90"/>
                  </a:lnTo>
                  <a:lnTo>
                    <a:pt x="301" y="65"/>
                  </a:lnTo>
                  <a:lnTo>
                    <a:pt x="334" y="35"/>
                  </a:lnTo>
                  <a:lnTo>
                    <a:pt x="325" y="25"/>
                  </a:lnTo>
                  <a:lnTo>
                    <a:pt x="325" y="25"/>
                  </a:lnTo>
                  <a:lnTo>
                    <a:pt x="291" y="55"/>
                  </a:lnTo>
                  <a:lnTo>
                    <a:pt x="258" y="75"/>
                  </a:lnTo>
                  <a:lnTo>
                    <a:pt x="224" y="90"/>
                  </a:lnTo>
                  <a:lnTo>
                    <a:pt x="186" y="95"/>
                  </a:lnTo>
                  <a:lnTo>
                    <a:pt x="186" y="95"/>
                  </a:lnTo>
                  <a:lnTo>
                    <a:pt x="153" y="90"/>
                  </a:lnTo>
                  <a:lnTo>
                    <a:pt x="119" y="80"/>
                  </a:lnTo>
                  <a:lnTo>
                    <a:pt x="91" y="65"/>
                  </a:lnTo>
                  <a:lnTo>
                    <a:pt x="62" y="50"/>
                  </a:lnTo>
                  <a:lnTo>
                    <a:pt x="24" y="15"/>
                  </a:lnTo>
                  <a:lnTo>
                    <a:pt x="10" y="0"/>
                  </a:lnTo>
                  <a:lnTo>
                    <a:pt x="0" y="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6" name="Rectangle 38">
              <a:extLst>
                <a:ext uri="{FF2B5EF4-FFF2-40B4-BE49-F238E27FC236}">
                  <a16:creationId xmlns:a16="http://schemas.microsoft.com/office/drawing/2014/main" id="{6173821B-C40E-4B69-983E-85FA5E149C42}"/>
                </a:ext>
              </a:extLst>
            </p:cNvPr>
            <p:cNvSpPr>
              <a:spLocks noChangeArrowheads="1"/>
            </p:cNvSpPr>
            <p:nvPr/>
          </p:nvSpPr>
          <p:spPr bwMode="auto">
            <a:xfrm>
              <a:off x="162" y="4285"/>
              <a:ext cx="15" cy="3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67" name="Freeform 39">
              <a:extLst>
                <a:ext uri="{FF2B5EF4-FFF2-40B4-BE49-F238E27FC236}">
                  <a16:creationId xmlns:a16="http://schemas.microsoft.com/office/drawing/2014/main" id="{BB0F2F74-7E84-4EC7-B572-AFBAE272CBFE}"/>
                </a:ext>
              </a:extLst>
            </p:cNvPr>
            <p:cNvSpPr>
              <a:spLocks/>
            </p:cNvSpPr>
            <p:nvPr/>
          </p:nvSpPr>
          <p:spPr bwMode="auto">
            <a:xfrm>
              <a:off x="1159" y="1742"/>
              <a:ext cx="43" cy="141"/>
            </a:xfrm>
            <a:custGeom>
              <a:avLst/>
              <a:gdLst/>
              <a:ahLst/>
              <a:cxnLst>
                <a:cxn ang="0">
                  <a:pos x="0" y="70"/>
                </a:cxn>
                <a:cxn ang="0">
                  <a:pos x="10" y="70"/>
                </a:cxn>
                <a:cxn ang="0">
                  <a:pos x="10" y="70"/>
                </a:cxn>
                <a:cxn ang="0">
                  <a:pos x="10" y="45"/>
                </a:cxn>
                <a:cxn ang="0">
                  <a:pos x="15" y="25"/>
                </a:cxn>
                <a:cxn ang="0">
                  <a:pos x="20" y="15"/>
                </a:cxn>
                <a:cxn ang="0">
                  <a:pos x="24" y="10"/>
                </a:cxn>
                <a:cxn ang="0">
                  <a:pos x="24" y="10"/>
                </a:cxn>
                <a:cxn ang="0">
                  <a:pos x="29" y="15"/>
                </a:cxn>
                <a:cxn ang="0">
                  <a:pos x="29" y="25"/>
                </a:cxn>
                <a:cxn ang="0">
                  <a:pos x="34" y="45"/>
                </a:cxn>
                <a:cxn ang="0">
                  <a:pos x="34" y="70"/>
                </a:cxn>
                <a:cxn ang="0">
                  <a:pos x="34" y="70"/>
                </a:cxn>
                <a:cxn ang="0">
                  <a:pos x="34" y="95"/>
                </a:cxn>
                <a:cxn ang="0">
                  <a:pos x="29" y="115"/>
                </a:cxn>
                <a:cxn ang="0">
                  <a:pos x="29" y="126"/>
                </a:cxn>
                <a:cxn ang="0">
                  <a:pos x="24" y="131"/>
                </a:cxn>
                <a:cxn ang="0">
                  <a:pos x="24" y="131"/>
                </a:cxn>
                <a:cxn ang="0">
                  <a:pos x="20" y="126"/>
                </a:cxn>
                <a:cxn ang="0">
                  <a:pos x="15" y="115"/>
                </a:cxn>
                <a:cxn ang="0">
                  <a:pos x="10" y="95"/>
                </a:cxn>
                <a:cxn ang="0">
                  <a:pos x="10" y="70"/>
                </a:cxn>
                <a:cxn ang="0">
                  <a:pos x="0" y="70"/>
                </a:cxn>
                <a:cxn ang="0">
                  <a:pos x="0" y="70"/>
                </a:cxn>
                <a:cxn ang="0">
                  <a:pos x="0" y="95"/>
                </a:cxn>
                <a:cxn ang="0">
                  <a:pos x="5" y="115"/>
                </a:cxn>
                <a:cxn ang="0">
                  <a:pos x="15" y="131"/>
                </a:cxn>
                <a:cxn ang="0">
                  <a:pos x="24" y="141"/>
                </a:cxn>
                <a:cxn ang="0">
                  <a:pos x="24" y="141"/>
                </a:cxn>
                <a:cxn ang="0">
                  <a:pos x="29" y="136"/>
                </a:cxn>
                <a:cxn ang="0">
                  <a:pos x="34" y="131"/>
                </a:cxn>
                <a:cxn ang="0">
                  <a:pos x="39" y="115"/>
                </a:cxn>
                <a:cxn ang="0">
                  <a:pos x="43" y="95"/>
                </a:cxn>
                <a:cxn ang="0">
                  <a:pos x="43" y="70"/>
                </a:cxn>
                <a:cxn ang="0">
                  <a:pos x="43" y="70"/>
                </a:cxn>
                <a:cxn ang="0">
                  <a:pos x="43" y="45"/>
                </a:cxn>
                <a:cxn ang="0">
                  <a:pos x="39" y="20"/>
                </a:cxn>
                <a:cxn ang="0">
                  <a:pos x="34" y="5"/>
                </a:cxn>
                <a:cxn ang="0">
                  <a:pos x="29" y="0"/>
                </a:cxn>
                <a:cxn ang="0">
                  <a:pos x="24" y="0"/>
                </a:cxn>
                <a:cxn ang="0">
                  <a:pos x="24" y="0"/>
                </a:cxn>
                <a:cxn ang="0">
                  <a:pos x="20" y="0"/>
                </a:cxn>
                <a:cxn ang="0">
                  <a:pos x="15" y="5"/>
                </a:cxn>
                <a:cxn ang="0">
                  <a:pos x="5" y="25"/>
                </a:cxn>
                <a:cxn ang="0">
                  <a:pos x="0" y="45"/>
                </a:cxn>
                <a:cxn ang="0">
                  <a:pos x="0" y="70"/>
                </a:cxn>
                <a:cxn ang="0">
                  <a:pos x="0" y="70"/>
                </a:cxn>
              </a:cxnLst>
              <a:rect l="0" t="0" r="r" b="b"/>
              <a:pathLst>
                <a:path w="43" h="141">
                  <a:moveTo>
                    <a:pt x="0" y="70"/>
                  </a:moveTo>
                  <a:lnTo>
                    <a:pt x="10" y="70"/>
                  </a:lnTo>
                  <a:lnTo>
                    <a:pt x="10" y="70"/>
                  </a:lnTo>
                  <a:lnTo>
                    <a:pt x="10" y="45"/>
                  </a:lnTo>
                  <a:lnTo>
                    <a:pt x="15" y="25"/>
                  </a:lnTo>
                  <a:lnTo>
                    <a:pt x="20" y="15"/>
                  </a:lnTo>
                  <a:lnTo>
                    <a:pt x="24" y="10"/>
                  </a:lnTo>
                  <a:lnTo>
                    <a:pt x="24" y="10"/>
                  </a:lnTo>
                  <a:lnTo>
                    <a:pt x="29" y="15"/>
                  </a:lnTo>
                  <a:lnTo>
                    <a:pt x="29" y="25"/>
                  </a:lnTo>
                  <a:lnTo>
                    <a:pt x="34" y="45"/>
                  </a:lnTo>
                  <a:lnTo>
                    <a:pt x="34" y="70"/>
                  </a:lnTo>
                  <a:lnTo>
                    <a:pt x="34" y="70"/>
                  </a:lnTo>
                  <a:lnTo>
                    <a:pt x="34" y="95"/>
                  </a:lnTo>
                  <a:lnTo>
                    <a:pt x="29" y="115"/>
                  </a:lnTo>
                  <a:lnTo>
                    <a:pt x="29" y="126"/>
                  </a:lnTo>
                  <a:lnTo>
                    <a:pt x="24" y="131"/>
                  </a:lnTo>
                  <a:lnTo>
                    <a:pt x="24" y="131"/>
                  </a:lnTo>
                  <a:lnTo>
                    <a:pt x="20" y="126"/>
                  </a:lnTo>
                  <a:lnTo>
                    <a:pt x="15" y="115"/>
                  </a:lnTo>
                  <a:lnTo>
                    <a:pt x="10" y="95"/>
                  </a:lnTo>
                  <a:lnTo>
                    <a:pt x="10" y="70"/>
                  </a:lnTo>
                  <a:lnTo>
                    <a:pt x="0" y="70"/>
                  </a:lnTo>
                  <a:lnTo>
                    <a:pt x="0" y="70"/>
                  </a:lnTo>
                  <a:lnTo>
                    <a:pt x="0" y="95"/>
                  </a:lnTo>
                  <a:lnTo>
                    <a:pt x="5" y="115"/>
                  </a:lnTo>
                  <a:lnTo>
                    <a:pt x="15" y="131"/>
                  </a:lnTo>
                  <a:lnTo>
                    <a:pt x="24" y="141"/>
                  </a:lnTo>
                  <a:lnTo>
                    <a:pt x="24" y="141"/>
                  </a:lnTo>
                  <a:lnTo>
                    <a:pt x="29" y="136"/>
                  </a:lnTo>
                  <a:lnTo>
                    <a:pt x="34" y="131"/>
                  </a:lnTo>
                  <a:lnTo>
                    <a:pt x="39" y="115"/>
                  </a:lnTo>
                  <a:lnTo>
                    <a:pt x="43" y="95"/>
                  </a:lnTo>
                  <a:lnTo>
                    <a:pt x="43" y="70"/>
                  </a:lnTo>
                  <a:lnTo>
                    <a:pt x="43" y="70"/>
                  </a:lnTo>
                  <a:lnTo>
                    <a:pt x="43" y="45"/>
                  </a:lnTo>
                  <a:lnTo>
                    <a:pt x="39" y="20"/>
                  </a:lnTo>
                  <a:lnTo>
                    <a:pt x="34" y="5"/>
                  </a:lnTo>
                  <a:lnTo>
                    <a:pt x="29" y="0"/>
                  </a:lnTo>
                  <a:lnTo>
                    <a:pt x="24" y="0"/>
                  </a:lnTo>
                  <a:lnTo>
                    <a:pt x="24" y="0"/>
                  </a:lnTo>
                  <a:lnTo>
                    <a:pt x="20" y="0"/>
                  </a:lnTo>
                  <a:lnTo>
                    <a:pt x="15" y="5"/>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8" name="Freeform 40">
              <a:extLst>
                <a:ext uri="{FF2B5EF4-FFF2-40B4-BE49-F238E27FC236}">
                  <a16:creationId xmlns:a16="http://schemas.microsoft.com/office/drawing/2014/main" id="{898587EC-E5F0-4B4D-9CB8-69F139C03B6E}"/>
                </a:ext>
              </a:extLst>
            </p:cNvPr>
            <p:cNvSpPr>
              <a:spLocks/>
            </p:cNvSpPr>
            <p:nvPr/>
          </p:nvSpPr>
          <p:spPr bwMode="auto">
            <a:xfrm>
              <a:off x="716" y="1477"/>
              <a:ext cx="506" cy="626"/>
            </a:xfrm>
            <a:custGeom>
              <a:avLst/>
              <a:gdLst/>
              <a:ahLst/>
              <a:cxnLst>
                <a:cxn ang="0">
                  <a:pos x="334" y="0"/>
                </a:cxn>
                <a:cxn ang="0">
                  <a:pos x="377" y="30"/>
                </a:cxn>
                <a:cxn ang="0">
                  <a:pos x="429" y="80"/>
                </a:cxn>
                <a:cxn ang="0">
                  <a:pos x="453" y="135"/>
                </a:cxn>
                <a:cxn ang="0">
                  <a:pos x="453" y="175"/>
                </a:cxn>
                <a:cxn ang="0">
                  <a:pos x="448" y="200"/>
                </a:cxn>
                <a:cxn ang="0">
                  <a:pos x="443" y="285"/>
                </a:cxn>
                <a:cxn ang="0">
                  <a:pos x="463" y="345"/>
                </a:cxn>
                <a:cxn ang="0">
                  <a:pos x="486" y="385"/>
                </a:cxn>
                <a:cxn ang="0">
                  <a:pos x="501" y="401"/>
                </a:cxn>
                <a:cxn ang="0">
                  <a:pos x="506" y="416"/>
                </a:cxn>
                <a:cxn ang="0">
                  <a:pos x="486" y="436"/>
                </a:cxn>
                <a:cxn ang="0">
                  <a:pos x="477" y="446"/>
                </a:cxn>
                <a:cxn ang="0">
                  <a:pos x="472" y="456"/>
                </a:cxn>
                <a:cxn ang="0">
                  <a:pos x="477" y="471"/>
                </a:cxn>
                <a:cxn ang="0">
                  <a:pos x="482" y="486"/>
                </a:cxn>
                <a:cxn ang="0">
                  <a:pos x="463" y="511"/>
                </a:cxn>
                <a:cxn ang="0">
                  <a:pos x="467" y="526"/>
                </a:cxn>
                <a:cxn ang="0">
                  <a:pos x="458" y="546"/>
                </a:cxn>
                <a:cxn ang="0">
                  <a:pos x="448" y="551"/>
                </a:cxn>
                <a:cxn ang="0">
                  <a:pos x="439" y="571"/>
                </a:cxn>
                <a:cxn ang="0">
                  <a:pos x="439" y="581"/>
                </a:cxn>
                <a:cxn ang="0">
                  <a:pos x="429" y="606"/>
                </a:cxn>
                <a:cxn ang="0">
                  <a:pos x="410" y="621"/>
                </a:cxn>
                <a:cxn ang="0">
                  <a:pos x="377" y="626"/>
                </a:cxn>
                <a:cxn ang="0">
                  <a:pos x="353" y="616"/>
                </a:cxn>
                <a:cxn ang="0">
                  <a:pos x="181" y="566"/>
                </a:cxn>
                <a:cxn ang="0">
                  <a:pos x="109" y="526"/>
                </a:cxn>
                <a:cxn ang="0">
                  <a:pos x="43" y="456"/>
                </a:cxn>
                <a:cxn ang="0">
                  <a:pos x="9" y="401"/>
                </a:cxn>
                <a:cxn ang="0">
                  <a:pos x="0" y="330"/>
                </a:cxn>
                <a:cxn ang="0">
                  <a:pos x="24" y="265"/>
                </a:cxn>
                <a:cxn ang="0">
                  <a:pos x="71" y="195"/>
                </a:cxn>
                <a:cxn ang="0">
                  <a:pos x="138" y="135"/>
                </a:cxn>
                <a:cxn ang="0">
                  <a:pos x="272" y="40"/>
                </a:cxn>
                <a:cxn ang="0">
                  <a:pos x="334" y="0"/>
                </a:cxn>
              </a:cxnLst>
              <a:rect l="0" t="0" r="r" b="b"/>
              <a:pathLst>
                <a:path w="506" h="626">
                  <a:moveTo>
                    <a:pt x="334" y="0"/>
                  </a:moveTo>
                  <a:lnTo>
                    <a:pt x="334" y="0"/>
                  </a:lnTo>
                  <a:lnTo>
                    <a:pt x="358" y="15"/>
                  </a:lnTo>
                  <a:lnTo>
                    <a:pt x="377" y="30"/>
                  </a:lnTo>
                  <a:lnTo>
                    <a:pt x="405" y="55"/>
                  </a:lnTo>
                  <a:lnTo>
                    <a:pt x="429" y="80"/>
                  </a:lnTo>
                  <a:lnTo>
                    <a:pt x="448" y="115"/>
                  </a:lnTo>
                  <a:lnTo>
                    <a:pt x="453" y="135"/>
                  </a:lnTo>
                  <a:lnTo>
                    <a:pt x="453" y="155"/>
                  </a:lnTo>
                  <a:lnTo>
                    <a:pt x="453" y="175"/>
                  </a:lnTo>
                  <a:lnTo>
                    <a:pt x="448" y="200"/>
                  </a:lnTo>
                  <a:lnTo>
                    <a:pt x="448" y="200"/>
                  </a:lnTo>
                  <a:lnTo>
                    <a:pt x="443" y="245"/>
                  </a:lnTo>
                  <a:lnTo>
                    <a:pt x="443" y="285"/>
                  </a:lnTo>
                  <a:lnTo>
                    <a:pt x="453" y="320"/>
                  </a:lnTo>
                  <a:lnTo>
                    <a:pt x="463" y="345"/>
                  </a:lnTo>
                  <a:lnTo>
                    <a:pt x="477" y="370"/>
                  </a:lnTo>
                  <a:lnTo>
                    <a:pt x="486" y="385"/>
                  </a:lnTo>
                  <a:lnTo>
                    <a:pt x="501" y="401"/>
                  </a:lnTo>
                  <a:lnTo>
                    <a:pt x="501" y="401"/>
                  </a:lnTo>
                  <a:lnTo>
                    <a:pt x="506" y="401"/>
                  </a:lnTo>
                  <a:lnTo>
                    <a:pt x="506" y="416"/>
                  </a:lnTo>
                  <a:lnTo>
                    <a:pt x="496" y="426"/>
                  </a:lnTo>
                  <a:lnTo>
                    <a:pt x="486" y="436"/>
                  </a:lnTo>
                  <a:lnTo>
                    <a:pt x="477" y="446"/>
                  </a:lnTo>
                  <a:lnTo>
                    <a:pt x="477" y="446"/>
                  </a:lnTo>
                  <a:lnTo>
                    <a:pt x="472" y="451"/>
                  </a:lnTo>
                  <a:lnTo>
                    <a:pt x="472" y="456"/>
                  </a:lnTo>
                  <a:lnTo>
                    <a:pt x="477" y="471"/>
                  </a:lnTo>
                  <a:lnTo>
                    <a:pt x="477" y="471"/>
                  </a:lnTo>
                  <a:lnTo>
                    <a:pt x="482" y="481"/>
                  </a:lnTo>
                  <a:lnTo>
                    <a:pt x="482" y="486"/>
                  </a:lnTo>
                  <a:lnTo>
                    <a:pt x="472" y="501"/>
                  </a:lnTo>
                  <a:lnTo>
                    <a:pt x="463" y="511"/>
                  </a:lnTo>
                  <a:lnTo>
                    <a:pt x="463" y="511"/>
                  </a:lnTo>
                  <a:lnTo>
                    <a:pt x="467" y="526"/>
                  </a:lnTo>
                  <a:lnTo>
                    <a:pt x="467" y="536"/>
                  </a:lnTo>
                  <a:lnTo>
                    <a:pt x="458" y="546"/>
                  </a:lnTo>
                  <a:lnTo>
                    <a:pt x="458" y="546"/>
                  </a:lnTo>
                  <a:lnTo>
                    <a:pt x="448" y="551"/>
                  </a:lnTo>
                  <a:lnTo>
                    <a:pt x="443" y="556"/>
                  </a:lnTo>
                  <a:lnTo>
                    <a:pt x="439" y="571"/>
                  </a:lnTo>
                  <a:lnTo>
                    <a:pt x="439" y="581"/>
                  </a:lnTo>
                  <a:lnTo>
                    <a:pt x="439" y="581"/>
                  </a:lnTo>
                  <a:lnTo>
                    <a:pt x="434" y="601"/>
                  </a:lnTo>
                  <a:lnTo>
                    <a:pt x="429" y="606"/>
                  </a:lnTo>
                  <a:lnTo>
                    <a:pt x="420" y="616"/>
                  </a:lnTo>
                  <a:lnTo>
                    <a:pt x="410" y="621"/>
                  </a:lnTo>
                  <a:lnTo>
                    <a:pt x="396" y="626"/>
                  </a:lnTo>
                  <a:lnTo>
                    <a:pt x="377" y="626"/>
                  </a:lnTo>
                  <a:lnTo>
                    <a:pt x="353" y="616"/>
                  </a:lnTo>
                  <a:lnTo>
                    <a:pt x="353" y="616"/>
                  </a:lnTo>
                  <a:lnTo>
                    <a:pt x="229" y="581"/>
                  </a:lnTo>
                  <a:lnTo>
                    <a:pt x="181" y="566"/>
                  </a:lnTo>
                  <a:lnTo>
                    <a:pt x="143" y="551"/>
                  </a:lnTo>
                  <a:lnTo>
                    <a:pt x="109" y="526"/>
                  </a:lnTo>
                  <a:lnTo>
                    <a:pt x="76" y="496"/>
                  </a:lnTo>
                  <a:lnTo>
                    <a:pt x="43" y="456"/>
                  </a:lnTo>
                  <a:lnTo>
                    <a:pt x="9" y="401"/>
                  </a:lnTo>
                  <a:lnTo>
                    <a:pt x="9" y="401"/>
                  </a:lnTo>
                  <a:lnTo>
                    <a:pt x="0" y="365"/>
                  </a:lnTo>
                  <a:lnTo>
                    <a:pt x="0" y="330"/>
                  </a:lnTo>
                  <a:lnTo>
                    <a:pt x="9" y="295"/>
                  </a:lnTo>
                  <a:lnTo>
                    <a:pt x="24" y="265"/>
                  </a:lnTo>
                  <a:lnTo>
                    <a:pt x="47" y="230"/>
                  </a:lnTo>
                  <a:lnTo>
                    <a:pt x="71" y="195"/>
                  </a:lnTo>
                  <a:lnTo>
                    <a:pt x="105" y="165"/>
                  </a:lnTo>
                  <a:lnTo>
                    <a:pt x="138" y="135"/>
                  </a:lnTo>
                  <a:lnTo>
                    <a:pt x="205" y="80"/>
                  </a:lnTo>
                  <a:lnTo>
                    <a:pt x="272" y="40"/>
                  </a:lnTo>
                  <a:lnTo>
                    <a:pt x="334" y="0"/>
                  </a:lnTo>
                  <a:lnTo>
                    <a:pt x="334" y="0"/>
                  </a:lnTo>
                  <a:close/>
                </a:path>
              </a:pathLst>
            </a:custGeom>
            <a:solidFill>
              <a:srgbClr val="C87F4E"/>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9" name="Freeform 41">
              <a:extLst>
                <a:ext uri="{FF2B5EF4-FFF2-40B4-BE49-F238E27FC236}">
                  <a16:creationId xmlns:a16="http://schemas.microsoft.com/office/drawing/2014/main" id="{EE6BAE0E-79D5-4B14-98D4-D37FEB2CA85C}"/>
                </a:ext>
              </a:extLst>
            </p:cNvPr>
            <p:cNvSpPr>
              <a:spLocks/>
            </p:cNvSpPr>
            <p:nvPr/>
          </p:nvSpPr>
          <p:spPr bwMode="auto">
            <a:xfrm>
              <a:off x="1121" y="1953"/>
              <a:ext cx="86" cy="70"/>
            </a:xfrm>
            <a:custGeom>
              <a:avLst/>
              <a:gdLst/>
              <a:ahLst/>
              <a:cxnLst>
                <a:cxn ang="0">
                  <a:pos x="81" y="0"/>
                </a:cxn>
                <a:cxn ang="0">
                  <a:pos x="81" y="0"/>
                </a:cxn>
                <a:cxn ang="0">
                  <a:pos x="72" y="0"/>
                </a:cxn>
                <a:cxn ang="0">
                  <a:pos x="62" y="5"/>
                </a:cxn>
                <a:cxn ang="0">
                  <a:pos x="53" y="15"/>
                </a:cxn>
                <a:cxn ang="0">
                  <a:pos x="53" y="15"/>
                </a:cxn>
                <a:cxn ang="0">
                  <a:pos x="34" y="25"/>
                </a:cxn>
                <a:cxn ang="0">
                  <a:pos x="19" y="35"/>
                </a:cxn>
                <a:cxn ang="0">
                  <a:pos x="0" y="35"/>
                </a:cxn>
                <a:cxn ang="0">
                  <a:pos x="0" y="35"/>
                </a:cxn>
                <a:cxn ang="0">
                  <a:pos x="15" y="55"/>
                </a:cxn>
                <a:cxn ang="0">
                  <a:pos x="34" y="65"/>
                </a:cxn>
                <a:cxn ang="0">
                  <a:pos x="38" y="70"/>
                </a:cxn>
                <a:cxn ang="0">
                  <a:pos x="53" y="70"/>
                </a:cxn>
                <a:cxn ang="0">
                  <a:pos x="53" y="70"/>
                </a:cxn>
                <a:cxn ang="0">
                  <a:pos x="58" y="70"/>
                </a:cxn>
                <a:cxn ang="0">
                  <a:pos x="62" y="70"/>
                </a:cxn>
                <a:cxn ang="0">
                  <a:pos x="72" y="55"/>
                </a:cxn>
                <a:cxn ang="0">
                  <a:pos x="72" y="50"/>
                </a:cxn>
                <a:cxn ang="0">
                  <a:pos x="67" y="35"/>
                </a:cxn>
                <a:cxn ang="0">
                  <a:pos x="67" y="35"/>
                </a:cxn>
                <a:cxn ang="0">
                  <a:pos x="77" y="25"/>
                </a:cxn>
                <a:cxn ang="0">
                  <a:pos x="86" y="15"/>
                </a:cxn>
                <a:cxn ang="0">
                  <a:pos x="86" y="10"/>
                </a:cxn>
                <a:cxn ang="0">
                  <a:pos x="81" y="0"/>
                </a:cxn>
                <a:cxn ang="0">
                  <a:pos x="81" y="0"/>
                </a:cxn>
              </a:cxnLst>
              <a:rect l="0" t="0" r="r" b="b"/>
              <a:pathLst>
                <a:path w="86" h="70">
                  <a:moveTo>
                    <a:pt x="81" y="0"/>
                  </a:moveTo>
                  <a:lnTo>
                    <a:pt x="81" y="0"/>
                  </a:lnTo>
                  <a:lnTo>
                    <a:pt x="72" y="0"/>
                  </a:lnTo>
                  <a:lnTo>
                    <a:pt x="62" y="5"/>
                  </a:lnTo>
                  <a:lnTo>
                    <a:pt x="53" y="15"/>
                  </a:lnTo>
                  <a:lnTo>
                    <a:pt x="53" y="15"/>
                  </a:lnTo>
                  <a:lnTo>
                    <a:pt x="34" y="25"/>
                  </a:lnTo>
                  <a:lnTo>
                    <a:pt x="19" y="35"/>
                  </a:lnTo>
                  <a:lnTo>
                    <a:pt x="0" y="35"/>
                  </a:lnTo>
                  <a:lnTo>
                    <a:pt x="0" y="35"/>
                  </a:lnTo>
                  <a:lnTo>
                    <a:pt x="15" y="55"/>
                  </a:lnTo>
                  <a:lnTo>
                    <a:pt x="34" y="65"/>
                  </a:lnTo>
                  <a:lnTo>
                    <a:pt x="38" y="70"/>
                  </a:lnTo>
                  <a:lnTo>
                    <a:pt x="53" y="70"/>
                  </a:lnTo>
                  <a:lnTo>
                    <a:pt x="53" y="70"/>
                  </a:lnTo>
                  <a:lnTo>
                    <a:pt x="58" y="70"/>
                  </a:lnTo>
                  <a:lnTo>
                    <a:pt x="62" y="70"/>
                  </a:lnTo>
                  <a:lnTo>
                    <a:pt x="72" y="55"/>
                  </a:lnTo>
                  <a:lnTo>
                    <a:pt x="72" y="50"/>
                  </a:lnTo>
                  <a:lnTo>
                    <a:pt x="67" y="35"/>
                  </a:lnTo>
                  <a:lnTo>
                    <a:pt x="67" y="35"/>
                  </a:lnTo>
                  <a:lnTo>
                    <a:pt x="77" y="25"/>
                  </a:lnTo>
                  <a:lnTo>
                    <a:pt x="86" y="15"/>
                  </a:lnTo>
                  <a:lnTo>
                    <a:pt x="86" y="10"/>
                  </a:lnTo>
                  <a:lnTo>
                    <a:pt x="81" y="0"/>
                  </a:lnTo>
                  <a:lnTo>
                    <a:pt x="81" y="0"/>
                  </a:lnTo>
                  <a:close/>
                </a:path>
              </a:pathLst>
            </a:custGeom>
            <a:solidFill>
              <a:srgbClr val="A6646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0" name="Freeform 42">
              <a:extLst>
                <a:ext uri="{FF2B5EF4-FFF2-40B4-BE49-F238E27FC236}">
                  <a16:creationId xmlns:a16="http://schemas.microsoft.com/office/drawing/2014/main" id="{E808E2B1-F74D-4566-A0BE-06085444EFD1}"/>
                </a:ext>
              </a:extLst>
            </p:cNvPr>
            <p:cNvSpPr>
              <a:spLocks/>
            </p:cNvSpPr>
            <p:nvPr/>
          </p:nvSpPr>
          <p:spPr bwMode="auto">
            <a:xfrm>
              <a:off x="992" y="1747"/>
              <a:ext cx="101" cy="70"/>
            </a:xfrm>
            <a:custGeom>
              <a:avLst/>
              <a:gdLst/>
              <a:ahLst/>
              <a:cxnLst>
                <a:cxn ang="0">
                  <a:pos x="101" y="55"/>
                </a:cxn>
                <a:cxn ang="0">
                  <a:pos x="101" y="55"/>
                </a:cxn>
                <a:cxn ang="0">
                  <a:pos x="101" y="35"/>
                </a:cxn>
                <a:cxn ang="0">
                  <a:pos x="96" y="15"/>
                </a:cxn>
                <a:cxn ang="0">
                  <a:pos x="91" y="0"/>
                </a:cxn>
                <a:cxn ang="0">
                  <a:pos x="0" y="60"/>
                </a:cxn>
                <a:cxn ang="0">
                  <a:pos x="0" y="60"/>
                </a:cxn>
                <a:cxn ang="0">
                  <a:pos x="10" y="65"/>
                </a:cxn>
                <a:cxn ang="0">
                  <a:pos x="39" y="70"/>
                </a:cxn>
                <a:cxn ang="0">
                  <a:pos x="58" y="70"/>
                </a:cxn>
                <a:cxn ang="0">
                  <a:pos x="72" y="70"/>
                </a:cxn>
                <a:cxn ang="0">
                  <a:pos x="86" y="65"/>
                </a:cxn>
                <a:cxn ang="0">
                  <a:pos x="101" y="55"/>
                </a:cxn>
                <a:cxn ang="0">
                  <a:pos x="101" y="55"/>
                </a:cxn>
              </a:cxnLst>
              <a:rect l="0" t="0" r="r" b="b"/>
              <a:pathLst>
                <a:path w="101" h="70">
                  <a:moveTo>
                    <a:pt x="101" y="55"/>
                  </a:moveTo>
                  <a:lnTo>
                    <a:pt x="101" y="55"/>
                  </a:lnTo>
                  <a:lnTo>
                    <a:pt x="101" y="35"/>
                  </a:lnTo>
                  <a:lnTo>
                    <a:pt x="96" y="15"/>
                  </a:lnTo>
                  <a:lnTo>
                    <a:pt x="91" y="0"/>
                  </a:lnTo>
                  <a:lnTo>
                    <a:pt x="0" y="60"/>
                  </a:lnTo>
                  <a:lnTo>
                    <a:pt x="0" y="60"/>
                  </a:lnTo>
                  <a:lnTo>
                    <a:pt x="10" y="65"/>
                  </a:lnTo>
                  <a:lnTo>
                    <a:pt x="39" y="70"/>
                  </a:lnTo>
                  <a:lnTo>
                    <a:pt x="58" y="70"/>
                  </a:lnTo>
                  <a:lnTo>
                    <a:pt x="72" y="70"/>
                  </a:lnTo>
                  <a:lnTo>
                    <a:pt x="86" y="65"/>
                  </a:lnTo>
                  <a:lnTo>
                    <a:pt x="101" y="55"/>
                  </a:lnTo>
                  <a:lnTo>
                    <a:pt x="101" y="55"/>
                  </a:lnTo>
                  <a:close/>
                </a:path>
              </a:pathLst>
            </a:custGeom>
            <a:solidFill>
              <a:srgbClr val="B76C4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1" name="Freeform 43">
              <a:extLst>
                <a:ext uri="{FF2B5EF4-FFF2-40B4-BE49-F238E27FC236}">
                  <a16:creationId xmlns:a16="http://schemas.microsoft.com/office/drawing/2014/main" id="{9EC4DF82-6EEC-4C91-945E-C1EE9B25A9A7}"/>
                </a:ext>
              </a:extLst>
            </p:cNvPr>
            <p:cNvSpPr>
              <a:spLocks/>
            </p:cNvSpPr>
            <p:nvPr/>
          </p:nvSpPr>
          <p:spPr bwMode="auto">
            <a:xfrm>
              <a:off x="992" y="1797"/>
              <a:ext cx="120" cy="30"/>
            </a:xfrm>
            <a:custGeom>
              <a:avLst/>
              <a:gdLst/>
              <a:ahLst/>
              <a:cxnLst>
                <a:cxn ang="0">
                  <a:pos x="105" y="0"/>
                </a:cxn>
                <a:cxn ang="0">
                  <a:pos x="105" y="0"/>
                </a:cxn>
                <a:cxn ang="0">
                  <a:pos x="105" y="5"/>
                </a:cxn>
                <a:cxn ang="0">
                  <a:pos x="110" y="10"/>
                </a:cxn>
                <a:cxn ang="0">
                  <a:pos x="120" y="15"/>
                </a:cxn>
                <a:cxn ang="0">
                  <a:pos x="120" y="15"/>
                </a:cxn>
                <a:cxn ang="0">
                  <a:pos x="110" y="20"/>
                </a:cxn>
                <a:cxn ang="0">
                  <a:pos x="86" y="30"/>
                </a:cxn>
                <a:cxn ang="0">
                  <a:pos x="67" y="30"/>
                </a:cxn>
                <a:cxn ang="0">
                  <a:pos x="48" y="30"/>
                </a:cxn>
                <a:cxn ang="0">
                  <a:pos x="24" y="25"/>
                </a:cxn>
                <a:cxn ang="0">
                  <a:pos x="0" y="10"/>
                </a:cxn>
                <a:cxn ang="0">
                  <a:pos x="0" y="10"/>
                </a:cxn>
                <a:cxn ang="0">
                  <a:pos x="34" y="15"/>
                </a:cxn>
                <a:cxn ang="0">
                  <a:pos x="72" y="10"/>
                </a:cxn>
                <a:cxn ang="0">
                  <a:pos x="86" y="5"/>
                </a:cxn>
                <a:cxn ang="0">
                  <a:pos x="105" y="0"/>
                </a:cxn>
                <a:cxn ang="0">
                  <a:pos x="105" y="0"/>
                </a:cxn>
              </a:cxnLst>
              <a:rect l="0" t="0" r="r" b="b"/>
              <a:pathLst>
                <a:path w="120" h="30">
                  <a:moveTo>
                    <a:pt x="105" y="0"/>
                  </a:moveTo>
                  <a:lnTo>
                    <a:pt x="105" y="0"/>
                  </a:lnTo>
                  <a:lnTo>
                    <a:pt x="105" y="5"/>
                  </a:lnTo>
                  <a:lnTo>
                    <a:pt x="110" y="10"/>
                  </a:lnTo>
                  <a:lnTo>
                    <a:pt x="120" y="15"/>
                  </a:lnTo>
                  <a:lnTo>
                    <a:pt x="120" y="15"/>
                  </a:lnTo>
                  <a:lnTo>
                    <a:pt x="110" y="20"/>
                  </a:lnTo>
                  <a:lnTo>
                    <a:pt x="86" y="30"/>
                  </a:lnTo>
                  <a:lnTo>
                    <a:pt x="67" y="30"/>
                  </a:lnTo>
                  <a:lnTo>
                    <a:pt x="48" y="30"/>
                  </a:lnTo>
                  <a:lnTo>
                    <a:pt x="24" y="25"/>
                  </a:lnTo>
                  <a:lnTo>
                    <a:pt x="0" y="10"/>
                  </a:lnTo>
                  <a:lnTo>
                    <a:pt x="0" y="10"/>
                  </a:lnTo>
                  <a:lnTo>
                    <a:pt x="34" y="15"/>
                  </a:lnTo>
                  <a:lnTo>
                    <a:pt x="72" y="10"/>
                  </a:lnTo>
                  <a:lnTo>
                    <a:pt x="86" y="5"/>
                  </a:lnTo>
                  <a:lnTo>
                    <a:pt x="105" y="0"/>
                  </a:lnTo>
                  <a:lnTo>
                    <a:pt x="10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2" name="Freeform 44">
              <a:extLst>
                <a:ext uri="{FF2B5EF4-FFF2-40B4-BE49-F238E27FC236}">
                  <a16:creationId xmlns:a16="http://schemas.microsoft.com/office/drawing/2014/main" id="{3B0E9014-A971-4640-B95B-206C77300B4E}"/>
                </a:ext>
              </a:extLst>
            </p:cNvPr>
            <p:cNvSpPr>
              <a:spLocks/>
            </p:cNvSpPr>
            <p:nvPr/>
          </p:nvSpPr>
          <p:spPr bwMode="auto">
            <a:xfrm>
              <a:off x="988" y="1677"/>
              <a:ext cx="133" cy="65"/>
            </a:xfrm>
            <a:custGeom>
              <a:avLst/>
              <a:gdLst/>
              <a:ahLst/>
              <a:cxnLst>
                <a:cxn ang="0">
                  <a:pos x="0" y="65"/>
                </a:cxn>
                <a:cxn ang="0">
                  <a:pos x="0" y="65"/>
                </a:cxn>
                <a:cxn ang="0">
                  <a:pos x="9" y="55"/>
                </a:cxn>
                <a:cxn ang="0">
                  <a:pos x="38" y="35"/>
                </a:cxn>
                <a:cxn ang="0">
                  <a:pos x="57" y="25"/>
                </a:cxn>
                <a:cxn ang="0">
                  <a:pos x="76" y="15"/>
                </a:cxn>
                <a:cxn ang="0">
                  <a:pos x="100" y="10"/>
                </a:cxn>
                <a:cxn ang="0">
                  <a:pos x="129" y="10"/>
                </a:cxn>
                <a:cxn ang="0">
                  <a:pos x="133" y="0"/>
                </a:cxn>
                <a:cxn ang="0">
                  <a:pos x="133" y="0"/>
                </a:cxn>
                <a:cxn ang="0">
                  <a:pos x="119" y="0"/>
                </a:cxn>
                <a:cxn ang="0">
                  <a:pos x="86" y="5"/>
                </a:cxn>
                <a:cxn ang="0">
                  <a:pos x="62" y="15"/>
                </a:cxn>
                <a:cxn ang="0">
                  <a:pos x="43" y="25"/>
                </a:cxn>
                <a:cxn ang="0">
                  <a:pos x="19" y="40"/>
                </a:cxn>
                <a:cxn ang="0">
                  <a:pos x="0" y="65"/>
                </a:cxn>
                <a:cxn ang="0">
                  <a:pos x="0" y="65"/>
                </a:cxn>
              </a:cxnLst>
              <a:rect l="0" t="0" r="r" b="b"/>
              <a:pathLst>
                <a:path w="133" h="65">
                  <a:moveTo>
                    <a:pt x="0" y="65"/>
                  </a:moveTo>
                  <a:lnTo>
                    <a:pt x="0" y="65"/>
                  </a:lnTo>
                  <a:lnTo>
                    <a:pt x="9" y="55"/>
                  </a:lnTo>
                  <a:lnTo>
                    <a:pt x="38" y="35"/>
                  </a:lnTo>
                  <a:lnTo>
                    <a:pt x="57" y="25"/>
                  </a:lnTo>
                  <a:lnTo>
                    <a:pt x="76" y="15"/>
                  </a:lnTo>
                  <a:lnTo>
                    <a:pt x="100" y="10"/>
                  </a:lnTo>
                  <a:lnTo>
                    <a:pt x="129" y="10"/>
                  </a:lnTo>
                  <a:lnTo>
                    <a:pt x="133" y="0"/>
                  </a:lnTo>
                  <a:lnTo>
                    <a:pt x="133" y="0"/>
                  </a:lnTo>
                  <a:lnTo>
                    <a:pt x="119" y="0"/>
                  </a:lnTo>
                  <a:lnTo>
                    <a:pt x="86" y="5"/>
                  </a:lnTo>
                  <a:lnTo>
                    <a:pt x="62" y="15"/>
                  </a:lnTo>
                  <a:lnTo>
                    <a:pt x="43" y="25"/>
                  </a:lnTo>
                  <a:lnTo>
                    <a:pt x="19" y="40"/>
                  </a:lnTo>
                  <a:lnTo>
                    <a:pt x="0" y="65"/>
                  </a:lnTo>
                  <a:lnTo>
                    <a:pt x="0" y="6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3" name="Freeform 45">
              <a:extLst>
                <a:ext uri="{FF2B5EF4-FFF2-40B4-BE49-F238E27FC236}">
                  <a16:creationId xmlns:a16="http://schemas.microsoft.com/office/drawing/2014/main" id="{734F884F-433D-4F48-AF97-508B61060671}"/>
                </a:ext>
              </a:extLst>
            </p:cNvPr>
            <p:cNvSpPr>
              <a:spLocks/>
            </p:cNvSpPr>
            <p:nvPr/>
          </p:nvSpPr>
          <p:spPr bwMode="auto">
            <a:xfrm>
              <a:off x="577" y="1437"/>
              <a:ext cx="621" cy="721"/>
            </a:xfrm>
            <a:custGeom>
              <a:avLst/>
              <a:gdLst/>
              <a:ahLst/>
              <a:cxnLst>
                <a:cxn ang="0">
                  <a:pos x="501" y="40"/>
                </a:cxn>
                <a:cxn ang="0">
                  <a:pos x="535" y="65"/>
                </a:cxn>
                <a:cxn ang="0">
                  <a:pos x="582" y="110"/>
                </a:cxn>
                <a:cxn ang="0">
                  <a:pos x="616" y="180"/>
                </a:cxn>
                <a:cxn ang="0">
                  <a:pos x="516" y="230"/>
                </a:cxn>
                <a:cxn ang="0">
                  <a:pos x="506" y="190"/>
                </a:cxn>
                <a:cxn ang="0">
                  <a:pos x="473" y="100"/>
                </a:cxn>
                <a:cxn ang="0">
                  <a:pos x="482" y="150"/>
                </a:cxn>
                <a:cxn ang="0">
                  <a:pos x="492" y="225"/>
                </a:cxn>
                <a:cxn ang="0">
                  <a:pos x="368" y="250"/>
                </a:cxn>
                <a:cxn ang="0">
                  <a:pos x="344" y="330"/>
                </a:cxn>
                <a:cxn ang="0">
                  <a:pos x="334" y="461"/>
                </a:cxn>
                <a:cxn ang="0">
                  <a:pos x="344" y="581"/>
                </a:cxn>
                <a:cxn ang="0">
                  <a:pos x="368" y="676"/>
                </a:cxn>
                <a:cxn ang="0">
                  <a:pos x="387" y="721"/>
                </a:cxn>
                <a:cxn ang="0">
                  <a:pos x="291" y="696"/>
                </a:cxn>
                <a:cxn ang="0">
                  <a:pos x="177" y="641"/>
                </a:cxn>
                <a:cxn ang="0">
                  <a:pos x="91" y="576"/>
                </a:cxn>
                <a:cxn ang="0">
                  <a:pos x="48" y="521"/>
                </a:cxn>
                <a:cxn ang="0">
                  <a:pos x="29" y="486"/>
                </a:cxn>
                <a:cxn ang="0">
                  <a:pos x="5" y="420"/>
                </a:cxn>
                <a:cxn ang="0">
                  <a:pos x="0" y="345"/>
                </a:cxn>
                <a:cxn ang="0">
                  <a:pos x="5" y="270"/>
                </a:cxn>
                <a:cxn ang="0">
                  <a:pos x="19" y="195"/>
                </a:cxn>
                <a:cxn ang="0">
                  <a:pos x="53" y="130"/>
                </a:cxn>
                <a:cxn ang="0">
                  <a:pos x="96" y="75"/>
                </a:cxn>
                <a:cxn ang="0">
                  <a:pos x="148" y="30"/>
                </a:cxn>
                <a:cxn ang="0">
                  <a:pos x="210" y="10"/>
                </a:cxn>
                <a:cxn ang="0">
                  <a:pos x="277" y="5"/>
                </a:cxn>
                <a:cxn ang="0">
                  <a:pos x="387" y="5"/>
                </a:cxn>
                <a:cxn ang="0">
                  <a:pos x="482" y="30"/>
                </a:cxn>
                <a:cxn ang="0">
                  <a:pos x="501" y="40"/>
                </a:cxn>
              </a:cxnLst>
              <a:rect l="0" t="0" r="r" b="b"/>
              <a:pathLst>
                <a:path w="621" h="721">
                  <a:moveTo>
                    <a:pt x="501" y="40"/>
                  </a:moveTo>
                  <a:lnTo>
                    <a:pt x="501" y="40"/>
                  </a:lnTo>
                  <a:lnTo>
                    <a:pt x="520" y="50"/>
                  </a:lnTo>
                  <a:lnTo>
                    <a:pt x="535" y="65"/>
                  </a:lnTo>
                  <a:lnTo>
                    <a:pt x="559" y="85"/>
                  </a:lnTo>
                  <a:lnTo>
                    <a:pt x="582" y="110"/>
                  </a:lnTo>
                  <a:lnTo>
                    <a:pt x="602" y="140"/>
                  </a:lnTo>
                  <a:lnTo>
                    <a:pt x="616" y="180"/>
                  </a:lnTo>
                  <a:lnTo>
                    <a:pt x="621" y="220"/>
                  </a:lnTo>
                  <a:lnTo>
                    <a:pt x="516" y="230"/>
                  </a:lnTo>
                  <a:lnTo>
                    <a:pt x="516" y="230"/>
                  </a:lnTo>
                  <a:lnTo>
                    <a:pt x="506" y="190"/>
                  </a:lnTo>
                  <a:lnTo>
                    <a:pt x="492" y="145"/>
                  </a:lnTo>
                  <a:lnTo>
                    <a:pt x="473" y="100"/>
                  </a:lnTo>
                  <a:lnTo>
                    <a:pt x="473" y="100"/>
                  </a:lnTo>
                  <a:lnTo>
                    <a:pt x="482" y="150"/>
                  </a:lnTo>
                  <a:lnTo>
                    <a:pt x="487" y="190"/>
                  </a:lnTo>
                  <a:lnTo>
                    <a:pt x="492" y="225"/>
                  </a:lnTo>
                  <a:lnTo>
                    <a:pt x="368" y="250"/>
                  </a:lnTo>
                  <a:lnTo>
                    <a:pt x="368" y="250"/>
                  </a:lnTo>
                  <a:lnTo>
                    <a:pt x="358" y="290"/>
                  </a:lnTo>
                  <a:lnTo>
                    <a:pt x="344" y="330"/>
                  </a:lnTo>
                  <a:lnTo>
                    <a:pt x="339" y="390"/>
                  </a:lnTo>
                  <a:lnTo>
                    <a:pt x="334" y="461"/>
                  </a:lnTo>
                  <a:lnTo>
                    <a:pt x="339" y="541"/>
                  </a:lnTo>
                  <a:lnTo>
                    <a:pt x="344" y="581"/>
                  </a:lnTo>
                  <a:lnTo>
                    <a:pt x="353" y="626"/>
                  </a:lnTo>
                  <a:lnTo>
                    <a:pt x="368" y="676"/>
                  </a:lnTo>
                  <a:lnTo>
                    <a:pt x="387" y="721"/>
                  </a:lnTo>
                  <a:lnTo>
                    <a:pt x="387" y="721"/>
                  </a:lnTo>
                  <a:lnTo>
                    <a:pt x="339" y="711"/>
                  </a:lnTo>
                  <a:lnTo>
                    <a:pt x="291" y="696"/>
                  </a:lnTo>
                  <a:lnTo>
                    <a:pt x="239" y="671"/>
                  </a:lnTo>
                  <a:lnTo>
                    <a:pt x="177" y="641"/>
                  </a:lnTo>
                  <a:lnTo>
                    <a:pt x="120" y="596"/>
                  </a:lnTo>
                  <a:lnTo>
                    <a:pt x="91" y="576"/>
                  </a:lnTo>
                  <a:lnTo>
                    <a:pt x="67" y="546"/>
                  </a:lnTo>
                  <a:lnTo>
                    <a:pt x="48" y="521"/>
                  </a:lnTo>
                  <a:lnTo>
                    <a:pt x="29" y="486"/>
                  </a:lnTo>
                  <a:lnTo>
                    <a:pt x="29" y="486"/>
                  </a:lnTo>
                  <a:lnTo>
                    <a:pt x="15" y="456"/>
                  </a:lnTo>
                  <a:lnTo>
                    <a:pt x="5" y="420"/>
                  </a:lnTo>
                  <a:lnTo>
                    <a:pt x="0" y="380"/>
                  </a:lnTo>
                  <a:lnTo>
                    <a:pt x="0" y="345"/>
                  </a:lnTo>
                  <a:lnTo>
                    <a:pt x="0" y="305"/>
                  </a:lnTo>
                  <a:lnTo>
                    <a:pt x="5" y="270"/>
                  </a:lnTo>
                  <a:lnTo>
                    <a:pt x="10" y="230"/>
                  </a:lnTo>
                  <a:lnTo>
                    <a:pt x="19" y="195"/>
                  </a:lnTo>
                  <a:lnTo>
                    <a:pt x="34" y="160"/>
                  </a:lnTo>
                  <a:lnTo>
                    <a:pt x="53" y="130"/>
                  </a:lnTo>
                  <a:lnTo>
                    <a:pt x="72" y="100"/>
                  </a:lnTo>
                  <a:lnTo>
                    <a:pt x="96" y="75"/>
                  </a:lnTo>
                  <a:lnTo>
                    <a:pt x="120" y="50"/>
                  </a:lnTo>
                  <a:lnTo>
                    <a:pt x="148" y="30"/>
                  </a:lnTo>
                  <a:lnTo>
                    <a:pt x="177" y="20"/>
                  </a:lnTo>
                  <a:lnTo>
                    <a:pt x="210" y="10"/>
                  </a:lnTo>
                  <a:lnTo>
                    <a:pt x="210" y="10"/>
                  </a:lnTo>
                  <a:lnTo>
                    <a:pt x="277" y="5"/>
                  </a:lnTo>
                  <a:lnTo>
                    <a:pt x="339" y="0"/>
                  </a:lnTo>
                  <a:lnTo>
                    <a:pt x="387" y="5"/>
                  </a:lnTo>
                  <a:lnTo>
                    <a:pt x="425" y="15"/>
                  </a:lnTo>
                  <a:lnTo>
                    <a:pt x="482" y="30"/>
                  </a:lnTo>
                  <a:lnTo>
                    <a:pt x="501" y="40"/>
                  </a:lnTo>
                  <a:lnTo>
                    <a:pt x="501" y="4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4" name="Freeform 46">
              <a:extLst>
                <a:ext uri="{FF2B5EF4-FFF2-40B4-BE49-F238E27FC236}">
                  <a16:creationId xmlns:a16="http://schemas.microsoft.com/office/drawing/2014/main" id="{D391BAA0-9EC5-4F81-9CAC-82468A13FACB}"/>
                </a:ext>
              </a:extLst>
            </p:cNvPr>
            <p:cNvSpPr>
              <a:spLocks/>
            </p:cNvSpPr>
            <p:nvPr/>
          </p:nvSpPr>
          <p:spPr bwMode="auto">
            <a:xfrm>
              <a:off x="787" y="1452"/>
              <a:ext cx="120" cy="651"/>
            </a:xfrm>
            <a:custGeom>
              <a:avLst/>
              <a:gdLst/>
              <a:ahLst/>
              <a:cxnLst>
                <a:cxn ang="0">
                  <a:pos x="120" y="0"/>
                </a:cxn>
                <a:cxn ang="0">
                  <a:pos x="120" y="0"/>
                </a:cxn>
                <a:cxn ang="0">
                  <a:pos x="86" y="65"/>
                </a:cxn>
                <a:cxn ang="0">
                  <a:pos x="58" y="135"/>
                </a:cxn>
                <a:cxn ang="0">
                  <a:pos x="29" y="225"/>
                </a:cxn>
                <a:cxn ang="0">
                  <a:pos x="19" y="275"/>
                </a:cxn>
                <a:cxn ang="0">
                  <a:pos x="10" y="330"/>
                </a:cxn>
                <a:cxn ang="0">
                  <a:pos x="5" y="385"/>
                </a:cxn>
                <a:cxn ang="0">
                  <a:pos x="5" y="441"/>
                </a:cxn>
                <a:cxn ang="0">
                  <a:pos x="10" y="496"/>
                </a:cxn>
                <a:cxn ang="0">
                  <a:pos x="19" y="546"/>
                </a:cxn>
                <a:cxn ang="0">
                  <a:pos x="38" y="601"/>
                </a:cxn>
                <a:cxn ang="0">
                  <a:pos x="62" y="651"/>
                </a:cxn>
                <a:cxn ang="0">
                  <a:pos x="62" y="651"/>
                </a:cxn>
                <a:cxn ang="0">
                  <a:pos x="62" y="651"/>
                </a:cxn>
                <a:cxn ang="0">
                  <a:pos x="38" y="606"/>
                </a:cxn>
                <a:cxn ang="0">
                  <a:pos x="19" y="551"/>
                </a:cxn>
                <a:cxn ang="0">
                  <a:pos x="10" y="496"/>
                </a:cxn>
                <a:cxn ang="0">
                  <a:pos x="0" y="436"/>
                </a:cxn>
                <a:cxn ang="0">
                  <a:pos x="0" y="436"/>
                </a:cxn>
                <a:cxn ang="0">
                  <a:pos x="5" y="385"/>
                </a:cxn>
                <a:cxn ang="0">
                  <a:pos x="10" y="335"/>
                </a:cxn>
                <a:cxn ang="0">
                  <a:pos x="15" y="280"/>
                </a:cxn>
                <a:cxn ang="0">
                  <a:pos x="29" y="225"/>
                </a:cxn>
                <a:cxn ang="0">
                  <a:pos x="29" y="225"/>
                </a:cxn>
                <a:cxn ang="0">
                  <a:pos x="58" y="135"/>
                </a:cxn>
                <a:cxn ang="0">
                  <a:pos x="86" y="65"/>
                </a:cxn>
                <a:cxn ang="0">
                  <a:pos x="115" y="0"/>
                </a:cxn>
                <a:cxn ang="0">
                  <a:pos x="120" y="0"/>
                </a:cxn>
              </a:cxnLst>
              <a:rect l="0" t="0" r="r" b="b"/>
              <a:pathLst>
                <a:path w="120" h="651">
                  <a:moveTo>
                    <a:pt x="120" y="0"/>
                  </a:moveTo>
                  <a:lnTo>
                    <a:pt x="120" y="0"/>
                  </a:lnTo>
                  <a:lnTo>
                    <a:pt x="86" y="65"/>
                  </a:lnTo>
                  <a:lnTo>
                    <a:pt x="58" y="135"/>
                  </a:lnTo>
                  <a:lnTo>
                    <a:pt x="29" y="225"/>
                  </a:lnTo>
                  <a:lnTo>
                    <a:pt x="19" y="275"/>
                  </a:lnTo>
                  <a:lnTo>
                    <a:pt x="10" y="330"/>
                  </a:lnTo>
                  <a:lnTo>
                    <a:pt x="5" y="385"/>
                  </a:lnTo>
                  <a:lnTo>
                    <a:pt x="5" y="441"/>
                  </a:lnTo>
                  <a:lnTo>
                    <a:pt x="10" y="496"/>
                  </a:lnTo>
                  <a:lnTo>
                    <a:pt x="19" y="546"/>
                  </a:lnTo>
                  <a:lnTo>
                    <a:pt x="38" y="601"/>
                  </a:lnTo>
                  <a:lnTo>
                    <a:pt x="62" y="651"/>
                  </a:lnTo>
                  <a:lnTo>
                    <a:pt x="62" y="651"/>
                  </a:lnTo>
                  <a:lnTo>
                    <a:pt x="62" y="651"/>
                  </a:lnTo>
                  <a:lnTo>
                    <a:pt x="38" y="606"/>
                  </a:lnTo>
                  <a:lnTo>
                    <a:pt x="19" y="551"/>
                  </a:lnTo>
                  <a:lnTo>
                    <a:pt x="10" y="496"/>
                  </a:lnTo>
                  <a:lnTo>
                    <a:pt x="0" y="436"/>
                  </a:lnTo>
                  <a:lnTo>
                    <a:pt x="0" y="436"/>
                  </a:lnTo>
                  <a:lnTo>
                    <a:pt x="5" y="385"/>
                  </a:lnTo>
                  <a:lnTo>
                    <a:pt x="10" y="335"/>
                  </a:lnTo>
                  <a:lnTo>
                    <a:pt x="15" y="280"/>
                  </a:lnTo>
                  <a:lnTo>
                    <a:pt x="29" y="225"/>
                  </a:lnTo>
                  <a:lnTo>
                    <a:pt x="29" y="225"/>
                  </a:lnTo>
                  <a:lnTo>
                    <a:pt x="58" y="135"/>
                  </a:lnTo>
                  <a:lnTo>
                    <a:pt x="86" y="65"/>
                  </a:lnTo>
                  <a:lnTo>
                    <a:pt x="115" y="0"/>
                  </a:lnTo>
                  <a:lnTo>
                    <a:pt x="120"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5" name="Freeform 47">
              <a:extLst>
                <a:ext uri="{FF2B5EF4-FFF2-40B4-BE49-F238E27FC236}">
                  <a16:creationId xmlns:a16="http://schemas.microsoft.com/office/drawing/2014/main" id="{36D2BA88-3D3B-4A8B-99FA-92FAAD7D862D}"/>
                </a:ext>
              </a:extLst>
            </p:cNvPr>
            <p:cNvSpPr>
              <a:spLocks/>
            </p:cNvSpPr>
            <p:nvPr/>
          </p:nvSpPr>
          <p:spPr bwMode="auto">
            <a:xfrm>
              <a:off x="692" y="1467"/>
              <a:ext cx="143" cy="566"/>
            </a:xfrm>
            <a:custGeom>
              <a:avLst/>
              <a:gdLst/>
              <a:ahLst/>
              <a:cxnLst>
                <a:cxn ang="0">
                  <a:pos x="143" y="5"/>
                </a:cxn>
                <a:cxn ang="0">
                  <a:pos x="143" y="5"/>
                </a:cxn>
                <a:cxn ang="0">
                  <a:pos x="114" y="50"/>
                </a:cxn>
                <a:cxn ang="0">
                  <a:pos x="86" y="105"/>
                </a:cxn>
                <a:cxn ang="0">
                  <a:pos x="57" y="175"/>
                </a:cxn>
                <a:cxn ang="0">
                  <a:pos x="28" y="260"/>
                </a:cxn>
                <a:cxn ang="0">
                  <a:pos x="14" y="305"/>
                </a:cxn>
                <a:cxn ang="0">
                  <a:pos x="9" y="355"/>
                </a:cxn>
                <a:cxn ang="0">
                  <a:pos x="5" y="406"/>
                </a:cxn>
                <a:cxn ang="0">
                  <a:pos x="0" y="456"/>
                </a:cxn>
                <a:cxn ang="0">
                  <a:pos x="5" y="511"/>
                </a:cxn>
                <a:cxn ang="0">
                  <a:pos x="9" y="566"/>
                </a:cxn>
                <a:cxn ang="0">
                  <a:pos x="9" y="566"/>
                </a:cxn>
                <a:cxn ang="0">
                  <a:pos x="9" y="566"/>
                </a:cxn>
                <a:cxn ang="0">
                  <a:pos x="0" y="516"/>
                </a:cxn>
                <a:cxn ang="0">
                  <a:pos x="0" y="461"/>
                </a:cxn>
                <a:cxn ang="0">
                  <a:pos x="0" y="406"/>
                </a:cxn>
                <a:cxn ang="0">
                  <a:pos x="5" y="350"/>
                </a:cxn>
                <a:cxn ang="0">
                  <a:pos x="5" y="350"/>
                </a:cxn>
                <a:cxn ang="0">
                  <a:pos x="24" y="265"/>
                </a:cxn>
                <a:cxn ang="0">
                  <a:pos x="38" y="215"/>
                </a:cxn>
                <a:cxn ang="0">
                  <a:pos x="52" y="170"/>
                </a:cxn>
                <a:cxn ang="0">
                  <a:pos x="52" y="170"/>
                </a:cxn>
                <a:cxn ang="0">
                  <a:pos x="86" y="100"/>
                </a:cxn>
                <a:cxn ang="0">
                  <a:pos x="114" y="50"/>
                </a:cxn>
                <a:cxn ang="0">
                  <a:pos x="143" y="0"/>
                </a:cxn>
                <a:cxn ang="0">
                  <a:pos x="143" y="5"/>
                </a:cxn>
              </a:cxnLst>
              <a:rect l="0" t="0" r="r" b="b"/>
              <a:pathLst>
                <a:path w="143" h="566">
                  <a:moveTo>
                    <a:pt x="143" y="5"/>
                  </a:moveTo>
                  <a:lnTo>
                    <a:pt x="143" y="5"/>
                  </a:lnTo>
                  <a:lnTo>
                    <a:pt x="114" y="50"/>
                  </a:lnTo>
                  <a:lnTo>
                    <a:pt x="86" y="105"/>
                  </a:lnTo>
                  <a:lnTo>
                    <a:pt x="57" y="175"/>
                  </a:lnTo>
                  <a:lnTo>
                    <a:pt x="28" y="260"/>
                  </a:lnTo>
                  <a:lnTo>
                    <a:pt x="14" y="305"/>
                  </a:lnTo>
                  <a:lnTo>
                    <a:pt x="9" y="355"/>
                  </a:lnTo>
                  <a:lnTo>
                    <a:pt x="5" y="406"/>
                  </a:lnTo>
                  <a:lnTo>
                    <a:pt x="0" y="456"/>
                  </a:lnTo>
                  <a:lnTo>
                    <a:pt x="5" y="511"/>
                  </a:lnTo>
                  <a:lnTo>
                    <a:pt x="9" y="566"/>
                  </a:lnTo>
                  <a:lnTo>
                    <a:pt x="9" y="566"/>
                  </a:lnTo>
                  <a:lnTo>
                    <a:pt x="9" y="566"/>
                  </a:lnTo>
                  <a:lnTo>
                    <a:pt x="0" y="516"/>
                  </a:lnTo>
                  <a:lnTo>
                    <a:pt x="0" y="461"/>
                  </a:lnTo>
                  <a:lnTo>
                    <a:pt x="0" y="406"/>
                  </a:lnTo>
                  <a:lnTo>
                    <a:pt x="5" y="350"/>
                  </a:lnTo>
                  <a:lnTo>
                    <a:pt x="5" y="350"/>
                  </a:lnTo>
                  <a:lnTo>
                    <a:pt x="24" y="265"/>
                  </a:lnTo>
                  <a:lnTo>
                    <a:pt x="38" y="215"/>
                  </a:lnTo>
                  <a:lnTo>
                    <a:pt x="52" y="170"/>
                  </a:lnTo>
                  <a:lnTo>
                    <a:pt x="52" y="170"/>
                  </a:lnTo>
                  <a:lnTo>
                    <a:pt x="86" y="100"/>
                  </a:lnTo>
                  <a:lnTo>
                    <a:pt x="114" y="50"/>
                  </a:lnTo>
                  <a:lnTo>
                    <a:pt x="143" y="0"/>
                  </a:lnTo>
                  <a:lnTo>
                    <a:pt x="143" y="5"/>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6" name="Freeform 48">
              <a:extLst>
                <a:ext uri="{FF2B5EF4-FFF2-40B4-BE49-F238E27FC236}">
                  <a16:creationId xmlns:a16="http://schemas.microsoft.com/office/drawing/2014/main" id="{9E40A57E-EC65-4C39-85E8-5AD88BE7BBA5}"/>
                </a:ext>
              </a:extLst>
            </p:cNvPr>
            <p:cNvSpPr>
              <a:spLocks/>
            </p:cNvSpPr>
            <p:nvPr/>
          </p:nvSpPr>
          <p:spPr bwMode="auto">
            <a:xfrm>
              <a:off x="630" y="1487"/>
              <a:ext cx="157" cy="486"/>
            </a:xfrm>
            <a:custGeom>
              <a:avLst/>
              <a:gdLst/>
              <a:ahLst/>
              <a:cxnLst>
                <a:cxn ang="0">
                  <a:pos x="157" y="0"/>
                </a:cxn>
                <a:cxn ang="0">
                  <a:pos x="157" y="0"/>
                </a:cxn>
                <a:cxn ang="0">
                  <a:pos x="129" y="40"/>
                </a:cxn>
                <a:cxn ang="0">
                  <a:pos x="95" y="85"/>
                </a:cxn>
                <a:cxn ang="0">
                  <a:pos x="62" y="145"/>
                </a:cxn>
                <a:cxn ang="0">
                  <a:pos x="33" y="220"/>
                </a:cxn>
                <a:cxn ang="0">
                  <a:pos x="24" y="260"/>
                </a:cxn>
                <a:cxn ang="0">
                  <a:pos x="14" y="300"/>
                </a:cxn>
                <a:cxn ang="0">
                  <a:pos x="5" y="345"/>
                </a:cxn>
                <a:cxn ang="0">
                  <a:pos x="5" y="391"/>
                </a:cxn>
                <a:cxn ang="0">
                  <a:pos x="9" y="436"/>
                </a:cxn>
                <a:cxn ang="0">
                  <a:pos x="14" y="486"/>
                </a:cxn>
                <a:cxn ang="0">
                  <a:pos x="14" y="486"/>
                </a:cxn>
                <a:cxn ang="0">
                  <a:pos x="14" y="486"/>
                </a:cxn>
                <a:cxn ang="0">
                  <a:pos x="5" y="441"/>
                </a:cxn>
                <a:cxn ang="0">
                  <a:pos x="0" y="396"/>
                </a:cxn>
                <a:cxn ang="0">
                  <a:pos x="5" y="345"/>
                </a:cxn>
                <a:cxn ang="0">
                  <a:pos x="9" y="300"/>
                </a:cxn>
                <a:cxn ang="0">
                  <a:pos x="9" y="300"/>
                </a:cxn>
                <a:cxn ang="0">
                  <a:pos x="28" y="220"/>
                </a:cxn>
                <a:cxn ang="0">
                  <a:pos x="43" y="185"/>
                </a:cxn>
                <a:cxn ang="0">
                  <a:pos x="62" y="145"/>
                </a:cxn>
                <a:cxn ang="0">
                  <a:pos x="62" y="145"/>
                </a:cxn>
                <a:cxn ang="0">
                  <a:pos x="95" y="85"/>
                </a:cxn>
                <a:cxn ang="0">
                  <a:pos x="124" y="40"/>
                </a:cxn>
                <a:cxn ang="0">
                  <a:pos x="157" y="0"/>
                </a:cxn>
                <a:cxn ang="0">
                  <a:pos x="157" y="0"/>
                </a:cxn>
              </a:cxnLst>
              <a:rect l="0" t="0" r="r" b="b"/>
              <a:pathLst>
                <a:path w="157" h="486">
                  <a:moveTo>
                    <a:pt x="157" y="0"/>
                  </a:moveTo>
                  <a:lnTo>
                    <a:pt x="157" y="0"/>
                  </a:lnTo>
                  <a:lnTo>
                    <a:pt x="129" y="40"/>
                  </a:lnTo>
                  <a:lnTo>
                    <a:pt x="95" y="85"/>
                  </a:lnTo>
                  <a:lnTo>
                    <a:pt x="62" y="145"/>
                  </a:lnTo>
                  <a:lnTo>
                    <a:pt x="33" y="220"/>
                  </a:lnTo>
                  <a:lnTo>
                    <a:pt x="24" y="260"/>
                  </a:lnTo>
                  <a:lnTo>
                    <a:pt x="14" y="300"/>
                  </a:lnTo>
                  <a:lnTo>
                    <a:pt x="5" y="345"/>
                  </a:lnTo>
                  <a:lnTo>
                    <a:pt x="5" y="391"/>
                  </a:lnTo>
                  <a:lnTo>
                    <a:pt x="9" y="436"/>
                  </a:lnTo>
                  <a:lnTo>
                    <a:pt x="14" y="486"/>
                  </a:lnTo>
                  <a:lnTo>
                    <a:pt x="14" y="486"/>
                  </a:lnTo>
                  <a:lnTo>
                    <a:pt x="14" y="486"/>
                  </a:lnTo>
                  <a:lnTo>
                    <a:pt x="5" y="441"/>
                  </a:lnTo>
                  <a:lnTo>
                    <a:pt x="0" y="396"/>
                  </a:lnTo>
                  <a:lnTo>
                    <a:pt x="5" y="345"/>
                  </a:lnTo>
                  <a:lnTo>
                    <a:pt x="9" y="300"/>
                  </a:lnTo>
                  <a:lnTo>
                    <a:pt x="9" y="300"/>
                  </a:lnTo>
                  <a:lnTo>
                    <a:pt x="28" y="220"/>
                  </a:lnTo>
                  <a:lnTo>
                    <a:pt x="43" y="185"/>
                  </a:lnTo>
                  <a:lnTo>
                    <a:pt x="62" y="145"/>
                  </a:lnTo>
                  <a:lnTo>
                    <a:pt x="62" y="145"/>
                  </a:lnTo>
                  <a:lnTo>
                    <a:pt x="95" y="85"/>
                  </a:lnTo>
                  <a:lnTo>
                    <a:pt x="124" y="40"/>
                  </a:lnTo>
                  <a:lnTo>
                    <a:pt x="157" y="0"/>
                  </a:lnTo>
                  <a:lnTo>
                    <a:pt x="157" y="0"/>
                  </a:lnTo>
                  <a:close/>
                </a:path>
              </a:pathLst>
            </a:custGeom>
            <a:solidFill>
              <a:srgbClr val="0065B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7" name="Freeform 49">
              <a:extLst>
                <a:ext uri="{FF2B5EF4-FFF2-40B4-BE49-F238E27FC236}">
                  <a16:creationId xmlns:a16="http://schemas.microsoft.com/office/drawing/2014/main" id="{049E0092-73B2-4CCC-A7A3-8C4C17E1F8FF}"/>
                </a:ext>
              </a:extLst>
            </p:cNvPr>
            <p:cNvSpPr>
              <a:spLocks/>
            </p:cNvSpPr>
            <p:nvPr/>
          </p:nvSpPr>
          <p:spPr bwMode="auto">
            <a:xfrm>
              <a:off x="1107" y="1757"/>
              <a:ext cx="43" cy="141"/>
            </a:xfrm>
            <a:custGeom>
              <a:avLst/>
              <a:gdLst/>
              <a:ahLst/>
              <a:cxnLst>
                <a:cxn ang="0">
                  <a:pos x="0" y="70"/>
                </a:cxn>
                <a:cxn ang="0">
                  <a:pos x="10" y="70"/>
                </a:cxn>
                <a:cxn ang="0">
                  <a:pos x="10" y="70"/>
                </a:cxn>
                <a:cxn ang="0">
                  <a:pos x="10" y="45"/>
                </a:cxn>
                <a:cxn ang="0">
                  <a:pos x="14" y="25"/>
                </a:cxn>
                <a:cxn ang="0">
                  <a:pos x="19" y="15"/>
                </a:cxn>
                <a:cxn ang="0">
                  <a:pos x="24" y="10"/>
                </a:cxn>
                <a:cxn ang="0">
                  <a:pos x="24" y="10"/>
                </a:cxn>
                <a:cxn ang="0">
                  <a:pos x="24" y="15"/>
                </a:cxn>
                <a:cxn ang="0">
                  <a:pos x="29" y="25"/>
                </a:cxn>
                <a:cxn ang="0">
                  <a:pos x="33" y="45"/>
                </a:cxn>
                <a:cxn ang="0">
                  <a:pos x="33" y="70"/>
                </a:cxn>
                <a:cxn ang="0">
                  <a:pos x="33" y="70"/>
                </a:cxn>
                <a:cxn ang="0">
                  <a:pos x="33" y="95"/>
                </a:cxn>
                <a:cxn ang="0">
                  <a:pos x="29" y="116"/>
                </a:cxn>
                <a:cxn ang="0">
                  <a:pos x="24" y="126"/>
                </a:cxn>
                <a:cxn ang="0">
                  <a:pos x="24" y="131"/>
                </a:cxn>
                <a:cxn ang="0">
                  <a:pos x="24" y="131"/>
                </a:cxn>
                <a:cxn ang="0">
                  <a:pos x="19" y="126"/>
                </a:cxn>
                <a:cxn ang="0">
                  <a:pos x="14" y="116"/>
                </a:cxn>
                <a:cxn ang="0">
                  <a:pos x="10" y="95"/>
                </a:cxn>
                <a:cxn ang="0">
                  <a:pos x="10" y="70"/>
                </a:cxn>
                <a:cxn ang="0">
                  <a:pos x="0" y="70"/>
                </a:cxn>
                <a:cxn ang="0">
                  <a:pos x="0" y="70"/>
                </a:cxn>
                <a:cxn ang="0">
                  <a:pos x="0" y="95"/>
                </a:cxn>
                <a:cxn ang="0">
                  <a:pos x="5" y="116"/>
                </a:cxn>
                <a:cxn ang="0">
                  <a:pos x="14" y="136"/>
                </a:cxn>
                <a:cxn ang="0">
                  <a:pos x="24" y="141"/>
                </a:cxn>
                <a:cxn ang="0">
                  <a:pos x="24" y="141"/>
                </a:cxn>
                <a:cxn ang="0">
                  <a:pos x="29" y="136"/>
                </a:cxn>
                <a:cxn ang="0">
                  <a:pos x="33" y="136"/>
                </a:cxn>
                <a:cxn ang="0">
                  <a:pos x="38" y="116"/>
                </a:cxn>
                <a:cxn ang="0">
                  <a:pos x="43" y="95"/>
                </a:cxn>
                <a:cxn ang="0">
                  <a:pos x="43" y="70"/>
                </a:cxn>
                <a:cxn ang="0">
                  <a:pos x="43" y="70"/>
                </a:cxn>
                <a:cxn ang="0">
                  <a:pos x="43" y="45"/>
                </a:cxn>
                <a:cxn ang="0">
                  <a:pos x="38" y="25"/>
                </a:cxn>
                <a:cxn ang="0">
                  <a:pos x="33" y="5"/>
                </a:cxn>
                <a:cxn ang="0">
                  <a:pos x="29" y="0"/>
                </a:cxn>
                <a:cxn ang="0">
                  <a:pos x="24" y="0"/>
                </a:cxn>
                <a:cxn ang="0">
                  <a:pos x="24" y="0"/>
                </a:cxn>
                <a:cxn ang="0">
                  <a:pos x="14" y="5"/>
                </a:cxn>
                <a:cxn ang="0">
                  <a:pos x="10" y="10"/>
                </a:cxn>
                <a:cxn ang="0">
                  <a:pos x="5" y="25"/>
                </a:cxn>
                <a:cxn ang="0">
                  <a:pos x="0" y="45"/>
                </a:cxn>
                <a:cxn ang="0">
                  <a:pos x="0" y="70"/>
                </a:cxn>
                <a:cxn ang="0">
                  <a:pos x="0" y="70"/>
                </a:cxn>
              </a:cxnLst>
              <a:rect l="0" t="0" r="r" b="b"/>
              <a:pathLst>
                <a:path w="43" h="141">
                  <a:moveTo>
                    <a:pt x="0" y="70"/>
                  </a:moveTo>
                  <a:lnTo>
                    <a:pt x="10" y="70"/>
                  </a:lnTo>
                  <a:lnTo>
                    <a:pt x="10" y="70"/>
                  </a:lnTo>
                  <a:lnTo>
                    <a:pt x="10" y="45"/>
                  </a:lnTo>
                  <a:lnTo>
                    <a:pt x="14" y="25"/>
                  </a:lnTo>
                  <a:lnTo>
                    <a:pt x="19" y="15"/>
                  </a:lnTo>
                  <a:lnTo>
                    <a:pt x="24" y="10"/>
                  </a:lnTo>
                  <a:lnTo>
                    <a:pt x="24" y="10"/>
                  </a:lnTo>
                  <a:lnTo>
                    <a:pt x="24" y="15"/>
                  </a:lnTo>
                  <a:lnTo>
                    <a:pt x="29" y="25"/>
                  </a:lnTo>
                  <a:lnTo>
                    <a:pt x="33" y="45"/>
                  </a:lnTo>
                  <a:lnTo>
                    <a:pt x="33" y="70"/>
                  </a:lnTo>
                  <a:lnTo>
                    <a:pt x="33" y="70"/>
                  </a:lnTo>
                  <a:lnTo>
                    <a:pt x="33" y="95"/>
                  </a:lnTo>
                  <a:lnTo>
                    <a:pt x="29" y="116"/>
                  </a:lnTo>
                  <a:lnTo>
                    <a:pt x="24" y="126"/>
                  </a:lnTo>
                  <a:lnTo>
                    <a:pt x="24" y="131"/>
                  </a:lnTo>
                  <a:lnTo>
                    <a:pt x="24" y="131"/>
                  </a:lnTo>
                  <a:lnTo>
                    <a:pt x="19" y="126"/>
                  </a:lnTo>
                  <a:lnTo>
                    <a:pt x="14" y="116"/>
                  </a:lnTo>
                  <a:lnTo>
                    <a:pt x="10" y="95"/>
                  </a:lnTo>
                  <a:lnTo>
                    <a:pt x="10" y="70"/>
                  </a:lnTo>
                  <a:lnTo>
                    <a:pt x="0" y="70"/>
                  </a:lnTo>
                  <a:lnTo>
                    <a:pt x="0" y="70"/>
                  </a:lnTo>
                  <a:lnTo>
                    <a:pt x="0" y="95"/>
                  </a:lnTo>
                  <a:lnTo>
                    <a:pt x="5" y="116"/>
                  </a:lnTo>
                  <a:lnTo>
                    <a:pt x="14" y="136"/>
                  </a:lnTo>
                  <a:lnTo>
                    <a:pt x="24" y="141"/>
                  </a:lnTo>
                  <a:lnTo>
                    <a:pt x="24" y="141"/>
                  </a:lnTo>
                  <a:lnTo>
                    <a:pt x="29" y="136"/>
                  </a:lnTo>
                  <a:lnTo>
                    <a:pt x="33" y="136"/>
                  </a:lnTo>
                  <a:lnTo>
                    <a:pt x="38" y="116"/>
                  </a:lnTo>
                  <a:lnTo>
                    <a:pt x="43" y="95"/>
                  </a:lnTo>
                  <a:lnTo>
                    <a:pt x="43" y="70"/>
                  </a:lnTo>
                  <a:lnTo>
                    <a:pt x="43" y="70"/>
                  </a:lnTo>
                  <a:lnTo>
                    <a:pt x="43" y="45"/>
                  </a:lnTo>
                  <a:lnTo>
                    <a:pt x="38" y="25"/>
                  </a:lnTo>
                  <a:lnTo>
                    <a:pt x="33" y="5"/>
                  </a:lnTo>
                  <a:lnTo>
                    <a:pt x="29" y="0"/>
                  </a:lnTo>
                  <a:lnTo>
                    <a:pt x="24" y="0"/>
                  </a:lnTo>
                  <a:lnTo>
                    <a:pt x="24" y="0"/>
                  </a:lnTo>
                  <a:lnTo>
                    <a:pt x="14" y="5"/>
                  </a:lnTo>
                  <a:lnTo>
                    <a:pt x="10" y="10"/>
                  </a:lnTo>
                  <a:lnTo>
                    <a:pt x="5" y="25"/>
                  </a:lnTo>
                  <a:lnTo>
                    <a:pt x="0" y="45"/>
                  </a:lnTo>
                  <a:lnTo>
                    <a:pt x="0" y="70"/>
                  </a:lnTo>
                  <a:lnTo>
                    <a:pt x="0" y="7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8" name="Rectangle 50">
              <a:extLst>
                <a:ext uri="{FF2B5EF4-FFF2-40B4-BE49-F238E27FC236}">
                  <a16:creationId xmlns:a16="http://schemas.microsoft.com/office/drawing/2014/main" id="{65000277-D400-4232-8057-3E1594AFA19F}"/>
                </a:ext>
              </a:extLst>
            </p:cNvPr>
            <p:cNvSpPr>
              <a:spLocks noChangeArrowheads="1"/>
            </p:cNvSpPr>
            <p:nvPr/>
          </p:nvSpPr>
          <p:spPr bwMode="auto">
            <a:xfrm>
              <a:off x="911" y="1832"/>
              <a:ext cx="201" cy="1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79" name="Freeform 51">
              <a:extLst>
                <a:ext uri="{FF2B5EF4-FFF2-40B4-BE49-F238E27FC236}">
                  <a16:creationId xmlns:a16="http://schemas.microsoft.com/office/drawing/2014/main" id="{272A75B4-61D7-4BA7-B083-6EA4832C1032}"/>
                </a:ext>
              </a:extLst>
            </p:cNvPr>
            <p:cNvSpPr>
              <a:spLocks/>
            </p:cNvSpPr>
            <p:nvPr/>
          </p:nvSpPr>
          <p:spPr bwMode="auto">
            <a:xfrm>
              <a:off x="1140" y="1802"/>
              <a:ext cx="39" cy="25"/>
            </a:xfrm>
            <a:custGeom>
              <a:avLst/>
              <a:gdLst/>
              <a:ahLst/>
              <a:cxnLst>
                <a:cxn ang="0">
                  <a:pos x="0" y="20"/>
                </a:cxn>
                <a:cxn ang="0">
                  <a:pos x="10" y="25"/>
                </a:cxn>
                <a:cxn ang="0">
                  <a:pos x="10" y="25"/>
                </a:cxn>
                <a:cxn ang="0">
                  <a:pos x="24" y="10"/>
                </a:cxn>
                <a:cxn ang="0">
                  <a:pos x="24" y="10"/>
                </a:cxn>
                <a:cxn ang="0">
                  <a:pos x="24" y="10"/>
                </a:cxn>
                <a:cxn ang="0">
                  <a:pos x="29" y="15"/>
                </a:cxn>
                <a:cxn ang="0">
                  <a:pos x="39" y="10"/>
                </a:cxn>
                <a:cxn ang="0">
                  <a:pos x="39" y="10"/>
                </a:cxn>
                <a:cxn ang="0">
                  <a:pos x="34" y="5"/>
                </a:cxn>
                <a:cxn ang="0">
                  <a:pos x="29" y="0"/>
                </a:cxn>
                <a:cxn ang="0">
                  <a:pos x="29" y="0"/>
                </a:cxn>
                <a:cxn ang="0">
                  <a:pos x="15" y="5"/>
                </a:cxn>
                <a:cxn ang="0">
                  <a:pos x="0" y="20"/>
                </a:cxn>
                <a:cxn ang="0">
                  <a:pos x="0" y="20"/>
                </a:cxn>
              </a:cxnLst>
              <a:rect l="0" t="0" r="r" b="b"/>
              <a:pathLst>
                <a:path w="39" h="25">
                  <a:moveTo>
                    <a:pt x="0" y="20"/>
                  </a:moveTo>
                  <a:lnTo>
                    <a:pt x="10" y="25"/>
                  </a:lnTo>
                  <a:lnTo>
                    <a:pt x="10" y="25"/>
                  </a:lnTo>
                  <a:lnTo>
                    <a:pt x="24" y="10"/>
                  </a:lnTo>
                  <a:lnTo>
                    <a:pt x="24" y="10"/>
                  </a:lnTo>
                  <a:lnTo>
                    <a:pt x="24" y="10"/>
                  </a:lnTo>
                  <a:lnTo>
                    <a:pt x="29" y="15"/>
                  </a:lnTo>
                  <a:lnTo>
                    <a:pt x="39" y="10"/>
                  </a:lnTo>
                  <a:lnTo>
                    <a:pt x="39" y="10"/>
                  </a:lnTo>
                  <a:lnTo>
                    <a:pt x="34" y="5"/>
                  </a:lnTo>
                  <a:lnTo>
                    <a:pt x="29" y="0"/>
                  </a:lnTo>
                  <a:lnTo>
                    <a:pt x="29" y="0"/>
                  </a:lnTo>
                  <a:lnTo>
                    <a:pt x="15" y="5"/>
                  </a:lnTo>
                  <a:lnTo>
                    <a:pt x="0" y="20"/>
                  </a:lnTo>
                  <a:lnTo>
                    <a:pt x="0" y="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80" name="Freeform 52">
              <a:extLst>
                <a:ext uri="{FF2B5EF4-FFF2-40B4-BE49-F238E27FC236}">
                  <a16:creationId xmlns:a16="http://schemas.microsoft.com/office/drawing/2014/main" id="{C6A90581-BF9A-4DFE-834D-9819313A5360}"/>
                </a:ext>
              </a:extLst>
            </p:cNvPr>
            <p:cNvSpPr>
              <a:spLocks/>
            </p:cNvSpPr>
            <p:nvPr/>
          </p:nvSpPr>
          <p:spPr bwMode="auto">
            <a:xfrm>
              <a:off x="1150" y="3559"/>
              <a:ext cx="114" cy="90"/>
            </a:xfrm>
            <a:custGeom>
              <a:avLst/>
              <a:gdLst/>
              <a:ahLst/>
              <a:cxnLst>
                <a:cxn ang="0">
                  <a:pos x="114" y="25"/>
                </a:cxn>
                <a:cxn ang="0">
                  <a:pos x="114" y="25"/>
                </a:cxn>
                <a:cxn ang="0">
                  <a:pos x="114" y="40"/>
                </a:cxn>
                <a:cxn ang="0">
                  <a:pos x="110" y="60"/>
                </a:cxn>
                <a:cxn ang="0">
                  <a:pos x="91" y="75"/>
                </a:cxn>
                <a:cxn ang="0">
                  <a:pos x="72" y="85"/>
                </a:cxn>
                <a:cxn ang="0">
                  <a:pos x="72" y="85"/>
                </a:cxn>
                <a:cxn ang="0">
                  <a:pos x="48" y="90"/>
                </a:cxn>
                <a:cxn ang="0">
                  <a:pos x="24" y="85"/>
                </a:cxn>
                <a:cxn ang="0">
                  <a:pos x="9" y="80"/>
                </a:cxn>
                <a:cxn ang="0">
                  <a:pos x="0" y="65"/>
                </a:cxn>
                <a:cxn ang="0">
                  <a:pos x="0" y="65"/>
                </a:cxn>
                <a:cxn ang="0">
                  <a:pos x="0" y="45"/>
                </a:cxn>
                <a:cxn ang="0">
                  <a:pos x="5" y="30"/>
                </a:cxn>
                <a:cxn ang="0">
                  <a:pos x="24" y="15"/>
                </a:cxn>
                <a:cxn ang="0">
                  <a:pos x="43" y="5"/>
                </a:cxn>
                <a:cxn ang="0">
                  <a:pos x="43" y="5"/>
                </a:cxn>
                <a:cxn ang="0">
                  <a:pos x="67" y="0"/>
                </a:cxn>
                <a:cxn ang="0">
                  <a:pos x="91" y="0"/>
                </a:cxn>
                <a:cxn ang="0">
                  <a:pos x="105" y="10"/>
                </a:cxn>
                <a:cxn ang="0">
                  <a:pos x="114" y="25"/>
                </a:cxn>
                <a:cxn ang="0">
                  <a:pos x="114" y="25"/>
                </a:cxn>
              </a:cxnLst>
              <a:rect l="0" t="0" r="r" b="b"/>
              <a:pathLst>
                <a:path w="114" h="90">
                  <a:moveTo>
                    <a:pt x="114" y="25"/>
                  </a:moveTo>
                  <a:lnTo>
                    <a:pt x="114" y="25"/>
                  </a:lnTo>
                  <a:lnTo>
                    <a:pt x="114" y="40"/>
                  </a:lnTo>
                  <a:lnTo>
                    <a:pt x="110" y="60"/>
                  </a:lnTo>
                  <a:lnTo>
                    <a:pt x="91" y="75"/>
                  </a:lnTo>
                  <a:lnTo>
                    <a:pt x="72" y="85"/>
                  </a:lnTo>
                  <a:lnTo>
                    <a:pt x="72" y="85"/>
                  </a:lnTo>
                  <a:lnTo>
                    <a:pt x="48" y="90"/>
                  </a:lnTo>
                  <a:lnTo>
                    <a:pt x="24" y="85"/>
                  </a:lnTo>
                  <a:lnTo>
                    <a:pt x="9" y="80"/>
                  </a:lnTo>
                  <a:lnTo>
                    <a:pt x="0" y="65"/>
                  </a:lnTo>
                  <a:lnTo>
                    <a:pt x="0" y="65"/>
                  </a:lnTo>
                  <a:lnTo>
                    <a:pt x="0" y="45"/>
                  </a:lnTo>
                  <a:lnTo>
                    <a:pt x="5" y="30"/>
                  </a:lnTo>
                  <a:lnTo>
                    <a:pt x="24" y="15"/>
                  </a:lnTo>
                  <a:lnTo>
                    <a:pt x="43" y="5"/>
                  </a:lnTo>
                  <a:lnTo>
                    <a:pt x="43" y="5"/>
                  </a:lnTo>
                  <a:lnTo>
                    <a:pt x="67" y="0"/>
                  </a:lnTo>
                  <a:lnTo>
                    <a:pt x="91" y="0"/>
                  </a:lnTo>
                  <a:lnTo>
                    <a:pt x="105" y="10"/>
                  </a:lnTo>
                  <a:lnTo>
                    <a:pt x="114" y="25"/>
                  </a:lnTo>
                  <a:lnTo>
                    <a:pt x="114" y="25"/>
                  </a:lnTo>
                  <a:close/>
                </a:path>
              </a:pathLst>
            </a:custGeom>
            <a:solidFill>
              <a:srgbClr val="9B9DA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4" name="Audio 3">
            <a:hlinkClick r:id="" action="ppaction://media"/>
            <a:extLst>
              <a:ext uri="{FF2B5EF4-FFF2-40B4-BE49-F238E27FC236}">
                <a16:creationId xmlns:a16="http://schemas.microsoft.com/office/drawing/2014/main" id="{3B9DDFA5-210F-4880-8308-B51D15E6AB67}"/>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39" name="Action Button: Go Back or Previous 38">
            <a:hlinkClick r:id="" action="ppaction://hlinkshowjump?jump=previousslide" highlightClick="1"/>
            <a:extLst>
              <a:ext uri="{FF2B5EF4-FFF2-40B4-BE49-F238E27FC236}">
                <a16:creationId xmlns:a16="http://schemas.microsoft.com/office/drawing/2014/main" id="{51C9D8E8-28A2-4E16-B25A-BDF8BEF1CE0A}"/>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40" name="Action Button: Go Forward or Next 39">
            <a:hlinkClick r:id="" action="ppaction://hlinkshowjump?jump=nextslide" highlightClick="1"/>
            <a:extLst>
              <a:ext uri="{FF2B5EF4-FFF2-40B4-BE49-F238E27FC236}">
                <a16:creationId xmlns:a16="http://schemas.microsoft.com/office/drawing/2014/main" id="{106753D9-B73A-4A1E-9422-3C3150FB7520}"/>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3298217205"/>
      </p:ext>
    </p:extLst>
  </p:cSld>
  <p:clrMapOvr>
    <a:masterClrMapping/>
  </p:clrMapOvr>
  <mc:AlternateContent xmlns:mc="http://schemas.openxmlformats.org/markup-compatibility/2006" xmlns:p14="http://schemas.microsoft.com/office/powerpoint/2010/main">
    <mc:Choice Requires="p14">
      <p:transition spd="slow" p14:dur="2000" advTm="9166"/>
    </mc:Choice>
    <mc:Fallback xmlns="">
      <p:transition spd="slow" advTm="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fr-CA"/>
              <a:t>23</a:t>
            </a:r>
          </a:p>
        </p:txBody>
      </p:sp>
      <p:sp>
        <p:nvSpPr>
          <p:cNvPr id="3" name="Rectangle 2"/>
          <p:cNvSpPr/>
          <p:nvPr>
            <p:custDataLst>
              <p:tags r:id="rId2"/>
            </p:custDataLst>
          </p:nvPr>
        </p:nvSpPr>
        <p:spPr>
          <a:xfrm>
            <a:off x="1763627" y="1063416"/>
            <a:ext cx="5765339" cy="2800767"/>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b="1" spc="20" dirty="0">
                <a:solidFill>
                  <a:srgbClr val="000000"/>
                </a:solidFill>
                <a:latin typeface="Century Gothic" panose="020B0502020202020204" pitchFamily="34" charset="0"/>
                <a:ea typeface="Roboto" panose="02000000000000000000" pitchFamily="2" charset="0"/>
              </a:rPr>
              <a:t>Faux</a:t>
            </a:r>
          </a:p>
          <a:p>
            <a:pPr marL="91440">
              <a:lnSpc>
                <a:spcPct val="150000"/>
              </a:lnSpc>
              <a:spcBef>
                <a:spcPts val="600"/>
              </a:spcBef>
              <a:spcAft>
                <a:spcPts val="600"/>
              </a:spcAft>
            </a:pPr>
            <a:r>
              <a:rPr lang="fr-CA" sz="1600" spc="20" dirty="0">
                <a:solidFill>
                  <a:srgbClr val="000000"/>
                </a:solidFill>
                <a:latin typeface="Century Gothic" panose="020B0502020202020204" pitchFamily="34" charset="0"/>
                <a:ea typeface="Roboto" panose="02000000000000000000" pitchFamily="2" charset="0"/>
              </a:rPr>
              <a:t>Il peut arriver que l’auditeur ait besoin de rencontrer le comité d’audit sans la présence d’un représentant de la direction. </a:t>
            </a:r>
          </a:p>
          <a:p>
            <a:endParaRPr lang="fr-CA" dirty="0">
              <a:solidFill>
                <a:srgbClr val="000000"/>
              </a:solidFill>
              <a:latin typeface="Roboto" panose="02000000000000000000" pitchFamily="2" charset="0"/>
            </a:endParaRPr>
          </a:p>
        </p:txBody>
      </p:sp>
      <p:grpSp>
        <p:nvGrpSpPr>
          <p:cNvPr id="40" name="Group 39">
            <a:extLst>
              <a:ext uri="{FF2B5EF4-FFF2-40B4-BE49-F238E27FC236}">
                <a16:creationId xmlns:a16="http://schemas.microsoft.com/office/drawing/2014/main" id="{059FAE75-9386-4A2B-ACD2-3B1D6DCC1E89}"/>
              </a:ext>
            </a:extLst>
          </p:cNvPr>
          <p:cNvGrpSpPr/>
          <p:nvPr>
            <p:custDataLst>
              <p:tags r:id="rId3"/>
            </p:custDataLst>
          </p:nvPr>
        </p:nvGrpSpPr>
        <p:grpSpPr>
          <a:xfrm>
            <a:off x="4116529" y="1919082"/>
            <a:ext cx="6395440" cy="4365104"/>
            <a:chOff x="-2975568" y="2492896"/>
            <a:chExt cx="6395440" cy="4365104"/>
          </a:xfrm>
        </p:grpSpPr>
        <p:sp>
          <p:nvSpPr>
            <p:cNvPr id="41" name="AutoShape 65">
              <a:extLst>
                <a:ext uri="{FF2B5EF4-FFF2-40B4-BE49-F238E27FC236}">
                  <a16:creationId xmlns:a16="http://schemas.microsoft.com/office/drawing/2014/main" id="{1B2C398C-F452-4370-8299-F76AC0322201}"/>
                </a:ext>
              </a:extLst>
            </p:cNvPr>
            <p:cNvSpPr>
              <a:spLocks noChangeAspect="1" noChangeArrowheads="1" noTextEdit="1"/>
            </p:cNvSpPr>
            <p:nvPr/>
          </p:nvSpPr>
          <p:spPr bwMode="auto">
            <a:xfrm>
              <a:off x="-2975568" y="2492896"/>
              <a:ext cx="6395440" cy="4365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CA"/>
            </a:p>
          </p:txBody>
        </p:sp>
        <p:sp>
          <p:nvSpPr>
            <p:cNvPr id="42" name="Freeform 70">
              <a:extLst>
                <a:ext uri="{FF2B5EF4-FFF2-40B4-BE49-F238E27FC236}">
                  <a16:creationId xmlns:a16="http://schemas.microsoft.com/office/drawing/2014/main" id="{3F18F3BA-C7E7-4DA4-AEDA-B8BD293AFC56}"/>
                </a:ext>
              </a:extLst>
            </p:cNvPr>
            <p:cNvSpPr>
              <a:spLocks/>
            </p:cNvSpPr>
            <p:nvPr/>
          </p:nvSpPr>
          <p:spPr bwMode="auto">
            <a:xfrm>
              <a:off x="169416" y="3607544"/>
              <a:ext cx="2536123" cy="2672758"/>
            </a:xfrm>
            <a:custGeom>
              <a:avLst/>
              <a:gdLst/>
              <a:ahLst/>
              <a:cxnLst>
                <a:cxn ang="0">
                  <a:pos x="531" y="26"/>
                </a:cxn>
                <a:cxn ang="0">
                  <a:pos x="557" y="53"/>
                </a:cxn>
                <a:cxn ang="0">
                  <a:pos x="601" y="75"/>
                </a:cxn>
                <a:cxn ang="0">
                  <a:pos x="671" y="88"/>
                </a:cxn>
                <a:cxn ang="0">
                  <a:pos x="759" y="110"/>
                </a:cxn>
                <a:cxn ang="0">
                  <a:pos x="939" y="167"/>
                </a:cxn>
                <a:cxn ang="0">
                  <a:pos x="1005" y="198"/>
                </a:cxn>
                <a:cxn ang="0">
                  <a:pos x="1018" y="250"/>
                </a:cxn>
                <a:cxn ang="0">
                  <a:pos x="1049" y="465"/>
                </a:cxn>
                <a:cxn ang="0">
                  <a:pos x="1058" y="650"/>
                </a:cxn>
                <a:cxn ang="0">
                  <a:pos x="1053" y="742"/>
                </a:cxn>
                <a:cxn ang="0">
                  <a:pos x="1009" y="1014"/>
                </a:cxn>
                <a:cxn ang="0">
                  <a:pos x="992" y="1101"/>
                </a:cxn>
                <a:cxn ang="0">
                  <a:pos x="992" y="1115"/>
                </a:cxn>
                <a:cxn ang="0">
                  <a:pos x="952" y="1115"/>
                </a:cxn>
                <a:cxn ang="0">
                  <a:pos x="549" y="1088"/>
                </a:cxn>
                <a:cxn ang="0">
                  <a:pos x="101" y="1053"/>
                </a:cxn>
                <a:cxn ang="0">
                  <a:pos x="83" y="821"/>
                </a:cxn>
                <a:cxn ang="0">
                  <a:pos x="66" y="702"/>
                </a:cxn>
                <a:cxn ang="0">
                  <a:pos x="4" y="377"/>
                </a:cxn>
                <a:cxn ang="0">
                  <a:pos x="0" y="307"/>
                </a:cxn>
                <a:cxn ang="0">
                  <a:pos x="9" y="215"/>
                </a:cxn>
                <a:cxn ang="0">
                  <a:pos x="22" y="171"/>
                </a:cxn>
                <a:cxn ang="0">
                  <a:pos x="48" y="132"/>
                </a:cxn>
                <a:cxn ang="0">
                  <a:pos x="66" y="114"/>
                </a:cxn>
                <a:cxn ang="0">
                  <a:pos x="105" y="92"/>
                </a:cxn>
                <a:cxn ang="0">
                  <a:pos x="171" y="83"/>
                </a:cxn>
                <a:cxn ang="0">
                  <a:pos x="224" y="79"/>
                </a:cxn>
                <a:cxn ang="0">
                  <a:pos x="290" y="57"/>
                </a:cxn>
                <a:cxn ang="0">
                  <a:pos x="408" y="5"/>
                </a:cxn>
                <a:cxn ang="0">
                  <a:pos x="470" y="0"/>
                </a:cxn>
                <a:cxn ang="0">
                  <a:pos x="509" y="13"/>
                </a:cxn>
                <a:cxn ang="0">
                  <a:pos x="531" y="26"/>
                </a:cxn>
              </a:cxnLst>
              <a:rect l="0" t="0" r="r" b="b"/>
              <a:pathLst>
                <a:path w="1058" h="1115">
                  <a:moveTo>
                    <a:pt x="531" y="26"/>
                  </a:moveTo>
                  <a:lnTo>
                    <a:pt x="531" y="26"/>
                  </a:lnTo>
                  <a:lnTo>
                    <a:pt x="535" y="35"/>
                  </a:lnTo>
                  <a:lnTo>
                    <a:pt x="557" y="53"/>
                  </a:lnTo>
                  <a:lnTo>
                    <a:pt x="579" y="62"/>
                  </a:lnTo>
                  <a:lnTo>
                    <a:pt x="601" y="75"/>
                  </a:lnTo>
                  <a:lnTo>
                    <a:pt x="636" y="83"/>
                  </a:lnTo>
                  <a:lnTo>
                    <a:pt x="671" y="88"/>
                  </a:lnTo>
                  <a:lnTo>
                    <a:pt x="671" y="88"/>
                  </a:lnTo>
                  <a:lnTo>
                    <a:pt x="759" y="110"/>
                  </a:lnTo>
                  <a:lnTo>
                    <a:pt x="856" y="136"/>
                  </a:lnTo>
                  <a:lnTo>
                    <a:pt x="939" y="167"/>
                  </a:lnTo>
                  <a:lnTo>
                    <a:pt x="974" y="180"/>
                  </a:lnTo>
                  <a:lnTo>
                    <a:pt x="1005" y="198"/>
                  </a:lnTo>
                  <a:lnTo>
                    <a:pt x="1005" y="198"/>
                  </a:lnTo>
                  <a:lnTo>
                    <a:pt x="1018" y="250"/>
                  </a:lnTo>
                  <a:lnTo>
                    <a:pt x="1040" y="377"/>
                  </a:lnTo>
                  <a:lnTo>
                    <a:pt x="1049" y="465"/>
                  </a:lnTo>
                  <a:lnTo>
                    <a:pt x="1058" y="553"/>
                  </a:lnTo>
                  <a:lnTo>
                    <a:pt x="1058" y="650"/>
                  </a:lnTo>
                  <a:lnTo>
                    <a:pt x="1053" y="742"/>
                  </a:lnTo>
                  <a:lnTo>
                    <a:pt x="1053" y="742"/>
                  </a:lnTo>
                  <a:lnTo>
                    <a:pt x="1031" y="900"/>
                  </a:lnTo>
                  <a:lnTo>
                    <a:pt x="1009" y="1014"/>
                  </a:lnTo>
                  <a:lnTo>
                    <a:pt x="996" y="1084"/>
                  </a:lnTo>
                  <a:lnTo>
                    <a:pt x="992" y="1101"/>
                  </a:lnTo>
                  <a:lnTo>
                    <a:pt x="992" y="1115"/>
                  </a:lnTo>
                  <a:lnTo>
                    <a:pt x="992" y="1115"/>
                  </a:lnTo>
                  <a:lnTo>
                    <a:pt x="983" y="1115"/>
                  </a:lnTo>
                  <a:lnTo>
                    <a:pt x="952" y="1115"/>
                  </a:lnTo>
                  <a:lnTo>
                    <a:pt x="856" y="1110"/>
                  </a:lnTo>
                  <a:lnTo>
                    <a:pt x="549" y="1088"/>
                  </a:lnTo>
                  <a:lnTo>
                    <a:pt x="101" y="1053"/>
                  </a:lnTo>
                  <a:lnTo>
                    <a:pt x="101" y="1053"/>
                  </a:lnTo>
                  <a:lnTo>
                    <a:pt x="92" y="935"/>
                  </a:lnTo>
                  <a:lnTo>
                    <a:pt x="83" y="821"/>
                  </a:lnTo>
                  <a:lnTo>
                    <a:pt x="66" y="702"/>
                  </a:lnTo>
                  <a:lnTo>
                    <a:pt x="66" y="702"/>
                  </a:lnTo>
                  <a:lnTo>
                    <a:pt x="22" y="474"/>
                  </a:lnTo>
                  <a:lnTo>
                    <a:pt x="4" y="377"/>
                  </a:lnTo>
                  <a:lnTo>
                    <a:pt x="0" y="307"/>
                  </a:lnTo>
                  <a:lnTo>
                    <a:pt x="0" y="307"/>
                  </a:lnTo>
                  <a:lnTo>
                    <a:pt x="0" y="259"/>
                  </a:lnTo>
                  <a:lnTo>
                    <a:pt x="9" y="215"/>
                  </a:lnTo>
                  <a:lnTo>
                    <a:pt x="13" y="193"/>
                  </a:lnTo>
                  <a:lnTo>
                    <a:pt x="22" y="171"/>
                  </a:lnTo>
                  <a:lnTo>
                    <a:pt x="35" y="149"/>
                  </a:lnTo>
                  <a:lnTo>
                    <a:pt x="48" y="132"/>
                  </a:lnTo>
                  <a:lnTo>
                    <a:pt x="48" y="132"/>
                  </a:lnTo>
                  <a:lnTo>
                    <a:pt x="66" y="114"/>
                  </a:lnTo>
                  <a:lnTo>
                    <a:pt x="88" y="101"/>
                  </a:lnTo>
                  <a:lnTo>
                    <a:pt x="105" y="92"/>
                  </a:lnTo>
                  <a:lnTo>
                    <a:pt x="127" y="88"/>
                  </a:lnTo>
                  <a:lnTo>
                    <a:pt x="171" y="83"/>
                  </a:lnTo>
                  <a:lnTo>
                    <a:pt x="224" y="79"/>
                  </a:lnTo>
                  <a:lnTo>
                    <a:pt x="224" y="79"/>
                  </a:lnTo>
                  <a:lnTo>
                    <a:pt x="255" y="70"/>
                  </a:lnTo>
                  <a:lnTo>
                    <a:pt x="290" y="57"/>
                  </a:lnTo>
                  <a:lnTo>
                    <a:pt x="364" y="18"/>
                  </a:lnTo>
                  <a:lnTo>
                    <a:pt x="408" y="5"/>
                  </a:lnTo>
                  <a:lnTo>
                    <a:pt x="448" y="0"/>
                  </a:lnTo>
                  <a:lnTo>
                    <a:pt x="470" y="0"/>
                  </a:lnTo>
                  <a:lnTo>
                    <a:pt x="487" y="9"/>
                  </a:lnTo>
                  <a:lnTo>
                    <a:pt x="509" y="13"/>
                  </a:lnTo>
                  <a:lnTo>
                    <a:pt x="531" y="26"/>
                  </a:lnTo>
                  <a:lnTo>
                    <a:pt x="531" y="26"/>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3" name="Freeform 71">
              <a:extLst>
                <a:ext uri="{FF2B5EF4-FFF2-40B4-BE49-F238E27FC236}">
                  <a16:creationId xmlns:a16="http://schemas.microsoft.com/office/drawing/2014/main" id="{12C3415E-6694-42E1-B9DE-0049C1C28941}"/>
                </a:ext>
              </a:extLst>
            </p:cNvPr>
            <p:cNvSpPr>
              <a:spLocks/>
            </p:cNvSpPr>
            <p:nvPr/>
          </p:nvSpPr>
          <p:spPr bwMode="auto">
            <a:xfrm>
              <a:off x="243727" y="4386598"/>
              <a:ext cx="546537" cy="1893702"/>
            </a:xfrm>
            <a:custGeom>
              <a:avLst/>
              <a:gdLst/>
              <a:ahLst/>
              <a:cxnLst>
                <a:cxn ang="0">
                  <a:pos x="48" y="0"/>
                </a:cxn>
                <a:cxn ang="0">
                  <a:pos x="48" y="0"/>
                </a:cxn>
                <a:cxn ang="0">
                  <a:pos x="48" y="39"/>
                </a:cxn>
                <a:cxn ang="0">
                  <a:pos x="61" y="131"/>
                </a:cxn>
                <a:cxn ang="0">
                  <a:pos x="70" y="193"/>
                </a:cxn>
                <a:cxn ang="0">
                  <a:pos x="83" y="263"/>
                </a:cxn>
                <a:cxn ang="0">
                  <a:pos x="101" y="329"/>
                </a:cxn>
                <a:cxn ang="0">
                  <a:pos x="127" y="399"/>
                </a:cxn>
                <a:cxn ang="0">
                  <a:pos x="127" y="399"/>
                </a:cxn>
                <a:cxn ang="0">
                  <a:pos x="149" y="465"/>
                </a:cxn>
                <a:cxn ang="0">
                  <a:pos x="171" y="531"/>
                </a:cxn>
                <a:cxn ang="0">
                  <a:pos x="202" y="640"/>
                </a:cxn>
                <a:cxn ang="0">
                  <a:pos x="219" y="733"/>
                </a:cxn>
                <a:cxn ang="0">
                  <a:pos x="228" y="790"/>
                </a:cxn>
                <a:cxn ang="0">
                  <a:pos x="4" y="781"/>
                </a:cxn>
                <a:cxn ang="0">
                  <a:pos x="4" y="781"/>
                </a:cxn>
                <a:cxn ang="0">
                  <a:pos x="9" y="649"/>
                </a:cxn>
                <a:cxn ang="0">
                  <a:pos x="13" y="535"/>
                </a:cxn>
                <a:cxn ang="0">
                  <a:pos x="9" y="430"/>
                </a:cxn>
                <a:cxn ang="0">
                  <a:pos x="9" y="430"/>
                </a:cxn>
                <a:cxn ang="0">
                  <a:pos x="4" y="333"/>
                </a:cxn>
                <a:cxn ang="0">
                  <a:pos x="0" y="285"/>
                </a:cxn>
                <a:cxn ang="0">
                  <a:pos x="0" y="232"/>
                </a:cxn>
                <a:cxn ang="0">
                  <a:pos x="4" y="175"/>
                </a:cxn>
                <a:cxn ang="0">
                  <a:pos x="13" y="118"/>
                </a:cxn>
                <a:cxn ang="0">
                  <a:pos x="26" y="61"/>
                </a:cxn>
                <a:cxn ang="0">
                  <a:pos x="48" y="0"/>
                </a:cxn>
                <a:cxn ang="0">
                  <a:pos x="48" y="0"/>
                </a:cxn>
              </a:cxnLst>
              <a:rect l="0" t="0" r="r" b="b"/>
              <a:pathLst>
                <a:path w="228" h="790">
                  <a:moveTo>
                    <a:pt x="48" y="0"/>
                  </a:moveTo>
                  <a:lnTo>
                    <a:pt x="48" y="0"/>
                  </a:lnTo>
                  <a:lnTo>
                    <a:pt x="48" y="39"/>
                  </a:lnTo>
                  <a:lnTo>
                    <a:pt x="61" y="131"/>
                  </a:lnTo>
                  <a:lnTo>
                    <a:pt x="70" y="193"/>
                  </a:lnTo>
                  <a:lnTo>
                    <a:pt x="83" y="263"/>
                  </a:lnTo>
                  <a:lnTo>
                    <a:pt x="101" y="329"/>
                  </a:lnTo>
                  <a:lnTo>
                    <a:pt x="127" y="399"/>
                  </a:lnTo>
                  <a:lnTo>
                    <a:pt x="127" y="399"/>
                  </a:lnTo>
                  <a:lnTo>
                    <a:pt x="149" y="465"/>
                  </a:lnTo>
                  <a:lnTo>
                    <a:pt x="171" y="531"/>
                  </a:lnTo>
                  <a:lnTo>
                    <a:pt x="202" y="640"/>
                  </a:lnTo>
                  <a:lnTo>
                    <a:pt x="219" y="733"/>
                  </a:lnTo>
                  <a:lnTo>
                    <a:pt x="228" y="790"/>
                  </a:lnTo>
                  <a:lnTo>
                    <a:pt x="4" y="781"/>
                  </a:lnTo>
                  <a:lnTo>
                    <a:pt x="4" y="781"/>
                  </a:lnTo>
                  <a:lnTo>
                    <a:pt x="9" y="649"/>
                  </a:lnTo>
                  <a:lnTo>
                    <a:pt x="13" y="535"/>
                  </a:lnTo>
                  <a:lnTo>
                    <a:pt x="9" y="430"/>
                  </a:lnTo>
                  <a:lnTo>
                    <a:pt x="9" y="430"/>
                  </a:lnTo>
                  <a:lnTo>
                    <a:pt x="4" y="333"/>
                  </a:lnTo>
                  <a:lnTo>
                    <a:pt x="0" y="285"/>
                  </a:lnTo>
                  <a:lnTo>
                    <a:pt x="0" y="232"/>
                  </a:lnTo>
                  <a:lnTo>
                    <a:pt x="4" y="175"/>
                  </a:lnTo>
                  <a:lnTo>
                    <a:pt x="13" y="118"/>
                  </a:lnTo>
                  <a:lnTo>
                    <a:pt x="26" y="61"/>
                  </a:lnTo>
                  <a:lnTo>
                    <a:pt x="48" y="0"/>
                  </a:lnTo>
                  <a:lnTo>
                    <a:pt x="48" y="0"/>
                  </a:lnTo>
                  <a:close/>
                </a:path>
              </a:pathLst>
            </a:custGeom>
            <a:solidFill>
              <a:srgbClr val="CDCBD4"/>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4" name="Freeform 73">
              <a:extLst>
                <a:ext uri="{FF2B5EF4-FFF2-40B4-BE49-F238E27FC236}">
                  <a16:creationId xmlns:a16="http://schemas.microsoft.com/office/drawing/2014/main" id="{1FC832E7-B868-4B10-B4F7-92571719BB79}"/>
                </a:ext>
              </a:extLst>
            </p:cNvPr>
            <p:cNvSpPr>
              <a:spLocks/>
            </p:cNvSpPr>
            <p:nvPr/>
          </p:nvSpPr>
          <p:spPr bwMode="auto">
            <a:xfrm>
              <a:off x="296463" y="2536044"/>
              <a:ext cx="484212" cy="1124237"/>
            </a:xfrm>
            <a:custGeom>
              <a:avLst/>
              <a:gdLst/>
              <a:ahLst/>
              <a:cxnLst>
                <a:cxn ang="0">
                  <a:pos x="197" y="0"/>
                </a:cxn>
                <a:cxn ang="0">
                  <a:pos x="197" y="0"/>
                </a:cxn>
                <a:cxn ang="0">
                  <a:pos x="180" y="4"/>
                </a:cxn>
                <a:cxn ang="0">
                  <a:pos x="136" y="17"/>
                </a:cxn>
                <a:cxn ang="0">
                  <a:pos x="105" y="26"/>
                </a:cxn>
                <a:cxn ang="0">
                  <a:pos x="79" y="43"/>
                </a:cxn>
                <a:cxn ang="0">
                  <a:pos x="52" y="70"/>
                </a:cxn>
                <a:cxn ang="0">
                  <a:pos x="30" y="96"/>
                </a:cxn>
                <a:cxn ang="0">
                  <a:pos x="30" y="96"/>
                </a:cxn>
                <a:cxn ang="0">
                  <a:pos x="13" y="131"/>
                </a:cxn>
                <a:cxn ang="0">
                  <a:pos x="4" y="171"/>
                </a:cxn>
                <a:cxn ang="0">
                  <a:pos x="0" y="206"/>
                </a:cxn>
                <a:cxn ang="0">
                  <a:pos x="4" y="241"/>
                </a:cxn>
                <a:cxn ang="0">
                  <a:pos x="8" y="276"/>
                </a:cxn>
                <a:cxn ang="0">
                  <a:pos x="17" y="307"/>
                </a:cxn>
                <a:cxn ang="0">
                  <a:pos x="35" y="368"/>
                </a:cxn>
                <a:cxn ang="0">
                  <a:pos x="35" y="368"/>
                </a:cxn>
                <a:cxn ang="0">
                  <a:pos x="61" y="443"/>
                </a:cxn>
                <a:cxn ang="0">
                  <a:pos x="74" y="469"/>
                </a:cxn>
                <a:cxn ang="0">
                  <a:pos x="74" y="469"/>
                </a:cxn>
                <a:cxn ang="0">
                  <a:pos x="96" y="329"/>
                </a:cxn>
                <a:cxn ang="0">
                  <a:pos x="114" y="219"/>
                </a:cxn>
                <a:cxn ang="0">
                  <a:pos x="123" y="179"/>
                </a:cxn>
                <a:cxn ang="0">
                  <a:pos x="136" y="153"/>
                </a:cxn>
                <a:cxn ang="0">
                  <a:pos x="136" y="153"/>
                </a:cxn>
                <a:cxn ang="0">
                  <a:pos x="162" y="118"/>
                </a:cxn>
                <a:cxn ang="0">
                  <a:pos x="188" y="74"/>
                </a:cxn>
                <a:cxn ang="0">
                  <a:pos x="197" y="52"/>
                </a:cxn>
                <a:cxn ang="0">
                  <a:pos x="202" y="30"/>
                </a:cxn>
                <a:cxn ang="0">
                  <a:pos x="202" y="13"/>
                </a:cxn>
                <a:cxn ang="0">
                  <a:pos x="197" y="0"/>
                </a:cxn>
                <a:cxn ang="0">
                  <a:pos x="197" y="0"/>
                </a:cxn>
              </a:cxnLst>
              <a:rect l="0" t="0" r="r" b="b"/>
              <a:pathLst>
                <a:path w="202" h="469">
                  <a:moveTo>
                    <a:pt x="197" y="0"/>
                  </a:moveTo>
                  <a:lnTo>
                    <a:pt x="197" y="0"/>
                  </a:lnTo>
                  <a:lnTo>
                    <a:pt x="180" y="4"/>
                  </a:lnTo>
                  <a:lnTo>
                    <a:pt x="136" y="17"/>
                  </a:lnTo>
                  <a:lnTo>
                    <a:pt x="105" y="26"/>
                  </a:lnTo>
                  <a:lnTo>
                    <a:pt x="79" y="43"/>
                  </a:lnTo>
                  <a:lnTo>
                    <a:pt x="52" y="70"/>
                  </a:lnTo>
                  <a:lnTo>
                    <a:pt x="30" y="96"/>
                  </a:lnTo>
                  <a:lnTo>
                    <a:pt x="30" y="96"/>
                  </a:lnTo>
                  <a:lnTo>
                    <a:pt x="13" y="131"/>
                  </a:lnTo>
                  <a:lnTo>
                    <a:pt x="4" y="171"/>
                  </a:lnTo>
                  <a:lnTo>
                    <a:pt x="0" y="206"/>
                  </a:lnTo>
                  <a:lnTo>
                    <a:pt x="4" y="241"/>
                  </a:lnTo>
                  <a:lnTo>
                    <a:pt x="8" y="276"/>
                  </a:lnTo>
                  <a:lnTo>
                    <a:pt x="17" y="307"/>
                  </a:lnTo>
                  <a:lnTo>
                    <a:pt x="35" y="368"/>
                  </a:lnTo>
                  <a:lnTo>
                    <a:pt x="35" y="368"/>
                  </a:lnTo>
                  <a:lnTo>
                    <a:pt x="61" y="443"/>
                  </a:lnTo>
                  <a:lnTo>
                    <a:pt x="74" y="469"/>
                  </a:lnTo>
                  <a:lnTo>
                    <a:pt x="74" y="469"/>
                  </a:lnTo>
                  <a:lnTo>
                    <a:pt x="96" y="329"/>
                  </a:lnTo>
                  <a:lnTo>
                    <a:pt x="114" y="219"/>
                  </a:lnTo>
                  <a:lnTo>
                    <a:pt x="123" y="179"/>
                  </a:lnTo>
                  <a:lnTo>
                    <a:pt x="136" y="153"/>
                  </a:lnTo>
                  <a:lnTo>
                    <a:pt x="136" y="153"/>
                  </a:lnTo>
                  <a:lnTo>
                    <a:pt x="162" y="118"/>
                  </a:lnTo>
                  <a:lnTo>
                    <a:pt x="188" y="74"/>
                  </a:lnTo>
                  <a:lnTo>
                    <a:pt x="197" y="52"/>
                  </a:lnTo>
                  <a:lnTo>
                    <a:pt x="202" y="30"/>
                  </a:lnTo>
                  <a:lnTo>
                    <a:pt x="202" y="13"/>
                  </a:lnTo>
                  <a:lnTo>
                    <a:pt x="197" y="0"/>
                  </a:lnTo>
                  <a:lnTo>
                    <a:pt x="197" y="0"/>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5" name="Freeform 74">
              <a:extLst>
                <a:ext uri="{FF2B5EF4-FFF2-40B4-BE49-F238E27FC236}">
                  <a16:creationId xmlns:a16="http://schemas.microsoft.com/office/drawing/2014/main" id="{459BD2C5-150B-4191-9FE5-B96E82FD8E43}"/>
                </a:ext>
              </a:extLst>
            </p:cNvPr>
            <p:cNvSpPr>
              <a:spLocks/>
            </p:cNvSpPr>
            <p:nvPr/>
          </p:nvSpPr>
          <p:spPr bwMode="auto">
            <a:xfrm>
              <a:off x="337212" y="2965124"/>
              <a:ext cx="83899" cy="443463"/>
            </a:xfrm>
            <a:custGeom>
              <a:avLst/>
              <a:gdLst/>
              <a:ahLst/>
              <a:cxnLst>
                <a:cxn ang="0">
                  <a:pos x="27" y="0"/>
                </a:cxn>
                <a:cxn ang="0">
                  <a:pos x="27" y="0"/>
                </a:cxn>
                <a:cxn ang="0">
                  <a:pos x="13" y="27"/>
                </a:cxn>
                <a:cxn ang="0">
                  <a:pos x="5" y="58"/>
                </a:cxn>
                <a:cxn ang="0">
                  <a:pos x="0" y="88"/>
                </a:cxn>
                <a:cxn ang="0">
                  <a:pos x="0" y="88"/>
                </a:cxn>
                <a:cxn ang="0">
                  <a:pos x="5" y="123"/>
                </a:cxn>
                <a:cxn ang="0">
                  <a:pos x="18" y="154"/>
                </a:cxn>
                <a:cxn ang="0">
                  <a:pos x="31" y="185"/>
                </a:cxn>
                <a:cxn ang="0">
                  <a:pos x="31" y="185"/>
                </a:cxn>
                <a:cxn ang="0">
                  <a:pos x="35" y="97"/>
                </a:cxn>
                <a:cxn ang="0">
                  <a:pos x="35" y="31"/>
                </a:cxn>
                <a:cxn ang="0">
                  <a:pos x="31" y="9"/>
                </a:cxn>
                <a:cxn ang="0">
                  <a:pos x="27" y="0"/>
                </a:cxn>
                <a:cxn ang="0">
                  <a:pos x="27" y="0"/>
                </a:cxn>
              </a:cxnLst>
              <a:rect l="0" t="0" r="r" b="b"/>
              <a:pathLst>
                <a:path w="35" h="185">
                  <a:moveTo>
                    <a:pt x="27" y="0"/>
                  </a:moveTo>
                  <a:lnTo>
                    <a:pt x="27" y="0"/>
                  </a:lnTo>
                  <a:lnTo>
                    <a:pt x="13" y="27"/>
                  </a:lnTo>
                  <a:lnTo>
                    <a:pt x="5" y="58"/>
                  </a:lnTo>
                  <a:lnTo>
                    <a:pt x="0" y="88"/>
                  </a:lnTo>
                  <a:lnTo>
                    <a:pt x="0" y="88"/>
                  </a:lnTo>
                  <a:lnTo>
                    <a:pt x="5" y="123"/>
                  </a:lnTo>
                  <a:lnTo>
                    <a:pt x="18" y="154"/>
                  </a:lnTo>
                  <a:lnTo>
                    <a:pt x="31" y="185"/>
                  </a:lnTo>
                  <a:lnTo>
                    <a:pt x="31" y="185"/>
                  </a:lnTo>
                  <a:lnTo>
                    <a:pt x="35" y="97"/>
                  </a:lnTo>
                  <a:lnTo>
                    <a:pt x="35" y="31"/>
                  </a:lnTo>
                  <a:lnTo>
                    <a:pt x="31" y="9"/>
                  </a:lnTo>
                  <a:lnTo>
                    <a:pt x="27" y="0"/>
                  </a:lnTo>
                  <a:lnTo>
                    <a:pt x="27" y="0"/>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6" name="Freeform 75">
              <a:extLst>
                <a:ext uri="{FF2B5EF4-FFF2-40B4-BE49-F238E27FC236}">
                  <a16:creationId xmlns:a16="http://schemas.microsoft.com/office/drawing/2014/main" id="{6E475CBB-E3AD-4823-91C7-5C390D2F9B25}"/>
                </a:ext>
              </a:extLst>
            </p:cNvPr>
            <p:cNvSpPr>
              <a:spLocks/>
            </p:cNvSpPr>
            <p:nvPr/>
          </p:nvSpPr>
          <p:spPr bwMode="auto">
            <a:xfrm>
              <a:off x="684791" y="3377423"/>
              <a:ext cx="810217" cy="1272856"/>
            </a:xfrm>
            <a:custGeom>
              <a:avLst/>
              <a:gdLst/>
              <a:ahLst/>
              <a:cxnLst>
                <a:cxn ang="0">
                  <a:pos x="4" y="294"/>
                </a:cxn>
                <a:cxn ang="0">
                  <a:pos x="4" y="294"/>
                </a:cxn>
                <a:cxn ang="0">
                  <a:pos x="13" y="333"/>
                </a:cxn>
                <a:cxn ang="0">
                  <a:pos x="31" y="368"/>
                </a:cxn>
                <a:cxn ang="0">
                  <a:pos x="53" y="408"/>
                </a:cxn>
                <a:cxn ang="0">
                  <a:pos x="53" y="408"/>
                </a:cxn>
                <a:cxn ang="0">
                  <a:pos x="79" y="447"/>
                </a:cxn>
                <a:cxn ang="0">
                  <a:pos x="101" y="491"/>
                </a:cxn>
                <a:cxn ang="0">
                  <a:pos x="119" y="531"/>
                </a:cxn>
                <a:cxn ang="0">
                  <a:pos x="119" y="531"/>
                </a:cxn>
                <a:cxn ang="0">
                  <a:pos x="171" y="491"/>
                </a:cxn>
                <a:cxn ang="0">
                  <a:pos x="219" y="452"/>
                </a:cxn>
                <a:cxn ang="0">
                  <a:pos x="263" y="412"/>
                </a:cxn>
                <a:cxn ang="0">
                  <a:pos x="263" y="412"/>
                </a:cxn>
                <a:cxn ang="0">
                  <a:pos x="281" y="386"/>
                </a:cxn>
                <a:cxn ang="0">
                  <a:pos x="298" y="359"/>
                </a:cxn>
                <a:cxn ang="0">
                  <a:pos x="320" y="298"/>
                </a:cxn>
                <a:cxn ang="0">
                  <a:pos x="338" y="241"/>
                </a:cxn>
                <a:cxn ang="0">
                  <a:pos x="338" y="219"/>
                </a:cxn>
                <a:cxn ang="0">
                  <a:pos x="338" y="201"/>
                </a:cxn>
                <a:cxn ang="0">
                  <a:pos x="338" y="201"/>
                </a:cxn>
                <a:cxn ang="0">
                  <a:pos x="329" y="175"/>
                </a:cxn>
                <a:cxn ang="0">
                  <a:pos x="312" y="140"/>
                </a:cxn>
                <a:cxn ang="0">
                  <a:pos x="294" y="101"/>
                </a:cxn>
                <a:cxn ang="0">
                  <a:pos x="290" y="79"/>
                </a:cxn>
                <a:cxn ang="0">
                  <a:pos x="285" y="61"/>
                </a:cxn>
                <a:cxn ang="0">
                  <a:pos x="285" y="61"/>
                </a:cxn>
                <a:cxn ang="0">
                  <a:pos x="281" y="43"/>
                </a:cxn>
                <a:cxn ang="0">
                  <a:pos x="272" y="26"/>
                </a:cxn>
                <a:cxn ang="0">
                  <a:pos x="255" y="17"/>
                </a:cxn>
                <a:cxn ang="0">
                  <a:pos x="237" y="8"/>
                </a:cxn>
                <a:cxn ang="0">
                  <a:pos x="219" y="0"/>
                </a:cxn>
                <a:cxn ang="0">
                  <a:pos x="202" y="0"/>
                </a:cxn>
                <a:cxn ang="0">
                  <a:pos x="184" y="0"/>
                </a:cxn>
                <a:cxn ang="0">
                  <a:pos x="176" y="4"/>
                </a:cxn>
                <a:cxn ang="0">
                  <a:pos x="176" y="4"/>
                </a:cxn>
                <a:cxn ang="0">
                  <a:pos x="158" y="17"/>
                </a:cxn>
                <a:cxn ang="0">
                  <a:pos x="136" y="43"/>
                </a:cxn>
                <a:cxn ang="0">
                  <a:pos x="105" y="83"/>
                </a:cxn>
                <a:cxn ang="0">
                  <a:pos x="70" y="127"/>
                </a:cxn>
                <a:cxn ang="0">
                  <a:pos x="40" y="175"/>
                </a:cxn>
                <a:cxn ang="0">
                  <a:pos x="18" y="223"/>
                </a:cxn>
                <a:cxn ang="0">
                  <a:pos x="9" y="241"/>
                </a:cxn>
                <a:cxn ang="0">
                  <a:pos x="4" y="263"/>
                </a:cxn>
                <a:cxn ang="0">
                  <a:pos x="0" y="280"/>
                </a:cxn>
                <a:cxn ang="0">
                  <a:pos x="4" y="294"/>
                </a:cxn>
                <a:cxn ang="0">
                  <a:pos x="4" y="294"/>
                </a:cxn>
              </a:cxnLst>
              <a:rect l="0" t="0" r="r" b="b"/>
              <a:pathLst>
                <a:path w="338" h="531">
                  <a:moveTo>
                    <a:pt x="4" y="294"/>
                  </a:moveTo>
                  <a:lnTo>
                    <a:pt x="4" y="294"/>
                  </a:lnTo>
                  <a:lnTo>
                    <a:pt x="13" y="333"/>
                  </a:lnTo>
                  <a:lnTo>
                    <a:pt x="31" y="368"/>
                  </a:lnTo>
                  <a:lnTo>
                    <a:pt x="53" y="408"/>
                  </a:lnTo>
                  <a:lnTo>
                    <a:pt x="53" y="408"/>
                  </a:lnTo>
                  <a:lnTo>
                    <a:pt x="79" y="447"/>
                  </a:lnTo>
                  <a:lnTo>
                    <a:pt x="101" y="491"/>
                  </a:lnTo>
                  <a:lnTo>
                    <a:pt x="119" y="531"/>
                  </a:lnTo>
                  <a:lnTo>
                    <a:pt x="119" y="531"/>
                  </a:lnTo>
                  <a:lnTo>
                    <a:pt x="171" y="491"/>
                  </a:lnTo>
                  <a:lnTo>
                    <a:pt x="219" y="452"/>
                  </a:lnTo>
                  <a:lnTo>
                    <a:pt x="263" y="412"/>
                  </a:lnTo>
                  <a:lnTo>
                    <a:pt x="263" y="412"/>
                  </a:lnTo>
                  <a:lnTo>
                    <a:pt x="281" y="386"/>
                  </a:lnTo>
                  <a:lnTo>
                    <a:pt x="298" y="359"/>
                  </a:lnTo>
                  <a:lnTo>
                    <a:pt x="320" y="298"/>
                  </a:lnTo>
                  <a:lnTo>
                    <a:pt x="338" y="241"/>
                  </a:lnTo>
                  <a:lnTo>
                    <a:pt x="338" y="219"/>
                  </a:lnTo>
                  <a:lnTo>
                    <a:pt x="338" y="201"/>
                  </a:lnTo>
                  <a:lnTo>
                    <a:pt x="338" y="201"/>
                  </a:lnTo>
                  <a:lnTo>
                    <a:pt x="329" y="175"/>
                  </a:lnTo>
                  <a:lnTo>
                    <a:pt x="312" y="140"/>
                  </a:lnTo>
                  <a:lnTo>
                    <a:pt x="294" y="101"/>
                  </a:lnTo>
                  <a:lnTo>
                    <a:pt x="290" y="79"/>
                  </a:lnTo>
                  <a:lnTo>
                    <a:pt x="285" y="61"/>
                  </a:lnTo>
                  <a:lnTo>
                    <a:pt x="285" y="61"/>
                  </a:lnTo>
                  <a:lnTo>
                    <a:pt x="281" y="43"/>
                  </a:lnTo>
                  <a:lnTo>
                    <a:pt x="272" y="26"/>
                  </a:lnTo>
                  <a:lnTo>
                    <a:pt x="255" y="17"/>
                  </a:lnTo>
                  <a:lnTo>
                    <a:pt x="237" y="8"/>
                  </a:lnTo>
                  <a:lnTo>
                    <a:pt x="219" y="0"/>
                  </a:lnTo>
                  <a:lnTo>
                    <a:pt x="202" y="0"/>
                  </a:lnTo>
                  <a:lnTo>
                    <a:pt x="184" y="0"/>
                  </a:lnTo>
                  <a:lnTo>
                    <a:pt x="176" y="4"/>
                  </a:lnTo>
                  <a:lnTo>
                    <a:pt x="176" y="4"/>
                  </a:lnTo>
                  <a:lnTo>
                    <a:pt x="158" y="17"/>
                  </a:lnTo>
                  <a:lnTo>
                    <a:pt x="136" y="43"/>
                  </a:lnTo>
                  <a:lnTo>
                    <a:pt x="105" y="83"/>
                  </a:lnTo>
                  <a:lnTo>
                    <a:pt x="70" y="127"/>
                  </a:lnTo>
                  <a:lnTo>
                    <a:pt x="40" y="175"/>
                  </a:lnTo>
                  <a:lnTo>
                    <a:pt x="18" y="223"/>
                  </a:lnTo>
                  <a:lnTo>
                    <a:pt x="9" y="241"/>
                  </a:lnTo>
                  <a:lnTo>
                    <a:pt x="4" y="263"/>
                  </a:lnTo>
                  <a:lnTo>
                    <a:pt x="0" y="280"/>
                  </a:lnTo>
                  <a:lnTo>
                    <a:pt x="4" y="294"/>
                  </a:lnTo>
                  <a:lnTo>
                    <a:pt x="4" y="29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7" name="Freeform 76">
              <a:extLst>
                <a:ext uri="{FF2B5EF4-FFF2-40B4-BE49-F238E27FC236}">
                  <a16:creationId xmlns:a16="http://schemas.microsoft.com/office/drawing/2014/main" id="{325A309E-9CFE-43C4-B31E-8FAE62F3CF4A}"/>
                </a:ext>
              </a:extLst>
            </p:cNvPr>
            <p:cNvSpPr>
              <a:spLocks/>
            </p:cNvSpPr>
            <p:nvPr/>
          </p:nvSpPr>
          <p:spPr bwMode="auto">
            <a:xfrm>
              <a:off x="1336800" y="3228804"/>
              <a:ext cx="158208" cy="409903"/>
            </a:xfrm>
            <a:custGeom>
              <a:avLst/>
              <a:gdLst/>
              <a:ahLst/>
              <a:cxnLst>
                <a:cxn ang="0">
                  <a:pos x="0" y="114"/>
                </a:cxn>
                <a:cxn ang="0">
                  <a:pos x="0" y="114"/>
                </a:cxn>
                <a:cxn ang="0">
                  <a:pos x="9" y="75"/>
                </a:cxn>
                <a:cxn ang="0">
                  <a:pos x="18" y="40"/>
                </a:cxn>
                <a:cxn ang="0">
                  <a:pos x="26" y="22"/>
                </a:cxn>
                <a:cxn ang="0">
                  <a:pos x="35" y="9"/>
                </a:cxn>
                <a:cxn ang="0">
                  <a:pos x="35" y="9"/>
                </a:cxn>
                <a:cxn ang="0">
                  <a:pos x="44" y="0"/>
                </a:cxn>
                <a:cxn ang="0">
                  <a:pos x="53" y="0"/>
                </a:cxn>
                <a:cxn ang="0">
                  <a:pos x="62" y="0"/>
                </a:cxn>
                <a:cxn ang="0">
                  <a:pos x="66" y="9"/>
                </a:cxn>
                <a:cxn ang="0">
                  <a:pos x="66" y="18"/>
                </a:cxn>
                <a:cxn ang="0">
                  <a:pos x="66" y="31"/>
                </a:cxn>
                <a:cxn ang="0">
                  <a:pos x="62" y="66"/>
                </a:cxn>
                <a:cxn ang="0">
                  <a:pos x="62" y="66"/>
                </a:cxn>
                <a:cxn ang="0">
                  <a:pos x="44" y="114"/>
                </a:cxn>
                <a:cxn ang="0">
                  <a:pos x="40" y="127"/>
                </a:cxn>
                <a:cxn ang="0">
                  <a:pos x="40" y="141"/>
                </a:cxn>
                <a:cxn ang="0">
                  <a:pos x="40" y="141"/>
                </a:cxn>
                <a:cxn ang="0">
                  <a:pos x="31" y="158"/>
                </a:cxn>
                <a:cxn ang="0">
                  <a:pos x="26" y="167"/>
                </a:cxn>
                <a:cxn ang="0">
                  <a:pos x="18" y="171"/>
                </a:cxn>
                <a:cxn ang="0">
                  <a:pos x="13" y="167"/>
                </a:cxn>
                <a:cxn ang="0">
                  <a:pos x="9" y="163"/>
                </a:cxn>
                <a:cxn ang="0">
                  <a:pos x="5" y="145"/>
                </a:cxn>
                <a:cxn ang="0">
                  <a:pos x="0" y="114"/>
                </a:cxn>
                <a:cxn ang="0">
                  <a:pos x="0" y="114"/>
                </a:cxn>
              </a:cxnLst>
              <a:rect l="0" t="0" r="r" b="b"/>
              <a:pathLst>
                <a:path w="66" h="171">
                  <a:moveTo>
                    <a:pt x="0" y="114"/>
                  </a:moveTo>
                  <a:lnTo>
                    <a:pt x="0" y="114"/>
                  </a:lnTo>
                  <a:lnTo>
                    <a:pt x="9" y="75"/>
                  </a:lnTo>
                  <a:lnTo>
                    <a:pt x="18" y="40"/>
                  </a:lnTo>
                  <a:lnTo>
                    <a:pt x="26" y="22"/>
                  </a:lnTo>
                  <a:lnTo>
                    <a:pt x="35" y="9"/>
                  </a:lnTo>
                  <a:lnTo>
                    <a:pt x="35" y="9"/>
                  </a:lnTo>
                  <a:lnTo>
                    <a:pt x="44" y="0"/>
                  </a:lnTo>
                  <a:lnTo>
                    <a:pt x="53" y="0"/>
                  </a:lnTo>
                  <a:lnTo>
                    <a:pt x="62" y="0"/>
                  </a:lnTo>
                  <a:lnTo>
                    <a:pt x="66" y="9"/>
                  </a:lnTo>
                  <a:lnTo>
                    <a:pt x="66" y="18"/>
                  </a:lnTo>
                  <a:lnTo>
                    <a:pt x="66" y="31"/>
                  </a:lnTo>
                  <a:lnTo>
                    <a:pt x="62" y="66"/>
                  </a:lnTo>
                  <a:lnTo>
                    <a:pt x="62" y="66"/>
                  </a:lnTo>
                  <a:lnTo>
                    <a:pt x="44" y="114"/>
                  </a:lnTo>
                  <a:lnTo>
                    <a:pt x="40" y="127"/>
                  </a:lnTo>
                  <a:lnTo>
                    <a:pt x="40" y="141"/>
                  </a:lnTo>
                  <a:lnTo>
                    <a:pt x="40" y="141"/>
                  </a:lnTo>
                  <a:lnTo>
                    <a:pt x="31" y="158"/>
                  </a:lnTo>
                  <a:lnTo>
                    <a:pt x="26" y="167"/>
                  </a:lnTo>
                  <a:lnTo>
                    <a:pt x="18" y="171"/>
                  </a:lnTo>
                  <a:lnTo>
                    <a:pt x="13" y="167"/>
                  </a:lnTo>
                  <a:lnTo>
                    <a:pt x="9" y="163"/>
                  </a:lnTo>
                  <a:lnTo>
                    <a:pt x="5" y="145"/>
                  </a:lnTo>
                  <a:lnTo>
                    <a:pt x="0" y="114"/>
                  </a:lnTo>
                  <a:lnTo>
                    <a:pt x="0" y="114"/>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8" name="Freeform 77">
              <a:extLst>
                <a:ext uri="{FF2B5EF4-FFF2-40B4-BE49-F238E27FC236}">
                  <a16:creationId xmlns:a16="http://schemas.microsoft.com/office/drawing/2014/main" id="{6C7C307F-BF39-4782-9F03-7B3FAEB0822C}"/>
                </a:ext>
              </a:extLst>
            </p:cNvPr>
            <p:cNvSpPr>
              <a:spLocks/>
            </p:cNvSpPr>
            <p:nvPr/>
          </p:nvSpPr>
          <p:spPr bwMode="auto">
            <a:xfrm>
              <a:off x="675203" y="3619529"/>
              <a:ext cx="640024" cy="745496"/>
            </a:xfrm>
            <a:custGeom>
              <a:avLst/>
              <a:gdLst/>
              <a:ahLst/>
              <a:cxnLst>
                <a:cxn ang="0">
                  <a:pos x="4" y="206"/>
                </a:cxn>
                <a:cxn ang="0">
                  <a:pos x="4" y="206"/>
                </a:cxn>
                <a:cxn ang="0">
                  <a:pos x="8" y="223"/>
                </a:cxn>
                <a:cxn ang="0">
                  <a:pos x="30" y="254"/>
                </a:cxn>
                <a:cxn ang="0">
                  <a:pos x="44" y="272"/>
                </a:cxn>
                <a:cxn ang="0">
                  <a:pos x="61" y="289"/>
                </a:cxn>
                <a:cxn ang="0">
                  <a:pos x="83" y="302"/>
                </a:cxn>
                <a:cxn ang="0">
                  <a:pos x="105" y="311"/>
                </a:cxn>
                <a:cxn ang="0">
                  <a:pos x="105" y="311"/>
                </a:cxn>
                <a:cxn ang="0">
                  <a:pos x="114" y="311"/>
                </a:cxn>
                <a:cxn ang="0">
                  <a:pos x="127" y="311"/>
                </a:cxn>
                <a:cxn ang="0">
                  <a:pos x="158" y="294"/>
                </a:cxn>
                <a:cxn ang="0">
                  <a:pos x="184" y="267"/>
                </a:cxn>
                <a:cxn ang="0">
                  <a:pos x="210" y="232"/>
                </a:cxn>
                <a:cxn ang="0">
                  <a:pos x="232" y="193"/>
                </a:cxn>
                <a:cxn ang="0">
                  <a:pos x="254" y="144"/>
                </a:cxn>
                <a:cxn ang="0">
                  <a:pos x="263" y="96"/>
                </a:cxn>
                <a:cxn ang="0">
                  <a:pos x="267" y="48"/>
                </a:cxn>
                <a:cxn ang="0">
                  <a:pos x="267" y="48"/>
                </a:cxn>
                <a:cxn ang="0">
                  <a:pos x="263" y="26"/>
                </a:cxn>
                <a:cxn ang="0">
                  <a:pos x="254" y="13"/>
                </a:cxn>
                <a:cxn ang="0">
                  <a:pos x="241" y="4"/>
                </a:cxn>
                <a:cxn ang="0">
                  <a:pos x="223" y="0"/>
                </a:cxn>
                <a:cxn ang="0">
                  <a:pos x="202" y="0"/>
                </a:cxn>
                <a:cxn ang="0">
                  <a:pos x="175" y="8"/>
                </a:cxn>
                <a:cxn ang="0">
                  <a:pos x="149" y="17"/>
                </a:cxn>
                <a:cxn ang="0">
                  <a:pos x="127" y="30"/>
                </a:cxn>
                <a:cxn ang="0">
                  <a:pos x="101" y="48"/>
                </a:cxn>
                <a:cxn ang="0">
                  <a:pos x="74" y="65"/>
                </a:cxn>
                <a:cxn ang="0">
                  <a:pos x="52" y="87"/>
                </a:cxn>
                <a:cxn ang="0">
                  <a:pos x="35" y="109"/>
                </a:cxn>
                <a:cxn ang="0">
                  <a:pos x="17" y="136"/>
                </a:cxn>
                <a:cxn ang="0">
                  <a:pos x="8" y="157"/>
                </a:cxn>
                <a:cxn ang="0">
                  <a:pos x="0" y="184"/>
                </a:cxn>
                <a:cxn ang="0">
                  <a:pos x="4" y="206"/>
                </a:cxn>
                <a:cxn ang="0">
                  <a:pos x="4" y="206"/>
                </a:cxn>
              </a:cxnLst>
              <a:rect l="0" t="0" r="r" b="b"/>
              <a:pathLst>
                <a:path w="267" h="311">
                  <a:moveTo>
                    <a:pt x="4" y="206"/>
                  </a:moveTo>
                  <a:lnTo>
                    <a:pt x="4" y="206"/>
                  </a:lnTo>
                  <a:lnTo>
                    <a:pt x="8" y="223"/>
                  </a:lnTo>
                  <a:lnTo>
                    <a:pt x="30" y="254"/>
                  </a:lnTo>
                  <a:lnTo>
                    <a:pt x="44" y="272"/>
                  </a:lnTo>
                  <a:lnTo>
                    <a:pt x="61" y="289"/>
                  </a:lnTo>
                  <a:lnTo>
                    <a:pt x="83" y="302"/>
                  </a:lnTo>
                  <a:lnTo>
                    <a:pt x="105" y="311"/>
                  </a:lnTo>
                  <a:lnTo>
                    <a:pt x="105" y="311"/>
                  </a:lnTo>
                  <a:lnTo>
                    <a:pt x="114" y="311"/>
                  </a:lnTo>
                  <a:lnTo>
                    <a:pt x="127" y="311"/>
                  </a:lnTo>
                  <a:lnTo>
                    <a:pt x="158" y="294"/>
                  </a:lnTo>
                  <a:lnTo>
                    <a:pt x="184" y="267"/>
                  </a:lnTo>
                  <a:lnTo>
                    <a:pt x="210" y="232"/>
                  </a:lnTo>
                  <a:lnTo>
                    <a:pt x="232" y="193"/>
                  </a:lnTo>
                  <a:lnTo>
                    <a:pt x="254" y="144"/>
                  </a:lnTo>
                  <a:lnTo>
                    <a:pt x="263" y="96"/>
                  </a:lnTo>
                  <a:lnTo>
                    <a:pt x="267" y="48"/>
                  </a:lnTo>
                  <a:lnTo>
                    <a:pt x="267" y="48"/>
                  </a:lnTo>
                  <a:lnTo>
                    <a:pt x="263" y="26"/>
                  </a:lnTo>
                  <a:lnTo>
                    <a:pt x="254" y="13"/>
                  </a:lnTo>
                  <a:lnTo>
                    <a:pt x="241" y="4"/>
                  </a:lnTo>
                  <a:lnTo>
                    <a:pt x="223" y="0"/>
                  </a:lnTo>
                  <a:lnTo>
                    <a:pt x="202" y="0"/>
                  </a:lnTo>
                  <a:lnTo>
                    <a:pt x="175" y="8"/>
                  </a:lnTo>
                  <a:lnTo>
                    <a:pt x="149" y="17"/>
                  </a:lnTo>
                  <a:lnTo>
                    <a:pt x="127" y="30"/>
                  </a:lnTo>
                  <a:lnTo>
                    <a:pt x="101" y="48"/>
                  </a:lnTo>
                  <a:lnTo>
                    <a:pt x="74" y="65"/>
                  </a:lnTo>
                  <a:lnTo>
                    <a:pt x="52" y="87"/>
                  </a:lnTo>
                  <a:lnTo>
                    <a:pt x="35" y="109"/>
                  </a:lnTo>
                  <a:lnTo>
                    <a:pt x="17" y="136"/>
                  </a:lnTo>
                  <a:lnTo>
                    <a:pt x="8" y="157"/>
                  </a:lnTo>
                  <a:lnTo>
                    <a:pt x="0" y="184"/>
                  </a:lnTo>
                  <a:lnTo>
                    <a:pt x="4" y="206"/>
                  </a:lnTo>
                  <a:lnTo>
                    <a:pt x="4" y="206"/>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49" name="Freeform 78">
              <a:extLst>
                <a:ext uri="{FF2B5EF4-FFF2-40B4-BE49-F238E27FC236}">
                  <a16:creationId xmlns:a16="http://schemas.microsoft.com/office/drawing/2014/main" id="{A8B53F86-5FD7-47D6-B86C-9D49039AF66C}"/>
                </a:ext>
              </a:extLst>
            </p:cNvPr>
            <p:cNvSpPr>
              <a:spLocks/>
            </p:cNvSpPr>
            <p:nvPr/>
          </p:nvSpPr>
          <p:spPr bwMode="auto">
            <a:xfrm>
              <a:off x="380360" y="2775753"/>
              <a:ext cx="978013" cy="1462226"/>
            </a:xfrm>
            <a:custGeom>
              <a:avLst/>
              <a:gdLst/>
              <a:ahLst/>
              <a:cxnLst>
                <a:cxn ang="0">
                  <a:pos x="13" y="88"/>
                </a:cxn>
                <a:cxn ang="0">
                  <a:pos x="13" y="88"/>
                </a:cxn>
                <a:cxn ang="0">
                  <a:pos x="4" y="154"/>
                </a:cxn>
                <a:cxn ang="0">
                  <a:pos x="0" y="220"/>
                </a:cxn>
                <a:cxn ang="0">
                  <a:pos x="4" y="251"/>
                </a:cxn>
                <a:cxn ang="0">
                  <a:pos x="9" y="281"/>
                </a:cxn>
                <a:cxn ang="0">
                  <a:pos x="9" y="281"/>
                </a:cxn>
                <a:cxn ang="0">
                  <a:pos x="13" y="343"/>
                </a:cxn>
                <a:cxn ang="0">
                  <a:pos x="26" y="400"/>
                </a:cxn>
                <a:cxn ang="0">
                  <a:pos x="35" y="430"/>
                </a:cxn>
                <a:cxn ang="0">
                  <a:pos x="48" y="461"/>
                </a:cxn>
                <a:cxn ang="0">
                  <a:pos x="48" y="461"/>
                </a:cxn>
                <a:cxn ang="0">
                  <a:pos x="88" y="553"/>
                </a:cxn>
                <a:cxn ang="0">
                  <a:pos x="105" y="593"/>
                </a:cxn>
                <a:cxn ang="0">
                  <a:pos x="105" y="593"/>
                </a:cxn>
                <a:cxn ang="0">
                  <a:pos x="114" y="597"/>
                </a:cxn>
                <a:cxn ang="0">
                  <a:pos x="140" y="606"/>
                </a:cxn>
                <a:cxn ang="0">
                  <a:pos x="162" y="610"/>
                </a:cxn>
                <a:cxn ang="0">
                  <a:pos x="189" y="610"/>
                </a:cxn>
                <a:cxn ang="0">
                  <a:pos x="224" y="610"/>
                </a:cxn>
                <a:cxn ang="0">
                  <a:pos x="263" y="602"/>
                </a:cxn>
                <a:cxn ang="0">
                  <a:pos x="263" y="602"/>
                </a:cxn>
                <a:cxn ang="0">
                  <a:pos x="307" y="562"/>
                </a:cxn>
                <a:cxn ang="0">
                  <a:pos x="346" y="527"/>
                </a:cxn>
                <a:cxn ang="0">
                  <a:pos x="364" y="505"/>
                </a:cxn>
                <a:cxn ang="0">
                  <a:pos x="373" y="483"/>
                </a:cxn>
                <a:cxn ang="0">
                  <a:pos x="373" y="483"/>
                </a:cxn>
                <a:cxn ang="0">
                  <a:pos x="390" y="444"/>
                </a:cxn>
                <a:cxn ang="0">
                  <a:pos x="399" y="400"/>
                </a:cxn>
                <a:cxn ang="0">
                  <a:pos x="408" y="365"/>
                </a:cxn>
                <a:cxn ang="0">
                  <a:pos x="408" y="334"/>
                </a:cxn>
                <a:cxn ang="0">
                  <a:pos x="408" y="334"/>
                </a:cxn>
                <a:cxn ang="0">
                  <a:pos x="408" y="242"/>
                </a:cxn>
                <a:cxn ang="0">
                  <a:pos x="404" y="189"/>
                </a:cxn>
                <a:cxn ang="0">
                  <a:pos x="399" y="154"/>
                </a:cxn>
                <a:cxn ang="0">
                  <a:pos x="399" y="154"/>
                </a:cxn>
                <a:cxn ang="0">
                  <a:pos x="395" y="132"/>
                </a:cxn>
                <a:cxn ang="0">
                  <a:pos x="382" y="106"/>
                </a:cxn>
                <a:cxn ang="0">
                  <a:pos x="364" y="79"/>
                </a:cxn>
                <a:cxn ang="0">
                  <a:pos x="338" y="53"/>
                </a:cxn>
                <a:cxn ang="0">
                  <a:pos x="338" y="53"/>
                </a:cxn>
                <a:cxn ang="0">
                  <a:pos x="311" y="31"/>
                </a:cxn>
                <a:cxn ang="0">
                  <a:pos x="285" y="22"/>
                </a:cxn>
                <a:cxn ang="0">
                  <a:pos x="259" y="14"/>
                </a:cxn>
                <a:cxn ang="0">
                  <a:pos x="228" y="9"/>
                </a:cxn>
                <a:cxn ang="0">
                  <a:pos x="228" y="9"/>
                </a:cxn>
                <a:cxn ang="0">
                  <a:pos x="175" y="0"/>
                </a:cxn>
                <a:cxn ang="0">
                  <a:pos x="153" y="0"/>
                </a:cxn>
                <a:cxn ang="0">
                  <a:pos x="140" y="0"/>
                </a:cxn>
                <a:cxn ang="0">
                  <a:pos x="140" y="0"/>
                </a:cxn>
                <a:cxn ang="0">
                  <a:pos x="70" y="36"/>
                </a:cxn>
                <a:cxn ang="0">
                  <a:pos x="48" y="44"/>
                </a:cxn>
                <a:cxn ang="0">
                  <a:pos x="31" y="62"/>
                </a:cxn>
                <a:cxn ang="0">
                  <a:pos x="17" y="75"/>
                </a:cxn>
                <a:cxn ang="0">
                  <a:pos x="13" y="88"/>
                </a:cxn>
                <a:cxn ang="0">
                  <a:pos x="13" y="88"/>
                </a:cxn>
              </a:cxnLst>
              <a:rect l="0" t="0" r="r" b="b"/>
              <a:pathLst>
                <a:path w="408" h="610">
                  <a:moveTo>
                    <a:pt x="13" y="88"/>
                  </a:moveTo>
                  <a:lnTo>
                    <a:pt x="13" y="88"/>
                  </a:lnTo>
                  <a:lnTo>
                    <a:pt x="4" y="154"/>
                  </a:lnTo>
                  <a:lnTo>
                    <a:pt x="0" y="220"/>
                  </a:lnTo>
                  <a:lnTo>
                    <a:pt x="4" y="251"/>
                  </a:lnTo>
                  <a:lnTo>
                    <a:pt x="9" y="281"/>
                  </a:lnTo>
                  <a:lnTo>
                    <a:pt x="9" y="281"/>
                  </a:lnTo>
                  <a:lnTo>
                    <a:pt x="13" y="343"/>
                  </a:lnTo>
                  <a:lnTo>
                    <a:pt x="26" y="400"/>
                  </a:lnTo>
                  <a:lnTo>
                    <a:pt x="35" y="430"/>
                  </a:lnTo>
                  <a:lnTo>
                    <a:pt x="48" y="461"/>
                  </a:lnTo>
                  <a:lnTo>
                    <a:pt x="48" y="461"/>
                  </a:lnTo>
                  <a:lnTo>
                    <a:pt x="88" y="553"/>
                  </a:lnTo>
                  <a:lnTo>
                    <a:pt x="105" y="593"/>
                  </a:lnTo>
                  <a:lnTo>
                    <a:pt x="105" y="593"/>
                  </a:lnTo>
                  <a:lnTo>
                    <a:pt x="114" y="597"/>
                  </a:lnTo>
                  <a:lnTo>
                    <a:pt x="140" y="606"/>
                  </a:lnTo>
                  <a:lnTo>
                    <a:pt x="162" y="610"/>
                  </a:lnTo>
                  <a:lnTo>
                    <a:pt x="189" y="610"/>
                  </a:lnTo>
                  <a:lnTo>
                    <a:pt x="224" y="610"/>
                  </a:lnTo>
                  <a:lnTo>
                    <a:pt x="263" y="602"/>
                  </a:lnTo>
                  <a:lnTo>
                    <a:pt x="263" y="602"/>
                  </a:lnTo>
                  <a:lnTo>
                    <a:pt x="307" y="562"/>
                  </a:lnTo>
                  <a:lnTo>
                    <a:pt x="346" y="527"/>
                  </a:lnTo>
                  <a:lnTo>
                    <a:pt x="364" y="505"/>
                  </a:lnTo>
                  <a:lnTo>
                    <a:pt x="373" y="483"/>
                  </a:lnTo>
                  <a:lnTo>
                    <a:pt x="373" y="483"/>
                  </a:lnTo>
                  <a:lnTo>
                    <a:pt x="390" y="444"/>
                  </a:lnTo>
                  <a:lnTo>
                    <a:pt x="399" y="400"/>
                  </a:lnTo>
                  <a:lnTo>
                    <a:pt x="408" y="365"/>
                  </a:lnTo>
                  <a:lnTo>
                    <a:pt x="408" y="334"/>
                  </a:lnTo>
                  <a:lnTo>
                    <a:pt x="408" y="334"/>
                  </a:lnTo>
                  <a:lnTo>
                    <a:pt x="408" y="242"/>
                  </a:lnTo>
                  <a:lnTo>
                    <a:pt x="404" y="189"/>
                  </a:lnTo>
                  <a:lnTo>
                    <a:pt x="399" y="154"/>
                  </a:lnTo>
                  <a:lnTo>
                    <a:pt x="399" y="154"/>
                  </a:lnTo>
                  <a:lnTo>
                    <a:pt x="395" y="132"/>
                  </a:lnTo>
                  <a:lnTo>
                    <a:pt x="382" y="106"/>
                  </a:lnTo>
                  <a:lnTo>
                    <a:pt x="364" y="79"/>
                  </a:lnTo>
                  <a:lnTo>
                    <a:pt x="338" y="53"/>
                  </a:lnTo>
                  <a:lnTo>
                    <a:pt x="338" y="53"/>
                  </a:lnTo>
                  <a:lnTo>
                    <a:pt x="311" y="31"/>
                  </a:lnTo>
                  <a:lnTo>
                    <a:pt x="285" y="22"/>
                  </a:lnTo>
                  <a:lnTo>
                    <a:pt x="259" y="14"/>
                  </a:lnTo>
                  <a:lnTo>
                    <a:pt x="228" y="9"/>
                  </a:lnTo>
                  <a:lnTo>
                    <a:pt x="228" y="9"/>
                  </a:lnTo>
                  <a:lnTo>
                    <a:pt x="175" y="0"/>
                  </a:lnTo>
                  <a:lnTo>
                    <a:pt x="153" y="0"/>
                  </a:lnTo>
                  <a:lnTo>
                    <a:pt x="140" y="0"/>
                  </a:lnTo>
                  <a:lnTo>
                    <a:pt x="140" y="0"/>
                  </a:lnTo>
                  <a:lnTo>
                    <a:pt x="70" y="36"/>
                  </a:lnTo>
                  <a:lnTo>
                    <a:pt x="48" y="44"/>
                  </a:lnTo>
                  <a:lnTo>
                    <a:pt x="31" y="62"/>
                  </a:lnTo>
                  <a:lnTo>
                    <a:pt x="17" y="75"/>
                  </a:lnTo>
                  <a:lnTo>
                    <a:pt x="13" y="88"/>
                  </a:lnTo>
                  <a:lnTo>
                    <a:pt x="13" y="88"/>
                  </a:lnTo>
                  <a:close/>
                </a:path>
              </a:pathLst>
            </a:custGeom>
            <a:solidFill>
              <a:srgbClr val="DC965C"/>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0" name="Freeform 79">
              <a:extLst>
                <a:ext uri="{FF2B5EF4-FFF2-40B4-BE49-F238E27FC236}">
                  <a16:creationId xmlns:a16="http://schemas.microsoft.com/office/drawing/2014/main" id="{4956F841-64FC-4ADD-9FAD-7A58BDE53AD3}"/>
                </a:ext>
              </a:extLst>
            </p:cNvPr>
            <p:cNvSpPr>
              <a:spLocks/>
            </p:cNvSpPr>
            <p:nvPr/>
          </p:nvSpPr>
          <p:spPr bwMode="auto">
            <a:xfrm>
              <a:off x="610481" y="3806502"/>
              <a:ext cx="390727" cy="127047"/>
            </a:xfrm>
            <a:custGeom>
              <a:avLst/>
              <a:gdLst/>
              <a:ahLst/>
              <a:cxnLst>
                <a:cxn ang="0">
                  <a:pos x="0" y="5"/>
                </a:cxn>
                <a:cxn ang="0">
                  <a:pos x="0" y="5"/>
                </a:cxn>
                <a:cxn ang="0">
                  <a:pos x="22" y="9"/>
                </a:cxn>
                <a:cxn ang="0">
                  <a:pos x="49" y="14"/>
                </a:cxn>
                <a:cxn ang="0">
                  <a:pos x="84" y="14"/>
                </a:cxn>
                <a:cxn ang="0">
                  <a:pos x="84" y="14"/>
                </a:cxn>
                <a:cxn ang="0">
                  <a:pos x="141" y="5"/>
                </a:cxn>
                <a:cxn ang="0">
                  <a:pos x="163" y="0"/>
                </a:cxn>
                <a:cxn ang="0">
                  <a:pos x="163" y="0"/>
                </a:cxn>
                <a:cxn ang="0">
                  <a:pos x="145" y="18"/>
                </a:cxn>
                <a:cxn ang="0">
                  <a:pos x="132" y="31"/>
                </a:cxn>
                <a:cxn ang="0">
                  <a:pos x="114" y="44"/>
                </a:cxn>
                <a:cxn ang="0">
                  <a:pos x="114" y="44"/>
                </a:cxn>
                <a:cxn ang="0">
                  <a:pos x="101" y="49"/>
                </a:cxn>
                <a:cxn ang="0">
                  <a:pos x="88" y="53"/>
                </a:cxn>
                <a:cxn ang="0">
                  <a:pos x="75" y="53"/>
                </a:cxn>
                <a:cxn ang="0">
                  <a:pos x="57" y="49"/>
                </a:cxn>
                <a:cxn ang="0">
                  <a:pos x="44" y="44"/>
                </a:cxn>
                <a:cxn ang="0">
                  <a:pos x="27" y="36"/>
                </a:cxn>
                <a:cxn ang="0">
                  <a:pos x="14" y="22"/>
                </a:cxn>
                <a:cxn ang="0">
                  <a:pos x="0" y="5"/>
                </a:cxn>
                <a:cxn ang="0">
                  <a:pos x="0" y="5"/>
                </a:cxn>
              </a:cxnLst>
              <a:rect l="0" t="0" r="r" b="b"/>
              <a:pathLst>
                <a:path w="163" h="53">
                  <a:moveTo>
                    <a:pt x="0" y="5"/>
                  </a:moveTo>
                  <a:lnTo>
                    <a:pt x="0" y="5"/>
                  </a:lnTo>
                  <a:lnTo>
                    <a:pt x="22" y="9"/>
                  </a:lnTo>
                  <a:lnTo>
                    <a:pt x="49" y="14"/>
                  </a:lnTo>
                  <a:lnTo>
                    <a:pt x="84" y="14"/>
                  </a:lnTo>
                  <a:lnTo>
                    <a:pt x="84" y="14"/>
                  </a:lnTo>
                  <a:lnTo>
                    <a:pt x="141" y="5"/>
                  </a:lnTo>
                  <a:lnTo>
                    <a:pt x="163" y="0"/>
                  </a:lnTo>
                  <a:lnTo>
                    <a:pt x="163" y="0"/>
                  </a:lnTo>
                  <a:lnTo>
                    <a:pt x="145" y="18"/>
                  </a:lnTo>
                  <a:lnTo>
                    <a:pt x="132" y="31"/>
                  </a:lnTo>
                  <a:lnTo>
                    <a:pt x="114" y="44"/>
                  </a:lnTo>
                  <a:lnTo>
                    <a:pt x="114" y="44"/>
                  </a:lnTo>
                  <a:lnTo>
                    <a:pt x="101" y="49"/>
                  </a:lnTo>
                  <a:lnTo>
                    <a:pt x="88" y="53"/>
                  </a:lnTo>
                  <a:lnTo>
                    <a:pt x="75" y="53"/>
                  </a:lnTo>
                  <a:lnTo>
                    <a:pt x="57" y="49"/>
                  </a:lnTo>
                  <a:lnTo>
                    <a:pt x="44" y="44"/>
                  </a:lnTo>
                  <a:lnTo>
                    <a:pt x="27" y="36"/>
                  </a:lnTo>
                  <a:lnTo>
                    <a:pt x="14" y="22"/>
                  </a:lnTo>
                  <a:lnTo>
                    <a:pt x="0" y="5"/>
                  </a:lnTo>
                  <a:lnTo>
                    <a:pt x="0" y="5"/>
                  </a:lnTo>
                  <a:close/>
                </a:path>
              </a:pathLst>
            </a:custGeom>
            <a:solidFill>
              <a:srgbClr val="FEF7E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1" name="Freeform 80">
              <a:extLst>
                <a:ext uri="{FF2B5EF4-FFF2-40B4-BE49-F238E27FC236}">
                  <a16:creationId xmlns:a16="http://schemas.microsoft.com/office/drawing/2014/main" id="{E74E92EB-B935-40A6-B952-29A1E2A9A560}"/>
                </a:ext>
              </a:extLst>
            </p:cNvPr>
            <p:cNvSpPr>
              <a:spLocks/>
            </p:cNvSpPr>
            <p:nvPr/>
          </p:nvSpPr>
          <p:spPr bwMode="auto">
            <a:xfrm>
              <a:off x="970045" y="3775341"/>
              <a:ext cx="52736" cy="74311"/>
            </a:xfrm>
            <a:custGeom>
              <a:avLst/>
              <a:gdLst/>
              <a:ahLst/>
              <a:cxnLst>
                <a:cxn ang="0">
                  <a:pos x="0" y="0"/>
                </a:cxn>
                <a:cxn ang="0">
                  <a:pos x="0" y="0"/>
                </a:cxn>
                <a:cxn ang="0">
                  <a:pos x="8" y="9"/>
                </a:cxn>
                <a:cxn ang="0">
                  <a:pos x="13" y="18"/>
                </a:cxn>
                <a:cxn ang="0">
                  <a:pos x="13" y="31"/>
                </a:cxn>
                <a:cxn ang="0">
                  <a:pos x="13" y="31"/>
                </a:cxn>
                <a:cxn ang="0">
                  <a:pos x="17" y="27"/>
                </a:cxn>
                <a:cxn ang="0">
                  <a:pos x="22" y="18"/>
                </a:cxn>
                <a:cxn ang="0">
                  <a:pos x="22" y="9"/>
                </a:cxn>
                <a:cxn ang="0">
                  <a:pos x="17" y="5"/>
                </a:cxn>
                <a:cxn ang="0">
                  <a:pos x="13" y="0"/>
                </a:cxn>
                <a:cxn ang="0">
                  <a:pos x="0" y="0"/>
                </a:cxn>
                <a:cxn ang="0">
                  <a:pos x="0" y="0"/>
                </a:cxn>
              </a:cxnLst>
              <a:rect l="0" t="0" r="r" b="b"/>
              <a:pathLst>
                <a:path w="22" h="31">
                  <a:moveTo>
                    <a:pt x="0" y="0"/>
                  </a:moveTo>
                  <a:lnTo>
                    <a:pt x="0" y="0"/>
                  </a:lnTo>
                  <a:lnTo>
                    <a:pt x="8" y="9"/>
                  </a:lnTo>
                  <a:lnTo>
                    <a:pt x="13" y="18"/>
                  </a:lnTo>
                  <a:lnTo>
                    <a:pt x="13" y="31"/>
                  </a:lnTo>
                  <a:lnTo>
                    <a:pt x="13" y="31"/>
                  </a:lnTo>
                  <a:lnTo>
                    <a:pt x="17" y="27"/>
                  </a:lnTo>
                  <a:lnTo>
                    <a:pt x="22" y="18"/>
                  </a:lnTo>
                  <a:lnTo>
                    <a:pt x="22" y="9"/>
                  </a:lnTo>
                  <a:lnTo>
                    <a:pt x="17" y="5"/>
                  </a:lnTo>
                  <a:lnTo>
                    <a:pt x="13" y="0"/>
                  </a:lnTo>
                  <a:lnTo>
                    <a:pt x="0" y="0"/>
                  </a:lnTo>
                  <a:lnTo>
                    <a:pt x="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2" name="Freeform 81">
              <a:extLst>
                <a:ext uri="{FF2B5EF4-FFF2-40B4-BE49-F238E27FC236}">
                  <a16:creationId xmlns:a16="http://schemas.microsoft.com/office/drawing/2014/main" id="{6CCCE401-2813-4C22-9534-0B8DC38FECCF}"/>
                </a:ext>
              </a:extLst>
            </p:cNvPr>
            <p:cNvSpPr>
              <a:spLocks/>
            </p:cNvSpPr>
            <p:nvPr/>
          </p:nvSpPr>
          <p:spPr bwMode="auto">
            <a:xfrm>
              <a:off x="737527" y="3986285"/>
              <a:ext cx="115060" cy="43148"/>
            </a:xfrm>
            <a:custGeom>
              <a:avLst/>
              <a:gdLst/>
              <a:ahLst/>
              <a:cxnLst>
                <a:cxn ang="0">
                  <a:pos x="40" y="0"/>
                </a:cxn>
                <a:cxn ang="0">
                  <a:pos x="40" y="0"/>
                </a:cxn>
                <a:cxn ang="0">
                  <a:pos x="9" y="0"/>
                </a:cxn>
                <a:cxn ang="0">
                  <a:pos x="9" y="0"/>
                </a:cxn>
                <a:cxn ang="0">
                  <a:pos x="0" y="4"/>
                </a:cxn>
                <a:cxn ang="0">
                  <a:pos x="4" y="9"/>
                </a:cxn>
                <a:cxn ang="0">
                  <a:pos x="13" y="13"/>
                </a:cxn>
                <a:cxn ang="0">
                  <a:pos x="22" y="18"/>
                </a:cxn>
                <a:cxn ang="0">
                  <a:pos x="22" y="18"/>
                </a:cxn>
                <a:cxn ang="0">
                  <a:pos x="35" y="18"/>
                </a:cxn>
                <a:cxn ang="0">
                  <a:pos x="44" y="13"/>
                </a:cxn>
                <a:cxn ang="0">
                  <a:pos x="48" y="9"/>
                </a:cxn>
                <a:cxn ang="0">
                  <a:pos x="40" y="0"/>
                </a:cxn>
                <a:cxn ang="0">
                  <a:pos x="40" y="0"/>
                </a:cxn>
              </a:cxnLst>
              <a:rect l="0" t="0" r="r" b="b"/>
              <a:pathLst>
                <a:path w="48" h="18">
                  <a:moveTo>
                    <a:pt x="40" y="0"/>
                  </a:moveTo>
                  <a:lnTo>
                    <a:pt x="40" y="0"/>
                  </a:lnTo>
                  <a:lnTo>
                    <a:pt x="9" y="0"/>
                  </a:lnTo>
                  <a:lnTo>
                    <a:pt x="9" y="0"/>
                  </a:lnTo>
                  <a:lnTo>
                    <a:pt x="0" y="4"/>
                  </a:lnTo>
                  <a:lnTo>
                    <a:pt x="4" y="9"/>
                  </a:lnTo>
                  <a:lnTo>
                    <a:pt x="13" y="13"/>
                  </a:lnTo>
                  <a:lnTo>
                    <a:pt x="22" y="18"/>
                  </a:lnTo>
                  <a:lnTo>
                    <a:pt x="22" y="18"/>
                  </a:lnTo>
                  <a:lnTo>
                    <a:pt x="35" y="18"/>
                  </a:lnTo>
                  <a:lnTo>
                    <a:pt x="44" y="13"/>
                  </a:lnTo>
                  <a:lnTo>
                    <a:pt x="48" y="9"/>
                  </a:lnTo>
                  <a:lnTo>
                    <a:pt x="40" y="0"/>
                  </a:lnTo>
                  <a:lnTo>
                    <a:pt x="40"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3" name="Freeform 82">
              <a:extLst>
                <a:ext uri="{FF2B5EF4-FFF2-40B4-BE49-F238E27FC236}">
                  <a16:creationId xmlns:a16="http://schemas.microsoft.com/office/drawing/2014/main" id="{39EB4EC0-587F-4681-BEAC-AED72D50CE59}"/>
                </a:ext>
              </a:extLst>
            </p:cNvPr>
            <p:cNvSpPr>
              <a:spLocks/>
            </p:cNvSpPr>
            <p:nvPr/>
          </p:nvSpPr>
          <p:spPr bwMode="auto">
            <a:xfrm>
              <a:off x="579319" y="3787325"/>
              <a:ext cx="31163" cy="62324"/>
            </a:xfrm>
            <a:custGeom>
              <a:avLst/>
              <a:gdLst/>
              <a:ahLst/>
              <a:cxnLst>
                <a:cxn ang="0">
                  <a:pos x="13" y="0"/>
                </a:cxn>
                <a:cxn ang="0">
                  <a:pos x="13" y="0"/>
                </a:cxn>
                <a:cxn ang="0">
                  <a:pos x="9" y="8"/>
                </a:cxn>
                <a:cxn ang="0">
                  <a:pos x="9" y="17"/>
                </a:cxn>
                <a:cxn ang="0">
                  <a:pos x="9" y="26"/>
                </a:cxn>
                <a:cxn ang="0">
                  <a:pos x="9" y="26"/>
                </a:cxn>
                <a:cxn ang="0">
                  <a:pos x="0" y="13"/>
                </a:cxn>
                <a:cxn ang="0">
                  <a:pos x="0" y="4"/>
                </a:cxn>
                <a:cxn ang="0">
                  <a:pos x="5" y="4"/>
                </a:cxn>
                <a:cxn ang="0">
                  <a:pos x="13" y="0"/>
                </a:cxn>
                <a:cxn ang="0">
                  <a:pos x="13" y="0"/>
                </a:cxn>
              </a:cxnLst>
              <a:rect l="0" t="0" r="r" b="b"/>
              <a:pathLst>
                <a:path w="13" h="26">
                  <a:moveTo>
                    <a:pt x="13" y="0"/>
                  </a:moveTo>
                  <a:lnTo>
                    <a:pt x="13" y="0"/>
                  </a:lnTo>
                  <a:lnTo>
                    <a:pt x="9" y="8"/>
                  </a:lnTo>
                  <a:lnTo>
                    <a:pt x="9" y="17"/>
                  </a:lnTo>
                  <a:lnTo>
                    <a:pt x="9" y="26"/>
                  </a:lnTo>
                  <a:lnTo>
                    <a:pt x="9" y="26"/>
                  </a:lnTo>
                  <a:lnTo>
                    <a:pt x="0" y="13"/>
                  </a:lnTo>
                  <a:lnTo>
                    <a:pt x="0" y="4"/>
                  </a:lnTo>
                  <a:lnTo>
                    <a:pt x="5" y="4"/>
                  </a:lnTo>
                  <a:lnTo>
                    <a:pt x="13" y="0"/>
                  </a:lnTo>
                  <a:lnTo>
                    <a:pt x="13" y="0"/>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4" name="Freeform 83">
              <a:extLst>
                <a:ext uri="{FF2B5EF4-FFF2-40B4-BE49-F238E27FC236}">
                  <a16:creationId xmlns:a16="http://schemas.microsoft.com/office/drawing/2014/main" id="{072FBD6D-20CD-4DE3-9DDF-8348070F65A8}"/>
                </a:ext>
              </a:extLst>
            </p:cNvPr>
            <p:cNvSpPr>
              <a:spLocks/>
            </p:cNvSpPr>
            <p:nvPr/>
          </p:nvSpPr>
          <p:spPr bwMode="auto">
            <a:xfrm>
              <a:off x="442684" y="3250377"/>
              <a:ext cx="337991" cy="524964"/>
            </a:xfrm>
            <a:custGeom>
              <a:avLst/>
              <a:gdLst/>
              <a:ahLst/>
              <a:cxnLst>
                <a:cxn ang="0">
                  <a:pos x="88" y="197"/>
                </a:cxn>
                <a:cxn ang="0">
                  <a:pos x="88" y="197"/>
                </a:cxn>
                <a:cxn ang="0">
                  <a:pos x="92" y="180"/>
                </a:cxn>
                <a:cxn ang="0">
                  <a:pos x="101" y="136"/>
                </a:cxn>
                <a:cxn ang="0">
                  <a:pos x="101" y="83"/>
                </a:cxn>
                <a:cxn ang="0">
                  <a:pos x="101" y="61"/>
                </a:cxn>
                <a:cxn ang="0">
                  <a:pos x="92" y="44"/>
                </a:cxn>
                <a:cxn ang="0">
                  <a:pos x="92" y="44"/>
                </a:cxn>
                <a:cxn ang="0">
                  <a:pos x="84" y="31"/>
                </a:cxn>
                <a:cxn ang="0">
                  <a:pos x="66" y="22"/>
                </a:cxn>
                <a:cxn ang="0">
                  <a:pos x="35" y="9"/>
                </a:cxn>
                <a:cxn ang="0">
                  <a:pos x="0" y="0"/>
                </a:cxn>
                <a:cxn ang="0">
                  <a:pos x="0" y="0"/>
                </a:cxn>
                <a:cxn ang="0">
                  <a:pos x="13" y="0"/>
                </a:cxn>
                <a:cxn ang="0">
                  <a:pos x="40" y="4"/>
                </a:cxn>
                <a:cxn ang="0">
                  <a:pos x="57" y="9"/>
                </a:cxn>
                <a:cxn ang="0">
                  <a:pos x="75" y="17"/>
                </a:cxn>
                <a:cxn ang="0">
                  <a:pos x="88" y="31"/>
                </a:cxn>
                <a:cxn ang="0">
                  <a:pos x="101" y="48"/>
                </a:cxn>
                <a:cxn ang="0">
                  <a:pos x="101" y="48"/>
                </a:cxn>
                <a:cxn ang="0">
                  <a:pos x="105" y="88"/>
                </a:cxn>
                <a:cxn ang="0">
                  <a:pos x="110" y="132"/>
                </a:cxn>
                <a:cxn ang="0">
                  <a:pos x="101" y="189"/>
                </a:cxn>
                <a:cxn ang="0">
                  <a:pos x="101" y="189"/>
                </a:cxn>
                <a:cxn ang="0">
                  <a:pos x="141" y="197"/>
                </a:cxn>
                <a:cxn ang="0">
                  <a:pos x="141" y="197"/>
                </a:cxn>
                <a:cxn ang="0">
                  <a:pos x="141" y="206"/>
                </a:cxn>
                <a:cxn ang="0">
                  <a:pos x="136" y="215"/>
                </a:cxn>
                <a:cxn ang="0">
                  <a:pos x="127" y="219"/>
                </a:cxn>
                <a:cxn ang="0">
                  <a:pos x="127" y="219"/>
                </a:cxn>
                <a:cxn ang="0">
                  <a:pos x="114" y="215"/>
                </a:cxn>
                <a:cxn ang="0">
                  <a:pos x="101" y="211"/>
                </a:cxn>
                <a:cxn ang="0">
                  <a:pos x="88" y="197"/>
                </a:cxn>
                <a:cxn ang="0">
                  <a:pos x="88" y="197"/>
                </a:cxn>
              </a:cxnLst>
              <a:rect l="0" t="0" r="r" b="b"/>
              <a:pathLst>
                <a:path w="141" h="219">
                  <a:moveTo>
                    <a:pt x="88" y="197"/>
                  </a:moveTo>
                  <a:lnTo>
                    <a:pt x="88" y="197"/>
                  </a:lnTo>
                  <a:lnTo>
                    <a:pt x="92" y="180"/>
                  </a:lnTo>
                  <a:lnTo>
                    <a:pt x="101" y="136"/>
                  </a:lnTo>
                  <a:lnTo>
                    <a:pt x="101" y="83"/>
                  </a:lnTo>
                  <a:lnTo>
                    <a:pt x="101" y="61"/>
                  </a:lnTo>
                  <a:lnTo>
                    <a:pt x="92" y="44"/>
                  </a:lnTo>
                  <a:lnTo>
                    <a:pt x="92" y="44"/>
                  </a:lnTo>
                  <a:lnTo>
                    <a:pt x="84" y="31"/>
                  </a:lnTo>
                  <a:lnTo>
                    <a:pt x="66" y="22"/>
                  </a:lnTo>
                  <a:lnTo>
                    <a:pt x="35" y="9"/>
                  </a:lnTo>
                  <a:lnTo>
                    <a:pt x="0" y="0"/>
                  </a:lnTo>
                  <a:lnTo>
                    <a:pt x="0" y="0"/>
                  </a:lnTo>
                  <a:lnTo>
                    <a:pt x="13" y="0"/>
                  </a:lnTo>
                  <a:lnTo>
                    <a:pt x="40" y="4"/>
                  </a:lnTo>
                  <a:lnTo>
                    <a:pt x="57" y="9"/>
                  </a:lnTo>
                  <a:lnTo>
                    <a:pt x="75" y="17"/>
                  </a:lnTo>
                  <a:lnTo>
                    <a:pt x="88" y="31"/>
                  </a:lnTo>
                  <a:lnTo>
                    <a:pt x="101" y="48"/>
                  </a:lnTo>
                  <a:lnTo>
                    <a:pt x="101" y="48"/>
                  </a:lnTo>
                  <a:lnTo>
                    <a:pt x="105" y="88"/>
                  </a:lnTo>
                  <a:lnTo>
                    <a:pt x="110" y="132"/>
                  </a:lnTo>
                  <a:lnTo>
                    <a:pt x="101" y="189"/>
                  </a:lnTo>
                  <a:lnTo>
                    <a:pt x="101" y="189"/>
                  </a:lnTo>
                  <a:lnTo>
                    <a:pt x="141" y="197"/>
                  </a:lnTo>
                  <a:lnTo>
                    <a:pt x="141" y="197"/>
                  </a:lnTo>
                  <a:lnTo>
                    <a:pt x="141" y="206"/>
                  </a:lnTo>
                  <a:lnTo>
                    <a:pt x="136" y="215"/>
                  </a:lnTo>
                  <a:lnTo>
                    <a:pt x="127" y="219"/>
                  </a:lnTo>
                  <a:lnTo>
                    <a:pt x="127" y="219"/>
                  </a:lnTo>
                  <a:lnTo>
                    <a:pt x="114" y="215"/>
                  </a:lnTo>
                  <a:lnTo>
                    <a:pt x="101" y="211"/>
                  </a:lnTo>
                  <a:lnTo>
                    <a:pt x="88" y="197"/>
                  </a:lnTo>
                  <a:lnTo>
                    <a:pt x="88" y="197"/>
                  </a:lnTo>
                  <a:close/>
                </a:path>
              </a:pathLst>
            </a:custGeom>
            <a:solidFill>
              <a:srgbClr val="D68542"/>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5" name="Freeform 84">
              <a:extLst>
                <a:ext uri="{FF2B5EF4-FFF2-40B4-BE49-F238E27FC236}">
                  <a16:creationId xmlns:a16="http://schemas.microsoft.com/office/drawing/2014/main" id="{548D691A-98ED-472C-ACB1-ECD67E3060C4}"/>
                </a:ext>
              </a:extLst>
            </p:cNvPr>
            <p:cNvSpPr>
              <a:spLocks/>
            </p:cNvSpPr>
            <p:nvPr/>
          </p:nvSpPr>
          <p:spPr bwMode="auto">
            <a:xfrm>
              <a:off x="442684" y="3396600"/>
              <a:ext cx="210944" cy="74311"/>
            </a:xfrm>
            <a:custGeom>
              <a:avLst/>
              <a:gdLst/>
              <a:ahLst/>
              <a:cxnLst>
                <a:cxn ang="0">
                  <a:pos x="88" y="9"/>
                </a:cxn>
                <a:cxn ang="0">
                  <a:pos x="88" y="9"/>
                </a:cxn>
                <a:cxn ang="0">
                  <a:pos x="84" y="14"/>
                </a:cxn>
                <a:cxn ang="0">
                  <a:pos x="66" y="18"/>
                </a:cxn>
                <a:cxn ang="0">
                  <a:pos x="53" y="18"/>
                </a:cxn>
                <a:cxn ang="0">
                  <a:pos x="35" y="18"/>
                </a:cxn>
                <a:cxn ang="0">
                  <a:pos x="22" y="9"/>
                </a:cxn>
                <a:cxn ang="0">
                  <a:pos x="0" y="0"/>
                </a:cxn>
                <a:cxn ang="0">
                  <a:pos x="0" y="0"/>
                </a:cxn>
                <a:cxn ang="0">
                  <a:pos x="9" y="9"/>
                </a:cxn>
                <a:cxn ang="0">
                  <a:pos x="31" y="27"/>
                </a:cxn>
                <a:cxn ang="0">
                  <a:pos x="44" y="31"/>
                </a:cxn>
                <a:cxn ang="0">
                  <a:pos x="57" y="31"/>
                </a:cxn>
                <a:cxn ang="0">
                  <a:pos x="70" y="27"/>
                </a:cxn>
                <a:cxn ang="0">
                  <a:pos x="88" y="9"/>
                </a:cxn>
                <a:cxn ang="0">
                  <a:pos x="88" y="9"/>
                </a:cxn>
              </a:cxnLst>
              <a:rect l="0" t="0" r="r" b="b"/>
              <a:pathLst>
                <a:path w="88" h="31">
                  <a:moveTo>
                    <a:pt x="88" y="9"/>
                  </a:moveTo>
                  <a:lnTo>
                    <a:pt x="88" y="9"/>
                  </a:lnTo>
                  <a:lnTo>
                    <a:pt x="84" y="14"/>
                  </a:lnTo>
                  <a:lnTo>
                    <a:pt x="66" y="18"/>
                  </a:lnTo>
                  <a:lnTo>
                    <a:pt x="53" y="18"/>
                  </a:lnTo>
                  <a:lnTo>
                    <a:pt x="35" y="18"/>
                  </a:lnTo>
                  <a:lnTo>
                    <a:pt x="22" y="9"/>
                  </a:lnTo>
                  <a:lnTo>
                    <a:pt x="0" y="0"/>
                  </a:lnTo>
                  <a:lnTo>
                    <a:pt x="0" y="0"/>
                  </a:lnTo>
                  <a:lnTo>
                    <a:pt x="9" y="9"/>
                  </a:lnTo>
                  <a:lnTo>
                    <a:pt x="31" y="27"/>
                  </a:lnTo>
                  <a:lnTo>
                    <a:pt x="44" y="31"/>
                  </a:lnTo>
                  <a:lnTo>
                    <a:pt x="57" y="31"/>
                  </a:lnTo>
                  <a:lnTo>
                    <a:pt x="70" y="27"/>
                  </a:lnTo>
                  <a:lnTo>
                    <a:pt x="88" y="9"/>
                  </a:lnTo>
                  <a:lnTo>
                    <a:pt x="88"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6" name="Freeform 85">
              <a:extLst>
                <a:ext uri="{FF2B5EF4-FFF2-40B4-BE49-F238E27FC236}">
                  <a16:creationId xmlns:a16="http://schemas.microsoft.com/office/drawing/2014/main" id="{2135EFA9-195B-4B1F-AAA2-401F057FEDEB}"/>
                </a:ext>
              </a:extLst>
            </p:cNvPr>
            <p:cNvSpPr>
              <a:spLocks/>
            </p:cNvSpPr>
            <p:nvPr/>
          </p:nvSpPr>
          <p:spPr bwMode="auto">
            <a:xfrm>
              <a:off x="883749" y="3418173"/>
              <a:ext cx="294843" cy="83899"/>
            </a:xfrm>
            <a:custGeom>
              <a:avLst/>
              <a:gdLst/>
              <a:ahLst/>
              <a:cxnLst>
                <a:cxn ang="0">
                  <a:pos x="0" y="0"/>
                </a:cxn>
                <a:cxn ang="0">
                  <a:pos x="0" y="0"/>
                </a:cxn>
                <a:cxn ang="0">
                  <a:pos x="14" y="9"/>
                </a:cxn>
                <a:cxn ang="0">
                  <a:pos x="36" y="18"/>
                </a:cxn>
                <a:cxn ang="0">
                  <a:pos x="53" y="22"/>
                </a:cxn>
                <a:cxn ang="0">
                  <a:pos x="75" y="22"/>
                </a:cxn>
                <a:cxn ang="0">
                  <a:pos x="97" y="13"/>
                </a:cxn>
                <a:cxn ang="0">
                  <a:pos x="123" y="0"/>
                </a:cxn>
                <a:cxn ang="0">
                  <a:pos x="123" y="0"/>
                </a:cxn>
                <a:cxn ang="0">
                  <a:pos x="115" y="9"/>
                </a:cxn>
                <a:cxn ang="0">
                  <a:pos x="101" y="22"/>
                </a:cxn>
                <a:cxn ang="0">
                  <a:pos x="88" y="31"/>
                </a:cxn>
                <a:cxn ang="0">
                  <a:pos x="66" y="35"/>
                </a:cxn>
                <a:cxn ang="0">
                  <a:pos x="49" y="35"/>
                </a:cxn>
                <a:cxn ang="0">
                  <a:pos x="27" y="22"/>
                </a:cxn>
                <a:cxn ang="0">
                  <a:pos x="0" y="0"/>
                </a:cxn>
                <a:cxn ang="0">
                  <a:pos x="0" y="0"/>
                </a:cxn>
              </a:cxnLst>
              <a:rect l="0" t="0" r="r" b="b"/>
              <a:pathLst>
                <a:path w="123" h="35">
                  <a:moveTo>
                    <a:pt x="0" y="0"/>
                  </a:moveTo>
                  <a:lnTo>
                    <a:pt x="0" y="0"/>
                  </a:lnTo>
                  <a:lnTo>
                    <a:pt x="14" y="9"/>
                  </a:lnTo>
                  <a:lnTo>
                    <a:pt x="36" y="18"/>
                  </a:lnTo>
                  <a:lnTo>
                    <a:pt x="53" y="22"/>
                  </a:lnTo>
                  <a:lnTo>
                    <a:pt x="75" y="22"/>
                  </a:lnTo>
                  <a:lnTo>
                    <a:pt x="97" y="13"/>
                  </a:lnTo>
                  <a:lnTo>
                    <a:pt x="123" y="0"/>
                  </a:lnTo>
                  <a:lnTo>
                    <a:pt x="123" y="0"/>
                  </a:lnTo>
                  <a:lnTo>
                    <a:pt x="115" y="9"/>
                  </a:lnTo>
                  <a:lnTo>
                    <a:pt x="101" y="22"/>
                  </a:lnTo>
                  <a:lnTo>
                    <a:pt x="88" y="31"/>
                  </a:lnTo>
                  <a:lnTo>
                    <a:pt x="66" y="35"/>
                  </a:lnTo>
                  <a:lnTo>
                    <a:pt x="49" y="35"/>
                  </a:lnTo>
                  <a:lnTo>
                    <a:pt x="27" y="2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7" name="Freeform 86">
              <a:extLst>
                <a:ext uri="{FF2B5EF4-FFF2-40B4-BE49-F238E27FC236}">
                  <a16:creationId xmlns:a16="http://schemas.microsoft.com/office/drawing/2014/main" id="{7105B075-3440-4DD6-92C9-A135BF627525}"/>
                </a:ext>
              </a:extLst>
            </p:cNvPr>
            <p:cNvSpPr>
              <a:spLocks/>
            </p:cNvSpPr>
            <p:nvPr/>
          </p:nvSpPr>
          <p:spPr bwMode="auto">
            <a:xfrm>
              <a:off x="852588" y="3240788"/>
              <a:ext cx="390727" cy="93487"/>
            </a:xfrm>
            <a:custGeom>
              <a:avLst/>
              <a:gdLst/>
              <a:ahLst/>
              <a:cxnLst>
                <a:cxn ang="0">
                  <a:pos x="0" y="35"/>
                </a:cxn>
                <a:cxn ang="0">
                  <a:pos x="0" y="35"/>
                </a:cxn>
                <a:cxn ang="0">
                  <a:pos x="27" y="35"/>
                </a:cxn>
                <a:cxn ang="0">
                  <a:pos x="88" y="35"/>
                </a:cxn>
                <a:cxn ang="0">
                  <a:pos x="88" y="35"/>
                </a:cxn>
                <a:cxn ang="0">
                  <a:pos x="163" y="39"/>
                </a:cxn>
                <a:cxn ang="0">
                  <a:pos x="163" y="39"/>
                </a:cxn>
                <a:cxn ang="0">
                  <a:pos x="158" y="35"/>
                </a:cxn>
                <a:cxn ang="0">
                  <a:pos x="145" y="21"/>
                </a:cxn>
                <a:cxn ang="0">
                  <a:pos x="123" y="8"/>
                </a:cxn>
                <a:cxn ang="0">
                  <a:pos x="110" y="4"/>
                </a:cxn>
                <a:cxn ang="0">
                  <a:pos x="92" y="0"/>
                </a:cxn>
                <a:cxn ang="0">
                  <a:pos x="92" y="0"/>
                </a:cxn>
                <a:cxn ang="0">
                  <a:pos x="62" y="4"/>
                </a:cxn>
                <a:cxn ang="0">
                  <a:pos x="31" y="13"/>
                </a:cxn>
                <a:cxn ang="0">
                  <a:pos x="9" y="26"/>
                </a:cxn>
                <a:cxn ang="0">
                  <a:pos x="0" y="35"/>
                </a:cxn>
                <a:cxn ang="0">
                  <a:pos x="0" y="35"/>
                </a:cxn>
              </a:cxnLst>
              <a:rect l="0" t="0" r="r" b="b"/>
              <a:pathLst>
                <a:path w="163" h="39">
                  <a:moveTo>
                    <a:pt x="0" y="35"/>
                  </a:moveTo>
                  <a:lnTo>
                    <a:pt x="0" y="35"/>
                  </a:lnTo>
                  <a:lnTo>
                    <a:pt x="27" y="35"/>
                  </a:lnTo>
                  <a:lnTo>
                    <a:pt x="88" y="35"/>
                  </a:lnTo>
                  <a:lnTo>
                    <a:pt x="88" y="35"/>
                  </a:lnTo>
                  <a:lnTo>
                    <a:pt x="163" y="39"/>
                  </a:lnTo>
                  <a:lnTo>
                    <a:pt x="163" y="39"/>
                  </a:lnTo>
                  <a:lnTo>
                    <a:pt x="158" y="35"/>
                  </a:lnTo>
                  <a:lnTo>
                    <a:pt x="145" y="21"/>
                  </a:lnTo>
                  <a:lnTo>
                    <a:pt x="123" y="8"/>
                  </a:lnTo>
                  <a:lnTo>
                    <a:pt x="110" y="4"/>
                  </a:lnTo>
                  <a:lnTo>
                    <a:pt x="92" y="0"/>
                  </a:lnTo>
                  <a:lnTo>
                    <a:pt x="92" y="0"/>
                  </a:lnTo>
                  <a:lnTo>
                    <a:pt x="62" y="4"/>
                  </a:lnTo>
                  <a:lnTo>
                    <a:pt x="31" y="13"/>
                  </a:lnTo>
                  <a:lnTo>
                    <a:pt x="9" y="26"/>
                  </a:lnTo>
                  <a:lnTo>
                    <a:pt x="0" y="35"/>
                  </a:lnTo>
                  <a:lnTo>
                    <a:pt x="0" y="3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8" name="Freeform 87">
              <a:extLst>
                <a:ext uri="{FF2B5EF4-FFF2-40B4-BE49-F238E27FC236}">
                  <a16:creationId xmlns:a16="http://schemas.microsoft.com/office/drawing/2014/main" id="{A1934D83-B07E-4BF9-94D5-54E1DD8E42B2}"/>
                </a:ext>
              </a:extLst>
            </p:cNvPr>
            <p:cNvSpPr>
              <a:spLocks/>
            </p:cNvSpPr>
            <p:nvPr/>
          </p:nvSpPr>
          <p:spPr bwMode="auto">
            <a:xfrm>
              <a:off x="411523" y="3219215"/>
              <a:ext cx="251695" cy="136635"/>
            </a:xfrm>
            <a:custGeom>
              <a:avLst/>
              <a:gdLst/>
              <a:ahLst/>
              <a:cxnLst>
                <a:cxn ang="0">
                  <a:pos x="105" y="57"/>
                </a:cxn>
                <a:cxn ang="0">
                  <a:pos x="105" y="57"/>
                </a:cxn>
                <a:cxn ang="0">
                  <a:pos x="92" y="52"/>
                </a:cxn>
                <a:cxn ang="0">
                  <a:pos x="66" y="39"/>
                </a:cxn>
                <a:cxn ang="0">
                  <a:pos x="31" y="30"/>
                </a:cxn>
                <a:cxn ang="0">
                  <a:pos x="13" y="30"/>
                </a:cxn>
                <a:cxn ang="0">
                  <a:pos x="0" y="35"/>
                </a:cxn>
                <a:cxn ang="0">
                  <a:pos x="0" y="35"/>
                </a:cxn>
                <a:cxn ang="0">
                  <a:pos x="0" y="22"/>
                </a:cxn>
                <a:cxn ang="0">
                  <a:pos x="4" y="9"/>
                </a:cxn>
                <a:cxn ang="0">
                  <a:pos x="13" y="0"/>
                </a:cxn>
                <a:cxn ang="0">
                  <a:pos x="13" y="0"/>
                </a:cxn>
                <a:cxn ang="0">
                  <a:pos x="22" y="0"/>
                </a:cxn>
                <a:cxn ang="0">
                  <a:pos x="35" y="0"/>
                </a:cxn>
                <a:cxn ang="0">
                  <a:pos x="61" y="9"/>
                </a:cxn>
                <a:cxn ang="0">
                  <a:pos x="83" y="26"/>
                </a:cxn>
                <a:cxn ang="0">
                  <a:pos x="97" y="39"/>
                </a:cxn>
                <a:cxn ang="0">
                  <a:pos x="105" y="57"/>
                </a:cxn>
                <a:cxn ang="0">
                  <a:pos x="105" y="57"/>
                </a:cxn>
              </a:cxnLst>
              <a:rect l="0" t="0" r="r" b="b"/>
              <a:pathLst>
                <a:path w="105" h="57">
                  <a:moveTo>
                    <a:pt x="105" y="57"/>
                  </a:moveTo>
                  <a:lnTo>
                    <a:pt x="105" y="57"/>
                  </a:lnTo>
                  <a:lnTo>
                    <a:pt x="92" y="52"/>
                  </a:lnTo>
                  <a:lnTo>
                    <a:pt x="66" y="39"/>
                  </a:lnTo>
                  <a:lnTo>
                    <a:pt x="31" y="30"/>
                  </a:lnTo>
                  <a:lnTo>
                    <a:pt x="13" y="30"/>
                  </a:lnTo>
                  <a:lnTo>
                    <a:pt x="0" y="35"/>
                  </a:lnTo>
                  <a:lnTo>
                    <a:pt x="0" y="35"/>
                  </a:lnTo>
                  <a:lnTo>
                    <a:pt x="0" y="22"/>
                  </a:lnTo>
                  <a:lnTo>
                    <a:pt x="4" y="9"/>
                  </a:lnTo>
                  <a:lnTo>
                    <a:pt x="13" y="0"/>
                  </a:lnTo>
                  <a:lnTo>
                    <a:pt x="13" y="0"/>
                  </a:lnTo>
                  <a:lnTo>
                    <a:pt x="22" y="0"/>
                  </a:lnTo>
                  <a:lnTo>
                    <a:pt x="35" y="0"/>
                  </a:lnTo>
                  <a:lnTo>
                    <a:pt x="61" y="9"/>
                  </a:lnTo>
                  <a:lnTo>
                    <a:pt x="83" y="26"/>
                  </a:lnTo>
                  <a:lnTo>
                    <a:pt x="97" y="39"/>
                  </a:lnTo>
                  <a:lnTo>
                    <a:pt x="105" y="57"/>
                  </a:lnTo>
                  <a:lnTo>
                    <a:pt x="105" y="57"/>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59" name="Freeform 88">
              <a:extLst>
                <a:ext uri="{FF2B5EF4-FFF2-40B4-BE49-F238E27FC236}">
                  <a16:creationId xmlns:a16="http://schemas.microsoft.com/office/drawing/2014/main" id="{E458C938-6160-44AA-B9AB-C9A4B2D897FA}"/>
                </a:ext>
              </a:extLst>
            </p:cNvPr>
            <p:cNvSpPr>
              <a:spLocks/>
            </p:cNvSpPr>
            <p:nvPr/>
          </p:nvSpPr>
          <p:spPr bwMode="auto">
            <a:xfrm>
              <a:off x="401935" y="2492896"/>
              <a:ext cx="1071501" cy="1052324"/>
            </a:xfrm>
            <a:custGeom>
              <a:avLst/>
              <a:gdLst/>
              <a:ahLst/>
              <a:cxnLst>
                <a:cxn ang="0">
                  <a:pos x="22" y="105"/>
                </a:cxn>
                <a:cxn ang="0">
                  <a:pos x="4" y="145"/>
                </a:cxn>
                <a:cxn ang="0">
                  <a:pos x="0" y="180"/>
                </a:cxn>
                <a:cxn ang="0">
                  <a:pos x="17" y="219"/>
                </a:cxn>
                <a:cxn ang="0">
                  <a:pos x="48" y="250"/>
                </a:cxn>
                <a:cxn ang="0">
                  <a:pos x="92" y="272"/>
                </a:cxn>
                <a:cxn ang="0">
                  <a:pos x="101" y="272"/>
                </a:cxn>
                <a:cxn ang="0">
                  <a:pos x="61" y="241"/>
                </a:cxn>
                <a:cxn ang="0">
                  <a:pos x="48" y="224"/>
                </a:cxn>
                <a:cxn ang="0">
                  <a:pos x="114" y="259"/>
                </a:cxn>
                <a:cxn ang="0">
                  <a:pos x="144" y="268"/>
                </a:cxn>
                <a:cxn ang="0">
                  <a:pos x="188" y="281"/>
                </a:cxn>
                <a:cxn ang="0">
                  <a:pos x="201" y="285"/>
                </a:cxn>
                <a:cxn ang="0">
                  <a:pos x="171" y="255"/>
                </a:cxn>
                <a:cxn ang="0">
                  <a:pos x="153" y="241"/>
                </a:cxn>
                <a:cxn ang="0">
                  <a:pos x="223" y="263"/>
                </a:cxn>
                <a:cxn ang="0">
                  <a:pos x="259" y="276"/>
                </a:cxn>
                <a:cxn ang="0">
                  <a:pos x="311" y="298"/>
                </a:cxn>
                <a:cxn ang="0">
                  <a:pos x="351" y="316"/>
                </a:cxn>
                <a:cxn ang="0">
                  <a:pos x="359" y="325"/>
                </a:cxn>
                <a:cxn ang="0">
                  <a:pos x="381" y="369"/>
                </a:cxn>
                <a:cxn ang="0">
                  <a:pos x="395" y="439"/>
                </a:cxn>
                <a:cxn ang="0">
                  <a:pos x="399" y="426"/>
                </a:cxn>
                <a:cxn ang="0">
                  <a:pos x="412" y="386"/>
                </a:cxn>
                <a:cxn ang="0">
                  <a:pos x="421" y="333"/>
                </a:cxn>
                <a:cxn ang="0">
                  <a:pos x="438" y="276"/>
                </a:cxn>
                <a:cxn ang="0">
                  <a:pos x="447" y="215"/>
                </a:cxn>
                <a:cxn ang="0">
                  <a:pos x="438" y="167"/>
                </a:cxn>
                <a:cxn ang="0">
                  <a:pos x="408" y="110"/>
                </a:cxn>
                <a:cxn ang="0">
                  <a:pos x="386" y="83"/>
                </a:cxn>
                <a:cxn ang="0">
                  <a:pos x="333" y="39"/>
                </a:cxn>
                <a:cxn ang="0">
                  <a:pos x="285" y="13"/>
                </a:cxn>
                <a:cxn ang="0">
                  <a:pos x="237" y="0"/>
                </a:cxn>
                <a:cxn ang="0">
                  <a:pos x="188" y="4"/>
                </a:cxn>
                <a:cxn ang="0">
                  <a:pos x="140" y="13"/>
                </a:cxn>
                <a:cxn ang="0">
                  <a:pos x="74" y="48"/>
                </a:cxn>
                <a:cxn ang="0">
                  <a:pos x="35" y="83"/>
                </a:cxn>
                <a:cxn ang="0">
                  <a:pos x="22" y="105"/>
                </a:cxn>
              </a:cxnLst>
              <a:rect l="0" t="0" r="r" b="b"/>
              <a:pathLst>
                <a:path w="447" h="439">
                  <a:moveTo>
                    <a:pt x="22" y="105"/>
                  </a:moveTo>
                  <a:lnTo>
                    <a:pt x="22" y="105"/>
                  </a:lnTo>
                  <a:lnTo>
                    <a:pt x="13" y="118"/>
                  </a:lnTo>
                  <a:lnTo>
                    <a:pt x="4" y="145"/>
                  </a:lnTo>
                  <a:lnTo>
                    <a:pt x="0" y="162"/>
                  </a:lnTo>
                  <a:lnTo>
                    <a:pt x="0" y="180"/>
                  </a:lnTo>
                  <a:lnTo>
                    <a:pt x="8" y="197"/>
                  </a:lnTo>
                  <a:lnTo>
                    <a:pt x="17" y="219"/>
                  </a:lnTo>
                  <a:lnTo>
                    <a:pt x="17" y="219"/>
                  </a:lnTo>
                  <a:lnTo>
                    <a:pt x="48" y="250"/>
                  </a:lnTo>
                  <a:lnTo>
                    <a:pt x="74" y="263"/>
                  </a:lnTo>
                  <a:lnTo>
                    <a:pt x="92" y="272"/>
                  </a:lnTo>
                  <a:lnTo>
                    <a:pt x="101" y="272"/>
                  </a:lnTo>
                  <a:lnTo>
                    <a:pt x="101" y="272"/>
                  </a:lnTo>
                  <a:lnTo>
                    <a:pt x="79" y="255"/>
                  </a:lnTo>
                  <a:lnTo>
                    <a:pt x="61" y="241"/>
                  </a:lnTo>
                  <a:lnTo>
                    <a:pt x="48" y="224"/>
                  </a:lnTo>
                  <a:lnTo>
                    <a:pt x="48" y="224"/>
                  </a:lnTo>
                  <a:lnTo>
                    <a:pt x="83" y="246"/>
                  </a:lnTo>
                  <a:lnTo>
                    <a:pt x="114" y="259"/>
                  </a:lnTo>
                  <a:lnTo>
                    <a:pt x="144" y="268"/>
                  </a:lnTo>
                  <a:lnTo>
                    <a:pt x="144" y="268"/>
                  </a:lnTo>
                  <a:lnTo>
                    <a:pt x="171" y="272"/>
                  </a:lnTo>
                  <a:lnTo>
                    <a:pt x="188" y="281"/>
                  </a:lnTo>
                  <a:lnTo>
                    <a:pt x="201" y="285"/>
                  </a:lnTo>
                  <a:lnTo>
                    <a:pt x="201" y="285"/>
                  </a:lnTo>
                  <a:lnTo>
                    <a:pt x="188" y="268"/>
                  </a:lnTo>
                  <a:lnTo>
                    <a:pt x="171" y="255"/>
                  </a:lnTo>
                  <a:lnTo>
                    <a:pt x="153" y="241"/>
                  </a:lnTo>
                  <a:lnTo>
                    <a:pt x="153" y="241"/>
                  </a:lnTo>
                  <a:lnTo>
                    <a:pt x="193" y="250"/>
                  </a:lnTo>
                  <a:lnTo>
                    <a:pt x="223" y="263"/>
                  </a:lnTo>
                  <a:lnTo>
                    <a:pt x="259" y="276"/>
                  </a:lnTo>
                  <a:lnTo>
                    <a:pt x="259" y="276"/>
                  </a:lnTo>
                  <a:lnTo>
                    <a:pt x="285" y="290"/>
                  </a:lnTo>
                  <a:lnTo>
                    <a:pt x="311" y="298"/>
                  </a:lnTo>
                  <a:lnTo>
                    <a:pt x="333" y="307"/>
                  </a:lnTo>
                  <a:lnTo>
                    <a:pt x="351" y="316"/>
                  </a:lnTo>
                  <a:lnTo>
                    <a:pt x="351" y="316"/>
                  </a:lnTo>
                  <a:lnTo>
                    <a:pt x="359" y="325"/>
                  </a:lnTo>
                  <a:lnTo>
                    <a:pt x="368" y="338"/>
                  </a:lnTo>
                  <a:lnTo>
                    <a:pt x="381" y="369"/>
                  </a:lnTo>
                  <a:lnTo>
                    <a:pt x="390" y="408"/>
                  </a:lnTo>
                  <a:lnTo>
                    <a:pt x="395" y="439"/>
                  </a:lnTo>
                  <a:lnTo>
                    <a:pt x="395" y="439"/>
                  </a:lnTo>
                  <a:lnTo>
                    <a:pt x="399" y="426"/>
                  </a:lnTo>
                  <a:lnTo>
                    <a:pt x="408" y="408"/>
                  </a:lnTo>
                  <a:lnTo>
                    <a:pt x="412" y="386"/>
                  </a:lnTo>
                  <a:lnTo>
                    <a:pt x="412" y="386"/>
                  </a:lnTo>
                  <a:lnTo>
                    <a:pt x="421" y="333"/>
                  </a:lnTo>
                  <a:lnTo>
                    <a:pt x="438" y="276"/>
                  </a:lnTo>
                  <a:lnTo>
                    <a:pt x="438" y="276"/>
                  </a:lnTo>
                  <a:lnTo>
                    <a:pt x="443" y="241"/>
                  </a:lnTo>
                  <a:lnTo>
                    <a:pt x="447" y="215"/>
                  </a:lnTo>
                  <a:lnTo>
                    <a:pt x="443" y="193"/>
                  </a:lnTo>
                  <a:lnTo>
                    <a:pt x="438" y="167"/>
                  </a:lnTo>
                  <a:lnTo>
                    <a:pt x="425" y="140"/>
                  </a:lnTo>
                  <a:lnTo>
                    <a:pt x="408" y="110"/>
                  </a:lnTo>
                  <a:lnTo>
                    <a:pt x="386" y="83"/>
                  </a:lnTo>
                  <a:lnTo>
                    <a:pt x="386" y="83"/>
                  </a:lnTo>
                  <a:lnTo>
                    <a:pt x="359" y="61"/>
                  </a:lnTo>
                  <a:lnTo>
                    <a:pt x="333" y="39"/>
                  </a:lnTo>
                  <a:lnTo>
                    <a:pt x="307" y="26"/>
                  </a:lnTo>
                  <a:lnTo>
                    <a:pt x="285" y="13"/>
                  </a:lnTo>
                  <a:lnTo>
                    <a:pt x="259" y="4"/>
                  </a:lnTo>
                  <a:lnTo>
                    <a:pt x="237" y="0"/>
                  </a:lnTo>
                  <a:lnTo>
                    <a:pt x="210" y="0"/>
                  </a:lnTo>
                  <a:lnTo>
                    <a:pt x="188" y="4"/>
                  </a:lnTo>
                  <a:lnTo>
                    <a:pt x="188" y="4"/>
                  </a:lnTo>
                  <a:lnTo>
                    <a:pt x="140" y="13"/>
                  </a:lnTo>
                  <a:lnTo>
                    <a:pt x="92" y="35"/>
                  </a:lnTo>
                  <a:lnTo>
                    <a:pt x="74" y="48"/>
                  </a:lnTo>
                  <a:lnTo>
                    <a:pt x="52" y="66"/>
                  </a:lnTo>
                  <a:lnTo>
                    <a:pt x="35" y="83"/>
                  </a:lnTo>
                  <a:lnTo>
                    <a:pt x="22" y="105"/>
                  </a:lnTo>
                  <a:lnTo>
                    <a:pt x="22" y="105"/>
                  </a:lnTo>
                  <a:close/>
                </a:path>
              </a:pathLst>
            </a:custGeom>
            <a:solidFill>
              <a:srgbClr val="220B0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0" name="Freeform 89">
              <a:extLst>
                <a:ext uri="{FF2B5EF4-FFF2-40B4-BE49-F238E27FC236}">
                  <a16:creationId xmlns:a16="http://schemas.microsoft.com/office/drawing/2014/main" id="{2BCA5622-11AE-49F7-954D-CAEE4258006F}"/>
                </a:ext>
              </a:extLst>
            </p:cNvPr>
            <p:cNvSpPr>
              <a:spLocks/>
            </p:cNvSpPr>
            <p:nvPr/>
          </p:nvSpPr>
          <p:spPr bwMode="auto">
            <a:xfrm>
              <a:off x="970045" y="3576381"/>
              <a:ext cx="251695" cy="220532"/>
            </a:xfrm>
            <a:custGeom>
              <a:avLst/>
              <a:gdLst/>
              <a:ahLst/>
              <a:cxnLst>
                <a:cxn ang="0">
                  <a:pos x="105" y="44"/>
                </a:cxn>
                <a:cxn ang="0">
                  <a:pos x="105" y="44"/>
                </a:cxn>
                <a:cxn ang="0">
                  <a:pos x="100" y="61"/>
                </a:cxn>
                <a:cxn ang="0">
                  <a:pos x="87" y="79"/>
                </a:cxn>
                <a:cxn ang="0">
                  <a:pos x="74" y="88"/>
                </a:cxn>
                <a:cxn ang="0">
                  <a:pos x="52" y="92"/>
                </a:cxn>
                <a:cxn ang="0">
                  <a:pos x="52" y="92"/>
                </a:cxn>
                <a:cxn ang="0">
                  <a:pos x="30" y="88"/>
                </a:cxn>
                <a:cxn ang="0">
                  <a:pos x="13" y="79"/>
                </a:cxn>
                <a:cxn ang="0">
                  <a:pos x="4" y="61"/>
                </a:cxn>
                <a:cxn ang="0">
                  <a:pos x="0" y="44"/>
                </a:cxn>
                <a:cxn ang="0">
                  <a:pos x="0" y="44"/>
                </a:cxn>
                <a:cxn ang="0">
                  <a:pos x="4" y="26"/>
                </a:cxn>
                <a:cxn ang="0">
                  <a:pos x="13" y="13"/>
                </a:cxn>
                <a:cxn ang="0">
                  <a:pos x="30" y="4"/>
                </a:cxn>
                <a:cxn ang="0">
                  <a:pos x="52" y="0"/>
                </a:cxn>
                <a:cxn ang="0">
                  <a:pos x="52" y="0"/>
                </a:cxn>
                <a:cxn ang="0">
                  <a:pos x="74" y="4"/>
                </a:cxn>
                <a:cxn ang="0">
                  <a:pos x="87" y="13"/>
                </a:cxn>
                <a:cxn ang="0">
                  <a:pos x="100" y="26"/>
                </a:cxn>
                <a:cxn ang="0">
                  <a:pos x="105" y="44"/>
                </a:cxn>
                <a:cxn ang="0">
                  <a:pos x="105" y="44"/>
                </a:cxn>
              </a:cxnLst>
              <a:rect l="0" t="0" r="r" b="b"/>
              <a:pathLst>
                <a:path w="105" h="92">
                  <a:moveTo>
                    <a:pt x="105" y="44"/>
                  </a:moveTo>
                  <a:lnTo>
                    <a:pt x="105" y="44"/>
                  </a:lnTo>
                  <a:lnTo>
                    <a:pt x="100" y="61"/>
                  </a:lnTo>
                  <a:lnTo>
                    <a:pt x="87" y="79"/>
                  </a:lnTo>
                  <a:lnTo>
                    <a:pt x="74" y="88"/>
                  </a:lnTo>
                  <a:lnTo>
                    <a:pt x="52" y="92"/>
                  </a:lnTo>
                  <a:lnTo>
                    <a:pt x="52" y="92"/>
                  </a:lnTo>
                  <a:lnTo>
                    <a:pt x="30" y="88"/>
                  </a:lnTo>
                  <a:lnTo>
                    <a:pt x="13" y="79"/>
                  </a:lnTo>
                  <a:lnTo>
                    <a:pt x="4" y="61"/>
                  </a:lnTo>
                  <a:lnTo>
                    <a:pt x="0" y="44"/>
                  </a:lnTo>
                  <a:lnTo>
                    <a:pt x="0" y="44"/>
                  </a:lnTo>
                  <a:lnTo>
                    <a:pt x="4" y="26"/>
                  </a:lnTo>
                  <a:lnTo>
                    <a:pt x="13" y="13"/>
                  </a:lnTo>
                  <a:lnTo>
                    <a:pt x="30" y="4"/>
                  </a:lnTo>
                  <a:lnTo>
                    <a:pt x="52" y="0"/>
                  </a:lnTo>
                  <a:lnTo>
                    <a:pt x="52" y="0"/>
                  </a:lnTo>
                  <a:lnTo>
                    <a:pt x="74" y="4"/>
                  </a:lnTo>
                  <a:lnTo>
                    <a:pt x="87" y="13"/>
                  </a:lnTo>
                  <a:lnTo>
                    <a:pt x="100" y="26"/>
                  </a:lnTo>
                  <a:lnTo>
                    <a:pt x="105" y="44"/>
                  </a:lnTo>
                  <a:lnTo>
                    <a:pt x="105" y="44"/>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1" name="Freeform 90">
              <a:extLst>
                <a:ext uri="{FF2B5EF4-FFF2-40B4-BE49-F238E27FC236}">
                  <a16:creationId xmlns:a16="http://schemas.microsoft.com/office/drawing/2014/main" id="{589ECFEE-84A9-42D3-8668-8373CF8D5CFC}"/>
                </a:ext>
              </a:extLst>
            </p:cNvPr>
            <p:cNvSpPr>
              <a:spLocks/>
            </p:cNvSpPr>
            <p:nvPr/>
          </p:nvSpPr>
          <p:spPr bwMode="auto">
            <a:xfrm>
              <a:off x="421111" y="3566793"/>
              <a:ext cx="158208" cy="251695"/>
            </a:xfrm>
            <a:custGeom>
              <a:avLst/>
              <a:gdLst/>
              <a:ahLst/>
              <a:cxnLst>
                <a:cxn ang="0">
                  <a:pos x="49" y="17"/>
                </a:cxn>
                <a:cxn ang="0">
                  <a:pos x="49" y="17"/>
                </a:cxn>
                <a:cxn ang="0">
                  <a:pos x="53" y="22"/>
                </a:cxn>
                <a:cxn ang="0">
                  <a:pos x="62" y="35"/>
                </a:cxn>
                <a:cxn ang="0">
                  <a:pos x="66" y="57"/>
                </a:cxn>
                <a:cxn ang="0">
                  <a:pos x="66" y="65"/>
                </a:cxn>
                <a:cxn ang="0">
                  <a:pos x="57" y="79"/>
                </a:cxn>
                <a:cxn ang="0">
                  <a:pos x="57" y="79"/>
                </a:cxn>
                <a:cxn ang="0">
                  <a:pos x="44" y="96"/>
                </a:cxn>
                <a:cxn ang="0">
                  <a:pos x="31" y="105"/>
                </a:cxn>
                <a:cxn ang="0">
                  <a:pos x="18" y="105"/>
                </a:cxn>
                <a:cxn ang="0">
                  <a:pos x="18" y="105"/>
                </a:cxn>
                <a:cxn ang="0">
                  <a:pos x="9" y="70"/>
                </a:cxn>
                <a:cxn ang="0">
                  <a:pos x="0" y="39"/>
                </a:cxn>
                <a:cxn ang="0">
                  <a:pos x="0" y="8"/>
                </a:cxn>
                <a:cxn ang="0">
                  <a:pos x="0" y="8"/>
                </a:cxn>
                <a:cxn ang="0">
                  <a:pos x="5" y="4"/>
                </a:cxn>
                <a:cxn ang="0">
                  <a:pos x="14" y="0"/>
                </a:cxn>
                <a:cxn ang="0">
                  <a:pos x="22" y="0"/>
                </a:cxn>
                <a:cxn ang="0">
                  <a:pos x="31" y="0"/>
                </a:cxn>
                <a:cxn ang="0">
                  <a:pos x="40" y="8"/>
                </a:cxn>
                <a:cxn ang="0">
                  <a:pos x="49" y="17"/>
                </a:cxn>
                <a:cxn ang="0">
                  <a:pos x="49" y="17"/>
                </a:cxn>
              </a:cxnLst>
              <a:rect l="0" t="0" r="r" b="b"/>
              <a:pathLst>
                <a:path w="66" h="105">
                  <a:moveTo>
                    <a:pt x="49" y="17"/>
                  </a:moveTo>
                  <a:lnTo>
                    <a:pt x="49" y="17"/>
                  </a:lnTo>
                  <a:lnTo>
                    <a:pt x="53" y="22"/>
                  </a:lnTo>
                  <a:lnTo>
                    <a:pt x="62" y="35"/>
                  </a:lnTo>
                  <a:lnTo>
                    <a:pt x="66" y="57"/>
                  </a:lnTo>
                  <a:lnTo>
                    <a:pt x="66" y="65"/>
                  </a:lnTo>
                  <a:lnTo>
                    <a:pt x="57" y="79"/>
                  </a:lnTo>
                  <a:lnTo>
                    <a:pt x="57" y="79"/>
                  </a:lnTo>
                  <a:lnTo>
                    <a:pt x="44" y="96"/>
                  </a:lnTo>
                  <a:lnTo>
                    <a:pt x="31" y="105"/>
                  </a:lnTo>
                  <a:lnTo>
                    <a:pt x="18" y="105"/>
                  </a:lnTo>
                  <a:lnTo>
                    <a:pt x="18" y="105"/>
                  </a:lnTo>
                  <a:lnTo>
                    <a:pt x="9" y="70"/>
                  </a:lnTo>
                  <a:lnTo>
                    <a:pt x="0" y="39"/>
                  </a:lnTo>
                  <a:lnTo>
                    <a:pt x="0" y="8"/>
                  </a:lnTo>
                  <a:lnTo>
                    <a:pt x="0" y="8"/>
                  </a:lnTo>
                  <a:lnTo>
                    <a:pt x="5" y="4"/>
                  </a:lnTo>
                  <a:lnTo>
                    <a:pt x="14" y="0"/>
                  </a:lnTo>
                  <a:lnTo>
                    <a:pt x="22" y="0"/>
                  </a:lnTo>
                  <a:lnTo>
                    <a:pt x="31" y="0"/>
                  </a:lnTo>
                  <a:lnTo>
                    <a:pt x="40" y="8"/>
                  </a:lnTo>
                  <a:lnTo>
                    <a:pt x="49" y="17"/>
                  </a:lnTo>
                  <a:lnTo>
                    <a:pt x="49" y="17"/>
                  </a:lnTo>
                  <a:close/>
                </a:path>
              </a:pathLst>
            </a:custGeom>
            <a:solidFill>
              <a:srgbClr val="DB9357"/>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2" name="Freeform 91">
              <a:extLst>
                <a:ext uri="{FF2B5EF4-FFF2-40B4-BE49-F238E27FC236}">
                  <a16:creationId xmlns:a16="http://schemas.microsoft.com/office/drawing/2014/main" id="{5117DC50-4BF3-4DE8-9641-71280B23CDA2}"/>
                </a:ext>
              </a:extLst>
            </p:cNvPr>
            <p:cNvSpPr>
              <a:spLocks/>
            </p:cNvSpPr>
            <p:nvPr/>
          </p:nvSpPr>
          <p:spPr bwMode="auto">
            <a:xfrm>
              <a:off x="1073120" y="3017860"/>
              <a:ext cx="400315" cy="527360"/>
            </a:xfrm>
            <a:custGeom>
              <a:avLst/>
              <a:gdLst/>
              <a:ahLst/>
              <a:cxnLst>
                <a:cxn ang="0">
                  <a:pos x="0" y="57"/>
                </a:cxn>
                <a:cxn ang="0">
                  <a:pos x="0" y="57"/>
                </a:cxn>
                <a:cxn ang="0">
                  <a:pos x="14" y="62"/>
                </a:cxn>
                <a:cxn ang="0">
                  <a:pos x="49" y="75"/>
                </a:cxn>
                <a:cxn ang="0">
                  <a:pos x="49" y="75"/>
                </a:cxn>
                <a:cxn ang="0">
                  <a:pos x="36" y="53"/>
                </a:cxn>
                <a:cxn ang="0">
                  <a:pos x="22" y="40"/>
                </a:cxn>
                <a:cxn ang="0">
                  <a:pos x="9" y="22"/>
                </a:cxn>
                <a:cxn ang="0">
                  <a:pos x="9" y="22"/>
                </a:cxn>
                <a:cxn ang="0">
                  <a:pos x="36" y="36"/>
                </a:cxn>
                <a:cxn ang="0">
                  <a:pos x="53" y="49"/>
                </a:cxn>
                <a:cxn ang="0">
                  <a:pos x="71" y="66"/>
                </a:cxn>
                <a:cxn ang="0">
                  <a:pos x="71" y="66"/>
                </a:cxn>
                <a:cxn ang="0">
                  <a:pos x="75" y="40"/>
                </a:cxn>
                <a:cxn ang="0">
                  <a:pos x="75" y="9"/>
                </a:cxn>
                <a:cxn ang="0">
                  <a:pos x="75" y="9"/>
                </a:cxn>
                <a:cxn ang="0">
                  <a:pos x="106" y="93"/>
                </a:cxn>
                <a:cxn ang="0">
                  <a:pos x="106" y="93"/>
                </a:cxn>
                <a:cxn ang="0">
                  <a:pos x="123" y="22"/>
                </a:cxn>
                <a:cxn ang="0">
                  <a:pos x="123" y="22"/>
                </a:cxn>
                <a:cxn ang="0">
                  <a:pos x="132" y="79"/>
                </a:cxn>
                <a:cxn ang="0">
                  <a:pos x="132" y="79"/>
                </a:cxn>
                <a:cxn ang="0">
                  <a:pos x="150" y="53"/>
                </a:cxn>
                <a:cxn ang="0">
                  <a:pos x="158" y="31"/>
                </a:cxn>
                <a:cxn ang="0">
                  <a:pos x="167" y="0"/>
                </a:cxn>
                <a:cxn ang="0">
                  <a:pos x="167" y="0"/>
                </a:cxn>
                <a:cxn ang="0">
                  <a:pos x="163" y="27"/>
                </a:cxn>
                <a:cxn ang="0">
                  <a:pos x="158" y="53"/>
                </a:cxn>
                <a:cxn ang="0">
                  <a:pos x="154" y="79"/>
                </a:cxn>
                <a:cxn ang="0">
                  <a:pos x="154" y="79"/>
                </a:cxn>
                <a:cxn ang="0">
                  <a:pos x="136" y="132"/>
                </a:cxn>
                <a:cxn ang="0">
                  <a:pos x="132" y="172"/>
                </a:cxn>
                <a:cxn ang="0">
                  <a:pos x="132" y="172"/>
                </a:cxn>
                <a:cxn ang="0">
                  <a:pos x="128" y="189"/>
                </a:cxn>
                <a:cxn ang="0">
                  <a:pos x="123" y="202"/>
                </a:cxn>
                <a:cxn ang="0">
                  <a:pos x="115" y="220"/>
                </a:cxn>
                <a:cxn ang="0">
                  <a:pos x="115" y="220"/>
                </a:cxn>
                <a:cxn ang="0">
                  <a:pos x="110" y="193"/>
                </a:cxn>
                <a:cxn ang="0">
                  <a:pos x="106" y="172"/>
                </a:cxn>
                <a:cxn ang="0">
                  <a:pos x="97" y="154"/>
                </a:cxn>
                <a:cxn ang="0">
                  <a:pos x="97" y="154"/>
                </a:cxn>
                <a:cxn ang="0">
                  <a:pos x="88" y="136"/>
                </a:cxn>
                <a:cxn ang="0">
                  <a:pos x="71" y="119"/>
                </a:cxn>
                <a:cxn ang="0">
                  <a:pos x="36" y="88"/>
                </a:cxn>
                <a:cxn ang="0">
                  <a:pos x="36" y="88"/>
                </a:cxn>
                <a:cxn ang="0">
                  <a:pos x="9" y="66"/>
                </a:cxn>
                <a:cxn ang="0">
                  <a:pos x="0" y="57"/>
                </a:cxn>
                <a:cxn ang="0">
                  <a:pos x="0" y="57"/>
                </a:cxn>
              </a:cxnLst>
              <a:rect l="0" t="0" r="r" b="b"/>
              <a:pathLst>
                <a:path w="167" h="220">
                  <a:moveTo>
                    <a:pt x="0" y="57"/>
                  </a:moveTo>
                  <a:lnTo>
                    <a:pt x="0" y="57"/>
                  </a:lnTo>
                  <a:lnTo>
                    <a:pt x="14" y="62"/>
                  </a:lnTo>
                  <a:lnTo>
                    <a:pt x="49" y="75"/>
                  </a:lnTo>
                  <a:lnTo>
                    <a:pt x="49" y="75"/>
                  </a:lnTo>
                  <a:lnTo>
                    <a:pt x="36" y="53"/>
                  </a:lnTo>
                  <a:lnTo>
                    <a:pt x="22" y="40"/>
                  </a:lnTo>
                  <a:lnTo>
                    <a:pt x="9" y="22"/>
                  </a:lnTo>
                  <a:lnTo>
                    <a:pt x="9" y="22"/>
                  </a:lnTo>
                  <a:lnTo>
                    <a:pt x="36" y="36"/>
                  </a:lnTo>
                  <a:lnTo>
                    <a:pt x="53" y="49"/>
                  </a:lnTo>
                  <a:lnTo>
                    <a:pt x="71" y="66"/>
                  </a:lnTo>
                  <a:lnTo>
                    <a:pt x="71" y="66"/>
                  </a:lnTo>
                  <a:lnTo>
                    <a:pt x="75" y="40"/>
                  </a:lnTo>
                  <a:lnTo>
                    <a:pt x="75" y="9"/>
                  </a:lnTo>
                  <a:lnTo>
                    <a:pt x="75" y="9"/>
                  </a:lnTo>
                  <a:lnTo>
                    <a:pt x="106" y="93"/>
                  </a:lnTo>
                  <a:lnTo>
                    <a:pt x="106" y="93"/>
                  </a:lnTo>
                  <a:lnTo>
                    <a:pt x="123" y="22"/>
                  </a:lnTo>
                  <a:lnTo>
                    <a:pt x="123" y="22"/>
                  </a:lnTo>
                  <a:lnTo>
                    <a:pt x="132" y="79"/>
                  </a:lnTo>
                  <a:lnTo>
                    <a:pt x="132" y="79"/>
                  </a:lnTo>
                  <a:lnTo>
                    <a:pt x="150" y="53"/>
                  </a:lnTo>
                  <a:lnTo>
                    <a:pt x="158" y="31"/>
                  </a:lnTo>
                  <a:lnTo>
                    <a:pt x="167" y="0"/>
                  </a:lnTo>
                  <a:lnTo>
                    <a:pt x="167" y="0"/>
                  </a:lnTo>
                  <a:lnTo>
                    <a:pt x="163" y="27"/>
                  </a:lnTo>
                  <a:lnTo>
                    <a:pt x="158" y="53"/>
                  </a:lnTo>
                  <a:lnTo>
                    <a:pt x="154" y="79"/>
                  </a:lnTo>
                  <a:lnTo>
                    <a:pt x="154" y="79"/>
                  </a:lnTo>
                  <a:lnTo>
                    <a:pt x="136" y="132"/>
                  </a:lnTo>
                  <a:lnTo>
                    <a:pt x="132" y="172"/>
                  </a:lnTo>
                  <a:lnTo>
                    <a:pt x="132" y="172"/>
                  </a:lnTo>
                  <a:lnTo>
                    <a:pt x="128" y="189"/>
                  </a:lnTo>
                  <a:lnTo>
                    <a:pt x="123" y="202"/>
                  </a:lnTo>
                  <a:lnTo>
                    <a:pt x="115" y="220"/>
                  </a:lnTo>
                  <a:lnTo>
                    <a:pt x="115" y="220"/>
                  </a:lnTo>
                  <a:lnTo>
                    <a:pt x="110" y="193"/>
                  </a:lnTo>
                  <a:lnTo>
                    <a:pt x="106" y="172"/>
                  </a:lnTo>
                  <a:lnTo>
                    <a:pt x="97" y="154"/>
                  </a:lnTo>
                  <a:lnTo>
                    <a:pt x="97" y="154"/>
                  </a:lnTo>
                  <a:lnTo>
                    <a:pt x="88" y="136"/>
                  </a:lnTo>
                  <a:lnTo>
                    <a:pt x="71" y="119"/>
                  </a:lnTo>
                  <a:lnTo>
                    <a:pt x="36" y="88"/>
                  </a:lnTo>
                  <a:lnTo>
                    <a:pt x="36" y="88"/>
                  </a:lnTo>
                  <a:lnTo>
                    <a:pt x="9" y="66"/>
                  </a:lnTo>
                  <a:lnTo>
                    <a:pt x="0" y="57"/>
                  </a:lnTo>
                  <a:lnTo>
                    <a:pt x="0" y="5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3" name="Freeform 92">
              <a:extLst>
                <a:ext uri="{FF2B5EF4-FFF2-40B4-BE49-F238E27FC236}">
                  <a16:creationId xmlns:a16="http://schemas.microsoft.com/office/drawing/2014/main" id="{039D6ED4-4336-4E14-9A61-5C61A83D9F7F}"/>
                </a:ext>
              </a:extLst>
            </p:cNvPr>
            <p:cNvSpPr>
              <a:spLocks/>
            </p:cNvSpPr>
            <p:nvPr/>
          </p:nvSpPr>
          <p:spPr bwMode="auto">
            <a:xfrm>
              <a:off x="2156606" y="4070182"/>
              <a:ext cx="1083485" cy="1642008"/>
            </a:xfrm>
            <a:custGeom>
              <a:avLst/>
              <a:gdLst/>
              <a:ahLst/>
              <a:cxnLst>
                <a:cxn ang="0">
                  <a:pos x="172" y="0"/>
                </a:cxn>
                <a:cxn ang="0">
                  <a:pos x="172" y="0"/>
                </a:cxn>
                <a:cxn ang="0">
                  <a:pos x="141" y="31"/>
                </a:cxn>
                <a:cxn ang="0">
                  <a:pos x="110" y="66"/>
                </a:cxn>
                <a:cxn ang="0">
                  <a:pos x="79" y="114"/>
                </a:cxn>
                <a:cxn ang="0">
                  <a:pos x="49" y="176"/>
                </a:cxn>
                <a:cxn ang="0">
                  <a:pos x="36" y="211"/>
                </a:cxn>
                <a:cxn ang="0">
                  <a:pos x="22" y="250"/>
                </a:cxn>
                <a:cxn ang="0">
                  <a:pos x="14" y="290"/>
                </a:cxn>
                <a:cxn ang="0">
                  <a:pos x="5" y="334"/>
                </a:cxn>
                <a:cxn ang="0">
                  <a:pos x="0" y="382"/>
                </a:cxn>
                <a:cxn ang="0">
                  <a:pos x="5" y="435"/>
                </a:cxn>
                <a:cxn ang="0">
                  <a:pos x="5" y="435"/>
                </a:cxn>
                <a:cxn ang="0">
                  <a:pos x="14" y="487"/>
                </a:cxn>
                <a:cxn ang="0">
                  <a:pos x="27" y="527"/>
                </a:cxn>
                <a:cxn ang="0">
                  <a:pos x="44" y="557"/>
                </a:cxn>
                <a:cxn ang="0">
                  <a:pos x="66" y="588"/>
                </a:cxn>
                <a:cxn ang="0">
                  <a:pos x="110" y="636"/>
                </a:cxn>
                <a:cxn ang="0">
                  <a:pos x="128" y="658"/>
                </a:cxn>
                <a:cxn ang="0">
                  <a:pos x="145" y="685"/>
                </a:cxn>
                <a:cxn ang="0">
                  <a:pos x="452" y="654"/>
                </a:cxn>
                <a:cxn ang="0">
                  <a:pos x="452" y="654"/>
                </a:cxn>
                <a:cxn ang="0">
                  <a:pos x="444" y="584"/>
                </a:cxn>
                <a:cxn ang="0">
                  <a:pos x="430" y="509"/>
                </a:cxn>
                <a:cxn ang="0">
                  <a:pos x="404" y="417"/>
                </a:cxn>
                <a:cxn ang="0">
                  <a:pos x="369" y="312"/>
                </a:cxn>
                <a:cxn ang="0">
                  <a:pos x="347" y="255"/>
                </a:cxn>
                <a:cxn ang="0">
                  <a:pos x="321" y="202"/>
                </a:cxn>
                <a:cxn ang="0">
                  <a:pos x="290" y="149"/>
                </a:cxn>
                <a:cxn ang="0">
                  <a:pos x="255" y="97"/>
                </a:cxn>
                <a:cxn ang="0">
                  <a:pos x="215" y="48"/>
                </a:cxn>
                <a:cxn ang="0">
                  <a:pos x="172" y="0"/>
                </a:cxn>
                <a:cxn ang="0">
                  <a:pos x="172" y="0"/>
                </a:cxn>
              </a:cxnLst>
              <a:rect l="0" t="0" r="r" b="b"/>
              <a:pathLst>
                <a:path w="452" h="685">
                  <a:moveTo>
                    <a:pt x="172" y="0"/>
                  </a:moveTo>
                  <a:lnTo>
                    <a:pt x="172" y="0"/>
                  </a:lnTo>
                  <a:lnTo>
                    <a:pt x="141" y="31"/>
                  </a:lnTo>
                  <a:lnTo>
                    <a:pt x="110" y="66"/>
                  </a:lnTo>
                  <a:lnTo>
                    <a:pt x="79" y="114"/>
                  </a:lnTo>
                  <a:lnTo>
                    <a:pt x="49" y="176"/>
                  </a:lnTo>
                  <a:lnTo>
                    <a:pt x="36" y="211"/>
                  </a:lnTo>
                  <a:lnTo>
                    <a:pt x="22" y="250"/>
                  </a:lnTo>
                  <a:lnTo>
                    <a:pt x="14" y="290"/>
                  </a:lnTo>
                  <a:lnTo>
                    <a:pt x="5" y="334"/>
                  </a:lnTo>
                  <a:lnTo>
                    <a:pt x="0" y="382"/>
                  </a:lnTo>
                  <a:lnTo>
                    <a:pt x="5" y="435"/>
                  </a:lnTo>
                  <a:lnTo>
                    <a:pt x="5" y="435"/>
                  </a:lnTo>
                  <a:lnTo>
                    <a:pt x="14" y="487"/>
                  </a:lnTo>
                  <a:lnTo>
                    <a:pt x="27" y="527"/>
                  </a:lnTo>
                  <a:lnTo>
                    <a:pt x="44" y="557"/>
                  </a:lnTo>
                  <a:lnTo>
                    <a:pt x="66" y="588"/>
                  </a:lnTo>
                  <a:lnTo>
                    <a:pt x="110" y="636"/>
                  </a:lnTo>
                  <a:lnTo>
                    <a:pt x="128" y="658"/>
                  </a:lnTo>
                  <a:lnTo>
                    <a:pt x="145" y="685"/>
                  </a:lnTo>
                  <a:lnTo>
                    <a:pt x="452" y="654"/>
                  </a:lnTo>
                  <a:lnTo>
                    <a:pt x="452" y="654"/>
                  </a:lnTo>
                  <a:lnTo>
                    <a:pt x="444" y="584"/>
                  </a:lnTo>
                  <a:lnTo>
                    <a:pt x="430" y="509"/>
                  </a:lnTo>
                  <a:lnTo>
                    <a:pt x="404" y="417"/>
                  </a:lnTo>
                  <a:lnTo>
                    <a:pt x="369" y="312"/>
                  </a:lnTo>
                  <a:lnTo>
                    <a:pt x="347" y="255"/>
                  </a:lnTo>
                  <a:lnTo>
                    <a:pt x="321" y="202"/>
                  </a:lnTo>
                  <a:lnTo>
                    <a:pt x="290" y="149"/>
                  </a:lnTo>
                  <a:lnTo>
                    <a:pt x="255" y="97"/>
                  </a:lnTo>
                  <a:lnTo>
                    <a:pt x="215" y="48"/>
                  </a:lnTo>
                  <a:lnTo>
                    <a:pt x="172" y="0"/>
                  </a:lnTo>
                  <a:lnTo>
                    <a:pt x="172"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4" name="Freeform 93">
              <a:extLst>
                <a:ext uri="{FF2B5EF4-FFF2-40B4-BE49-F238E27FC236}">
                  <a16:creationId xmlns:a16="http://schemas.microsoft.com/office/drawing/2014/main" id="{CB58DCCD-0D84-443D-96D4-3CAC8873FD98}"/>
                </a:ext>
              </a:extLst>
            </p:cNvPr>
            <p:cNvSpPr>
              <a:spLocks/>
            </p:cNvSpPr>
            <p:nvPr/>
          </p:nvSpPr>
          <p:spPr bwMode="auto">
            <a:xfrm>
              <a:off x="421111" y="5774515"/>
              <a:ext cx="1390313" cy="611259"/>
            </a:xfrm>
            <a:custGeom>
              <a:avLst/>
              <a:gdLst/>
              <a:ahLst/>
              <a:cxnLst>
                <a:cxn ang="0">
                  <a:pos x="536" y="123"/>
                </a:cxn>
                <a:cxn ang="0">
                  <a:pos x="536" y="123"/>
                </a:cxn>
                <a:cxn ang="0">
                  <a:pos x="452" y="79"/>
                </a:cxn>
                <a:cxn ang="0">
                  <a:pos x="387" y="35"/>
                </a:cxn>
                <a:cxn ang="0">
                  <a:pos x="334" y="0"/>
                </a:cxn>
                <a:cxn ang="0">
                  <a:pos x="334" y="0"/>
                </a:cxn>
                <a:cxn ang="0">
                  <a:pos x="316" y="4"/>
                </a:cxn>
                <a:cxn ang="0">
                  <a:pos x="299" y="13"/>
                </a:cxn>
                <a:cxn ang="0">
                  <a:pos x="277" y="22"/>
                </a:cxn>
                <a:cxn ang="0">
                  <a:pos x="277" y="22"/>
                </a:cxn>
                <a:cxn ang="0">
                  <a:pos x="242" y="40"/>
                </a:cxn>
                <a:cxn ang="0">
                  <a:pos x="198" y="57"/>
                </a:cxn>
                <a:cxn ang="0">
                  <a:pos x="136" y="79"/>
                </a:cxn>
                <a:cxn ang="0">
                  <a:pos x="136" y="79"/>
                </a:cxn>
                <a:cxn ang="0">
                  <a:pos x="84" y="123"/>
                </a:cxn>
                <a:cxn ang="0">
                  <a:pos x="35" y="154"/>
                </a:cxn>
                <a:cxn ang="0">
                  <a:pos x="0" y="176"/>
                </a:cxn>
                <a:cxn ang="0">
                  <a:pos x="0" y="176"/>
                </a:cxn>
                <a:cxn ang="0">
                  <a:pos x="0" y="184"/>
                </a:cxn>
                <a:cxn ang="0">
                  <a:pos x="9" y="193"/>
                </a:cxn>
                <a:cxn ang="0">
                  <a:pos x="18" y="197"/>
                </a:cxn>
                <a:cxn ang="0">
                  <a:pos x="27" y="202"/>
                </a:cxn>
                <a:cxn ang="0">
                  <a:pos x="35" y="202"/>
                </a:cxn>
                <a:cxn ang="0">
                  <a:pos x="53" y="197"/>
                </a:cxn>
                <a:cxn ang="0">
                  <a:pos x="53" y="197"/>
                </a:cxn>
                <a:cxn ang="0">
                  <a:pos x="53" y="202"/>
                </a:cxn>
                <a:cxn ang="0">
                  <a:pos x="57" y="211"/>
                </a:cxn>
                <a:cxn ang="0">
                  <a:pos x="66" y="215"/>
                </a:cxn>
                <a:cxn ang="0">
                  <a:pos x="75" y="215"/>
                </a:cxn>
                <a:cxn ang="0">
                  <a:pos x="88" y="215"/>
                </a:cxn>
                <a:cxn ang="0">
                  <a:pos x="110" y="211"/>
                </a:cxn>
                <a:cxn ang="0">
                  <a:pos x="110" y="211"/>
                </a:cxn>
                <a:cxn ang="0">
                  <a:pos x="119" y="215"/>
                </a:cxn>
                <a:cxn ang="0">
                  <a:pos x="132" y="219"/>
                </a:cxn>
                <a:cxn ang="0">
                  <a:pos x="154" y="211"/>
                </a:cxn>
                <a:cxn ang="0">
                  <a:pos x="154" y="211"/>
                </a:cxn>
                <a:cxn ang="0">
                  <a:pos x="180" y="202"/>
                </a:cxn>
                <a:cxn ang="0">
                  <a:pos x="202" y="189"/>
                </a:cxn>
                <a:cxn ang="0">
                  <a:pos x="220" y="171"/>
                </a:cxn>
                <a:cxn ang="0">
                  <a:pos x="220" y="171"/>
                </a:cxn>
                <a:cxn ang="0">
                  <a:pos x="294" y="154"/>
                </a:cxn>
                <a:cxn ang="0">
                  <a:pos x="294" y="154"/>
                </a:cxn>
                <a:cxn ang="0">
                  <a:pos x="321" y="167"/>
                </a:cxn>
                <a:cxn ang="0">
                  <a:pos x="365" y="180"/>
                </a:cxn>
                <a:cxn ang="0">
                  <a:pos x="365" y="180"/>
                </a:cxn>
                <a:cxn ang="0">
                  <a:pos x="387" y="197"/>
                </a:cxn>
                <a:cxn ang="0">
                  <a:pos x="430" y="219"/>
                </a:cxn>
                <a:cxn ang="0">
                  <a:pos x="430" y="219"/>
                </a:cxn>
                <a:cxn ang="0">
                  <a:pos x="483" y="246"/>
                </a:cxn>
                <a:cxn ang="0">
                  <a:pos x="514" y="255"/>
                </a:cxn>
                <a:cxn ang="0">
                  <a:pos x="549" y="255"/>
                </a:cxn>
                <a:cxn ang="0">
                  <a:pos x="549" y="255"/>
                </a:cxn>
                <a:cxn ang="0">
                  <a:pos x="566" y="250"/>
                </a:cxn>
                <a:cxn ang="0">
                  <a:pos x="575" y="241"/>
                </a:cxn>
                <a:cxn ang="0">
                  <a:pos x="580" y="224"/>
                </a:cxn>
                <a:cxn ang="0">
                  <a:pos x="580" y="202"/>
                </a:cxn>
                <a:cxn ang="0">
                  <a:pos x="575" y="180"/>
                </a:cxn>
                <a:cxn ang="0">
                  <a:pos x="566" y="158"/>
                </a:cxn>
                <a:cxn ang="0">
                  <a:pos x="553" y="140"/>
                </a:cxn>
                <a:cxn ang="0">
                  <a:pos x="536" y="123"/>
                </a:cxn>
                <a:cxn ang="0">
                  <a:pos x="536" y="123"/>
                </a:cxn>
              </a:cxnLst>
              <a:rect l="0" t="0" r="r" b="b"/>
              <a:pathLst>
                <a:path w="580" h="255">
                  <a:moveTo>
                    <a:pt x="536" y="123"/>
                  </a:moveTo>
                  <a:lnTo>
                    <a:pt x="536" y="123"/>
                  </a:lnTo>
                  <a:lnTo>
                    <a:pt x="452" y="79"/>
                  </a:lnTo>
                  <a:lnTo>
                    <a:pt x="387" y="35"/>
                  </a:lnTo>
                  <a:lnTo>
                    <a:pt x="334" y="0"/>
                  </a:lnTo>
                  <a:lnTo>
                    <a:pt x="334" y="0"/>
                  </a:lnTo>
                  <a:lnTo>
                    <a:pt x="316" y="4"/>
                  </a:lnTo>
                  <a:lnTo>
                    <a:pt x="299" y="13"/>
                  </a:lnTo>
                  <a:lnTo>
                    <a:pt x="277" y="22"/>
                  </a:lnTo>
                  <a:lnTo>
                    <a:pt x="277" y="22"/>
                  </a:lnTo>
                  <a:lnTo>
                    <a:pt x="242" y="40"/>
                  </a:lnTo>
                  <a:lnTo>
                    <a:pt x="198" y="57"/>
                  </a:lnTo>
                  <a:lnTo>
                    <a:pt x="136" y="79"/>
                  </a:lnTo>
                  <a:lnTo>
                    <a:pt x="136" y="79"/>
                  </a:lnTo>
                  <a:lnTo>
                    <a:pt x="84" y="123"/>
                  </a:lnTo>
                  <a:lnTo>
                    <a:pt x="35" y="154"/>
                  </a:lnTo>
                  <a:lnTo>
                    <a:pt x="0" y="176"/>
                  </a:lnTo>
                  <a:lnTo>
                    <a:pt x="0" y="176"/>
                  </a:lnTo>
                  <a:lnTo>
                    <a:pt x="0" y="184"/>
                  </a:lnTo>
                  <a:lnTo>
                    <a:pt x="9" y="193"/>
                  </a:lnTo>
                  <a:lnTo>
                    <a:pt x="18" y="197"/>
                  </a:lnTo>
                  <a:lnTo>
                    <a:pt x="27" y="202"/>
                  </a:lnTo>
                  <a:lnTo>
                    <a:pt x="35" y="202"/>
                  </a:lnTo>
                  <a:lnTo>
                    <a:pt x="53" y="197"/>
                  </a:lnTo>
                  <a:lnTo>
                    <a:pt x="53" y="197"/>
                  </a:lnTo>
                  <a:lnTo>
                    <a:pt x="53" y="202"/>
                  </a:lnTo>
                  <a:lnTo>
                    <a:pt x="57" y="211"/>
                  </a:lnTo>
                  <a:lnTo>
                    <a:pt x="66" y="215"/>
                  </a:lnTo>
                  <a:lnTo>
                    <a:pt x="75" y="215"/>
                  </a:lnTo>
                  <a:lnTo>
                    <a:pt x="88" y="215"/>
                  </a:lnTo>
                  <a:lnTo>
                    <a:pt x="110" y="211"/>
                  </a:lnTo>
                  <a:lnTo>
                    <a:pt x="110" y="211"/>
                  </a:lnTo>
                  <a:lnTo>
                    <a:pt x="119" y="215"/>
                  </a:lnTo>
                  <a:lnTo>
                    <a:pt x="132" y="219"/>
                  </a:lnTo>
                  <a:lnTo>
                    <a:pt x="154" y="211"/>
                  </a:lnTo>
                  <a:lnTo>
                    <a:pt x="154" y="211"/>
                  </a:lnTo>
                  <a:lnTo>
                    <a:pt x="180" y="202"/>
                  </a:lnTo>
                  <a:lnTo>
                    <a:pt x="202" y="189"/>
                  </a:lnTo>
                  <a:lnTo>
                    <a:pt x="220" y="171"/>
                  </a:lnTo>
                  <a:lnTo>
                    <a:pt x="220" y="171"/>
                  </a:lnTo>
                  <a:lnTo>
                    <a:pt x="294" y="154"/>
                  </a:lnTo>
                  <a:lnTo>
                    <a:pt x="294" y="154"/>
                  </a:lnTo>
                  <a:lnTo>
                    <a:pt x="321" y="167"/>
                  </a:lnTo>
                  <a:lnTo>
                    <a:pt x="365" y="180"/>
                  </a:lnTo>
                  <a:lnTo>
                    <a:pt x="365" y="180"/>
                  </a:lnTo>
                  <a:lnTo>
                    <a:pt x="387" y="197"/>
                  </a:lnTo>
                  <a:lnTo>
                    <a:pt x="430" y="219"/>
                  </a:lnTo>
                  <a:lnTo>
                    <a:pt x="430" y="219"/>
                  </a:lnTo>
                  <a:lnTo>
                    <a:pt x="483" y="246"/>
                  </a:lnTo>
                  <a:lnTo>
                    <a:pt x="514" y="255"/>
                  </a:lnTo>
                  <a:lnTo>
                    <a:pt x="549" y="255"/>
                  </a:lnTo>
                  <a:lnTo>
                    <a:pt x="549" y="255"/>
                  </a:lnTo>
                  <a:lnTo>
                    <a:pt x="566" y="250"/>
                  </a:lnTo>
                  <a:lnTo>
                    <a:pt x="575" y="241"/>
                  </a:lnTo>
                  <a:lnTo>
                    <a:pt x="580" y="224"/>
                  </a:lnTo>
                  <a:lnTo>
                    <a:pt x="580" y="202"/>
                  </a:lnTo>
                  <a:lnTo>
                    <a:pt x="575" y="180"/>
                  </a:lnTo>
                  <a:lnTo>
                    <a:pt x="566" y="158"/>
                  </a:lnTo>
                  <a:lnTo>
                    <a:pt x="553" y="140"/>
                  </a:lnTo>
                  <a:lnTo>
                    <a:pt x="536" y="123"/>
                  </a:lnTo>
                  <a:lnTo>
                    <a:pt x="536" y="123"/>
                  </a:lnTo>
                  <a:close/>
                </a:path>
              </a:pathLst>
            </a:custGeom>
            <a:solidFill>
              <a:srgbClr val="D37C3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5" name="Freeform 94">
              <a:extLst>
                <a:ext uri="{FF2B5EF4-FFF2-40B4-BE49-F238E27FC236}">
                  <a16:creationId xmlns:a16="http://schemas.microsoft.com/office/drawing/2014/main" id="{488F6D00-3072-4DD0-BB8A-9027D40FC87D}"/>
                </a:ext>
              </a:extLst>
            </p:cNvPr>
            <p:cNvSpPr>
              <a:spLocks/>
            </p:cNvSpPr>
            <p:nvPr/>
          </p:nvSpPr>
          <p:spPr bwMode="auto">
            <a:xfrm>
              <a:off x="1693966" y="5355023"/>
              <a:ext cx="1598861" cy="1155398"/>
            </a:xfrm>
            <a:custGeom>
              <a:avLst/>
              <a:gdLst/>
              <a:ahLst/>
              <a:cxnLst>
                <a:cxn ang="0">
                  <a:pos x="623" y="0"/>
                </a:cxn>
                <a:cxn ang="0">
                  <a:pos x="623" y="0"/>
                </a:cxn>
                <a:cxn ang="0">
                  <a:pos x="632" y="39"/>
                </a:cxn>
                <a:cxn ang="0">
                  <a:pos x="650" y="136"/>
                </a:cxn>
                <a:cxn ang="0">
                  <a:pos x="659" y="197"/>
                </a:cxn>
                <a:cxn ang="0">
                  <a:pos x="663" y="267"/>
                </a:cxn>
                <a:cxn ang="0">
                  <a:pos x="667" y="333"/>
                </a:cxn>
                <a:cxn ang="0">
                  <a:pos x="659" y="394"/>
                </a:cxn>
                <a:cxn ang="0">
                  <a:pos x="659" y="394"/>
                </a:cxn>
                <a:cxn ang="0">
                  <a:pos x="632" y="412"/>
                </a:cxn>
                <a:cxn ang="0">
                  <a:pos x="597" y="425"/>
                </a:cxn>
                <a:cxn ang="0">
                  <a:pos x="549" y="447"/>
                </a:cxn>
                <a:cxn ang="0">
                  <a:pos x="483" y="465"/>
                </a:cxn>
                <a:cxn ang="0">
                  <a:pos x="400" y="478"/>
                </a:cxn>
                <a:cxn ang="0">
                  <a:pos x="303" y="482"/>
                </a:cxn>
                <a:cxn ang="0">
                  <a:pos x="246" y="482"/>
                </a:cxn>
                <a:cxn ang="0">
                  <a:pos x="185" y="478"/>
                </a:cxn>
                <a:cxn ang="0">
                  <a:pos x="185" y="478"/>
                </a:cxn>
                <a:cxn ang="0">
                  <a:pos x="123" y="473"/>
                </a:cxn>
                <a:cxn ang="0">
                  <a:pos x="101" y="465"/>
                </a:cxn>
                <a:cxn ang="0">
                  <a:pos x="97" y="460"/>
                </a:cxn>
                <a:cxn ang="0">
                  <a:pos x="97" y="460"/>
                </a:cxn>
                <a:cxn ang="0">
                  <a:pos x="97" y="456"/>
                </a:cxn>
                <a:cxn ang="0">
                  <a:pos x="18" y="465"/>
                </a:cxn>
                <a:cxn ang="0">
                  <a:pos x="18" y="465"/>
                </a:cxn>
                <a:cxn ang="0">
                  <a:pos x="22" y="447"/>
                </a:cxn>
                <a:cxn ang="0">
                  <a:pos x="31" y="408"/>
                </a:cxn>
                <a:cxn ang="0">
                  <a:pos x="31" y="381"/>
                </a:cxn>
                <a:cxn ang="0">
                  <a:pos x="27" y="351"/>
                </a:cxn>
                <a:cxn ang="0">
                  <a:pos x="18" y="320"/>
                </a:cxn>
                <a:cxn ang="0">
                  <a:pos x="0" y="285"/>
                </a:cxn>
                <a:cxn ang="0">
                  <a:pos x="75" y="285"/>
                </a:cxn>
                <a:cxn ang="0">
                  <a:pos x="75" y="285"/>
                </a:cxn>
                <a:cxn ang="0">
                  <a:pos x="84" y="267"/>
                </a:cxn>
                <a:cxn ang="0">
                  <a:pos x="92" y="254"/>
                </a:cxn>
                <a:cxn ang="0">
                  <a:pos x="110" y="236"/>
                </a:cxn>
                <a:cxn ang="0">
                  <a:pos x="110" y="236"/>
                </a:cxn>
                <a:cxn ang="0">
                  <a:pos x="119" y="228"/>
                </a:cxn>
                <a:cxn ang="0">
                  <a:pos x="136" y="223"/>
                </a:cxn>
                <a:cxn ang="0">
                  <a:pos x="176" y="219"/>
                </a:cxn>
                <a:cxn ang="0">
                  <a:pos x="220" y="210"/>
                </a:cxn>
                <a:cxn ang="0">
                  <a:pos x="242" y="201"/>
                </a:cxn>
                <a:cxn ang="0">
                  <a:pos x="259" y="193"/>
                </a:cxn>
                <a:cxn ang="0">
                  <a:pos x="259" y="193"/>
                </a:cxn>
                <a:cxn ang="0">
                  <a:pos x="272" y="175"/>
                </a:cxn>
                <a:cxn ang="0">
                  <a:pos x="290" y="157"/>
                </a:cxn>
                <a:cxn ang="0">
                  <a:pos x="312" y="109"/>
                </a:cxn>
                <a:cxn ang="0">
                  <a:pos x="338" y="48"/>
                </a:cxn>
                <a:cxn ang="0">
                  <a:pos x="623" y="0"/>
                </a:cxn>
              </a:cxnLst>
              <a:rect l="0" t="0" r="r" b="b"/>
              <a:pathLst>
                <a:path w="667" h="482">
                  <a:moveTo>
                    <a:pt x="623" y="0"/>
                  </a:moveTo>
                  <a:lnTo>
                    <a:pt x="623" y="0"/>
                  </a:lnTo>
                  <a:lnTo>
                    <a:pt x="632" y="39"/>
                  </a:lnTo>
                  <a:lnTo>
                    <a:pt x="650" y="136"/>
                  </a:lnTo>
                  <a:lnTo>
                    <a:pt x="659" y="197"/>
                  </a:lnTo>
                  <a:lnTo>
                    <a:pt x="663" y="267"/>
                  </a:lnTo>
                  <a:lnTo>
                    <a:pt x="667" y="333"/>
                  </a:lnTo>
                  <a:lnTo>
                    <a:pt x="659" y="394"/>
                  </a:lnTo>
                  <a:lnTo>
                    <a:pt x="659" y="394"/>
                  </a:lnTo>
                  <a:lnTo>
                    <a:pt x="632" y="412"/>
                  </a:lnTo>
                  <a:lnTo>
                    <a:pt x="597" y="425"/>
                  </a:lnTo>
                  <a:lnTo>
                    <a:pt x="549" y="447"/>
                  </a:lnTo>
                  <a:lnTo>
                    <a:pt x="483" y="465"/>
                  </a:lnTo>
                  <a:lnTo>
                    <a:pt x="400" y="478"/>
                  </a:lnTo>
                  <a:lnTo>
                    <a:pt x="303" y="482"/>
                  </a:lnTo>
                  <a:lnTo>
                    <a:pt x="246" y="482"/>
                  </a:lnTo>
                  <a:lnTo>
                    <a:pt x="185" y="478"/>
                  </a:lnTo>
                  <a:lnTo>
                    <a:pt x="185" y="478"/>
                  </a:lnTo>
                  <a:lnTo>
                    <a:pt x="123" y="473"/>
                  </a:lnTo>
                  <a:lnTo>
                    <a:pt x="101" y="465"/>
                  </a:lnTo>
                  <a:lnTo>
                    <a:pt x="97" y="460"/>
                  </a:lnTo>
                  <a:lnTo>
                    <a:pt x="97" y="460"/>
                  </a:lnTo>
                  <a:lnTo>
                    <a:pt x="97" y="456"/>
                  </a:lnTo>
                  <a:lnTo>
                    <a:pt x="18" y="465"/>
                  </a:lnTo>
                  <a:lnTo>
                    <a:pt x="18" y="465"/>
                  </a:lnTo>
                  <a:lnTo>
                    <a:pt x="22" y="447"/>
                  </a:lnTo>
                  <a:lnTo>
                    <a:pt x="31" y="408"/>
                  </a:lnTo>
                  <a:lnTo>
                    <a:pt x="31" y="381"/>
                  </a:lnTo>
                  <a:lnTo>
                    <a:pt x="27" y="351"/>
                  </a:lnTo>
                  <a:lnTo>
                    <a:pt x="18" y="320"/>
                  </a:lnTo>
                  <a:lnTo>
                    <a:pt x="0" y="285"/>
                  </a:lnTo>
                  <a:lnTo>
                    <a:pt x="75" y="285"/>
                  </a:lnTo>
                  <a:lnTo>
                    <a:pt x="75" y="285"/>
                  </a:lnTo>
                  <a:lnTo>
                    <a:pt x="84" y="267"/>
                  </a:lnTo>
                  <a:lnTo>
                    <a:pt x="92" y="254"/>
                  </a:lnTo>
                  <a:lnTo>
                    <a:pt x="110" y="236"/>
                  </a:lnTo>
                  <a:lnTo>
                    <a:pt x="110" y="236"/>
                  </a:lnTo>
                  <a:lnTo>
                    <a:pt x="119" y="228"/>
                  </a:lnTo>
                  <a:lnTo>
                    <a:pt x="136" y="223"/>
                  </a:lnTo>
                  <a:lnTo>
                    <a:pt x="176" y="219"/>
                  </a:lnTo>
                  <a:lnTo>
                    <a:pt x="220" y="210"/>
                  </a:lnTo>
                  <a:lnTo>
                    <a:pt x="242" y="201"/>
                  </a:lnTo>
                  <a:lnTo>
                    <a:pt x="259" y="193"/>
                  </a:lnTo>
                  <a:lnTo>
                    <a:pt x="259" y="193"/>
                  </a:lnTo>
                  <a:lnTo>
                    <a:pt x="272" y="175"/>
                  </a:lnTo>
                  <a:lnTo>
                    <a:pt x="290" y="157"/>
                  </a:lnTo>
                  <a:lnTo>
                    <a:pt x="312" y="109"/>
                  </a:lnTo>
                  <a:lnTo>
                    <a:pt x="338" y="48"/>
                  </a:lnTo>
                  <a:lnTo>
                    <a:pt x="623"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6" name="Freeform 95">
              <a:extLst>
                <a:ext uri="{FF2B5EF4-FFF2-40B4-BE49-F238E27FC236}">
                  <a16:creationId xmlns:a16="http://schemas.microsoft.com/office/drawing/2014/main" id="{0C5C37A6-4624-4DBF-B803-E2F431D83782}"/>
                </a:ext>
              </a:extLst>
            </p:cNvPr>
            <p:cNvSpPr>
              <a:spLocks/>
            </p:cNvSpPr>
            <p:nvPr/>
          </p:nvSpPr>
          <p:spPr bwMode="auto">
            <a:xfrm>
              <a:off x="1010796" y="3669869"/>
              <a:ext cx="642421" cy="1042735"/>
            </a:xfrm>
            <a:custGeom>
              <a:avLst/>
              <a:gdLst/>
              <a:ahLst/>
              <a:cxnLst>
                <a:cxn ang="0">
                  <a:pos x="180" y="0"/>
                </a:cxn>
                <a:cxn ang="0">
                  <a:pos x="180" y="0"/>
                </a:cxn>
                <a:cxn ang="0">
                  <a:pos x="180" y="9"/>
                </a:cxn>
                <a:cxn ang="0">
                  <a:pos x="189" y="36"/>
                </a:cxn>
                <a:cxn ang="0">
                  <a:pos x="189" y="71"/>
                </a:cxn>
                <a:cxn ang="0">
                  <a:pos x="189" y="119"/>
                </a:cxn>
                <a:cxn ang="0">
                  <a:pos x="180" y="145"/>
                </a:cxn>
                <a:cxn ang="0">
                  <a:pos x="171" y="176"/>
                </a:cxn>
                <a:cxn ang="0">
                  <a:pos x="158" y="211"/>
                </a:cxn>
                <a:cxn ang="0">
                  <a:pos x="141" y="242"/>
                </a:cxn>
                <a:cxn ang="0">
                  <a:pos x="114" y="277"/>
                </a:cxn>
                <a:cxn ang="0">
                  <a:pos x="83" y="316"/>
                </a:cxn>
                <a:cxn ang="0">
                  <a:pos x="44" y="356"/>
                </a:cxn>
                <a:cxn ang="0">
                  <a:pos x="0" y="395"/>
                </a:cxn>
                <a:cxn ang="0">
                  <a:pos x="0" y="395"/>
                </a:cxn>
                <a:cxn ang="0">
                  <a:pos x="5" y="400"/>
                </a:cxn>
                <a:cxn ang="0">
                  <a:pos x="9" y="404"/>
                </a:cxn>
                <a:cxn ang="0">
                  <a:pos x="22" y="400"/>
                </a:cxn>
                <a:cxn ang="0">
                  <a:pos x="22" y="400"/>
                </a:cxn>
                <a:cxn ang="0">
                  <a:pos x="66" y="369"/>
                </a:cxn>
                <a:cxn ang="0">
                  <a:pos x="92" y="351"/>
                </a:cxn>
                <a:cxn ang="0">
                  <a:pos x="92" y="351"/>
                </a:cxn>
                <a:cxn ang="0">
                  <a:pos x="154" y="387"/>
                </a:cxn>
                <a:cxn ang="0">
                  <a:pos x="193" y="417"/>
                </a:cxn>
                <a:cxn ang="0">
                  <a:pos x="215" y="435"/>
                </a:cxn>
                <a:cxn ang="0">
                  <a:pos x="215" y="435"/>
                </a:cxn>
                <a:cxn ang="0">
                  <a:pos x="224" y="430"/>
                </a:cxn>
                <a:cxn ang="0">
                  <a:pos x="233" y="409"/>
                </a:cxn>
                <a:cxn ang="0">
                  <a:pos x="246" y="369"/>
                </a:cxn>
                <a:cxn ang="0">
                  <a:pos x="259" y="316"/>
                </a:cxn>
                <a:cxn ang="0">
                  <a:pos x="268" y="255"/>
                </a:cxn>
                <a:cxn ang="0">
                  <a:pos x="268" y="185"/>
                </a:cxn>
                <a:cxn ang="0">
                  <a:pos x="268" y="150"/>
                </a:cxn>
                <a:cxn ang="0">
                  <a:pos x="259" y="115"/>
                </a:cxn>
                <a:cxn ang="0">
                  <a:pos x="250" y="75"/>
                </a:cxn>
                <a:cxn ang="0">
                  <a:pos x="241" y="36"/>
                </a:cxn>
                <a:cxn ang="0">
                  <a:pos x="241" y="36"/>
                </a:cxn>
                <a:cxn ang="0">
                  <a:pos x="215" y="14"/>
                </a:cxn>
                <a:cxn ang="0">
                  <a:pos x="193" y="5"/>
                </a:cxn>
                <a:cxn ang="0">
                  <a:pos x="184" y="0"/>
                </a:cxn>
                <a:cxn ang="0">
                  <a:pos x="180" y="0"/>
                </a:cxn>
                <a:cxn ang="0">
                  <a:pos x="180" y="0"/>
                </a:cxn>
              </a:cxnLst>
              <a:rect l="0" t="0" r="r" b="b"/>
              <a:pathLst>
                <a:path w="268" h="435">
                  <a:moveTo>
                    <a:pt x="180" y="0"/>
                  </a:moveTo>
                  <a:lnTo>
                    <a:pt x="180" y="0"/>
                  </a:lnTo>
                  <a:lnTo>
                    <a:pt x="180" y="9"/>
                  </a:lnTo>
                  <a:lnTo>
                    <a:pt x="189" y="36"/>
                  </a:lnTo>
                  <a:lnTo>
                    <a:pt x="189" y="71"/>
                  </a:lnTo>
                  <a:lnTo>
                    <a:pt x="189" y="119"/>
                  </a:lnTo>
                  <a:lnTo>
                    <a:pt x="180" y="145"/>
                  </a:lnTo>
                  <a:lnTo>
                    <a:pt x="171" y="176"/>
                  </a:lnTo>
                  <a:lnTo>
                    <a:pt x="158" y="211"/>
                  </a:lnTo>
                  <a:lnTo>
                    <a:pt x="141" y="242"/>
                  </a:lnTo>
                  <a:lnTo>
                    <a:pt x="114" y="277"/>
                  </a:lnTo>
                  <a:lnTo>
                    <a:pt x="83" y="316"/>
                  </a:lnTo>
                  <a:lnTo>
                    <a:pt x="44" y="356"/>
                  </a:lnTo>
                  <a:lnTo>
                    <a:pt x="0" y="395"/>
                  </a:lnTo>
                  <a:lnTo>
                    <a:pt x="0" y="395"/>
                  </a:lnTo>
                  <a:lnTo>
                    <a:pt x="5" y="400"/>
                  </a:lnTo>
                  <a:lnTo>
                    <a:pt x="9" y="404"/>
                  </a:lnTo>
                  <a:lnTo>
                    <a:pt x="22" y="400"/>
                  </a:lnTo>
                  <a:lnTo>
                    <a:pt x="22" y="400"/>
                  </a:lnTo>
                  <a:lnTo>
                    <a:pt x="66" y="369"/>
                  </a:lnTo>
                  <a:lnTo>
                    <a:pt x="92" y="351"/>
                  </a:lnTo>
                  <a:lnTo>
                    <a:pt x="92" y="351"/>
                  </a:lnTo>
                  <a:lnTo>
                    <a:pt x="154" y="387"/>
                  </a:lnTo>
                  <a:lnTo>
                    <a:pt x="193" y="417"/>
                  </a:lnTo>
                  <a:lnTo>
                    <a:pt x="215" y="435"/>
                  </a:lnTo>
                  <a:lnTo>
                    <a:pt x="215" y="435"/>
                  </a:lnTo>
                  <a:lnTo>
                    <a:pt x="224" y="430"/>
                  </a:lnTo>
                  <a:lnTo>
                    <a:pt x="233" y="409"/>
                  </a:lnTo>
                  <a:lnTo>
                    <a:pt x="246" y="369"/>
                  </a:lnTo>
                  <a:lnTo>
                    <a:pt x="259" y="316"/>
                  </a:lnTo>
                  <a:lnTo>
                    <a:pt x="268" y="255"/>
                  </a:lnTo>
                  <a:lnTo>
                    <a:pt x="268" y="185"/>
                  </a:lnTo>
                  <a:lnTo>
                    <a:pt x="268" y="150"/>
                  </a:lnTo>
                  <a:lnTo>
                    <a:pt x="259" y="115"/>
                  </a:lnTo>
                  <a:lnTo>
                    <a:pt x="250" y="75"/>
                  </a:lnTo>
                  <a:lnTo>
                    <a:pt x="241" y="36"/>
                  </a:lnTo>
                  <a:lnTo>
                    <a:pt x="241" y="36"/>
                  </a:lnTo>
                  <a:lnTo>
                    <a:pt x="215" y="14"/>
                  </a:lnTo>
                  <a:lnTo>
                    <a:pt x="193" y="5"/>
                  </a:lnTo>
                  <a:lnTo>
                    <a:pt x="184" y="0"/>
                  </a:lnTo>
                  <a:lnTo>
                    <a:pt x="180" y="0"/>
                  </a:lnTo>
                  <a:lnTo>
                    <a:pt x="18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7" name="Freeform 96">
              <a:extLst>
                <a:ext uri="{FF2B5EF4-FFF2-40B4-BE49-F238E27FC236}">
                  <a16:creationId xmlns:a16="http://schemas.microsoft.com/office/drawing/2014/main" id="{922BFF66-A7DC-4023-B94E-700A36DE9BBB}"/>
                </a:ext>
              </a:extLst>
            </p:cNvPr>
            <p:cNvSpPr>
              <a:spLocks/>
            </p:cNvSpPr>
            <p:nvPr/>
          </p:nvSpPr>
          <p:spPr bwMode="auto">
            <a:xfrm>
              <a:off x="1389536" y="5091343"/>
              <a:ext cx="642421" cy="829394"/>
            </a:xfrm>
            <a:custGeom>
              <a:avLst/>
              <a:gdLst/>
              <a:ahLst/>
              <a:cxnLst>
                <a:cxn ang="0">
                  <a:pos x="0" y="0"/>
                </a:cxn>
                <a:cxn ang="0">
                  <a:pos x="0" y="0"/>
                </a:cxn>
                <a:cxn ang="0">
                  <a:pos x="22" y="9"/>
                </a:cxn>
                <a:cxn ang="0">
                  <a:pos x="75" y="22"/>
                </a:cxn>
                <a:cxn ang="0">
                  <a:pos x="110" y="31"/>
                </a:cxn>
                <a:cxn ang="0">
                  <a:pos x="145" y="35"/>
                </a:cxn>
                <a:cxn ang="0">
                  <a:pos x="184" y="35"/>
                </a:cxn>
                <a:cxn ang="0">
                  <a:pos x="224" y="31"/>
                </a:cxn>
                <a:cxn ang="0">
                  <a:pos x="268" y="263"/>
                </a:cxn>
                <a:cxn ang="0">
                  <a:pos x="180" y="346"/>
                </a:cxn>
                <a:cxn ang="0">
                  <a:pos x="40" y="263"/>
                </a:cxn>
                <a:cxn ang="0">
                  <a:pos x="40" y="263"/>
                </a:cxn>
                <a:cxn ang="0">
                  <a:pos x="31" y="232"/>
                </a:cxn>
                <a:cxn ang="0">
                  <a:pos x="13" y="167"/>
                </a:cxn>
                <a:cxn ang="0">
                  <a:pos x="0" y="79"/>
                </a:cxn>
                <a:cxn ang="0">
                  <a:pos x="0" y="39"/>
                </a:cxn>
                <a:cxn ang="0">
                  <a:pos x="0" y="0"/>
                </a:cxn>
                <a:cxn ang="0">
                  <a:pos x="0" y="0"/>
                </a:cxn>
              </a:cxnLst>
              <a:rect l="0" t="0" r="r" b="b"/>
              <a:pathLst>
                <a:path w="268" h="346">
                  <a:moveTo>
                    <a:pt x="0" y="0"/>
                  </a:moveTo>
                  <a:lnTo>
                    <a:pt x="0" y="0"/>
                  </a:lnTo>
                  <a:lnTo>
                    <a:pt x="22" y="9"/>
                  </a:lnTo>
                  <a:lnTo>
                    <a:pt x="75" y="22"/>
                  </a:lnTo>
                  <a:lnTo>
                    <a:pt x="110" y="31"/>
                  </a:lnTo>
                  <a:lnTo>
                    <a:pt x="145" y="35"/>
                  </a:lnTo>
                  <a:lnTo>
                    <a:pt x="184" y="35"/>
                  </a:lnTo>
                  <a:lnTo>
                    <a:pt x="224" y="31"/>
                  </a:lnTo>
                  <a:lnTo>
                    <a:pt x="268" y="263"/>
                  </a:lnTo>
                  <a:lnTo>
                    <a:pt x="180" y="346"/>
                  </a:lnTo>
                  <a:lnTo>
                    <a:pt x="40" y="263"/>
                  </a:lnTo>
                  <a:lnTo>
                    <a:pt x="40" y="263"/>
                  </a:lnTo>
                  <a:lnTo>
                    <a:pt x="31" y="232"/>
                  </a:lnTo>
                  <a:lnTo>
                    <a:pt x="13" y="167"/>
                  </a:lnTo>
                  <a:lnTo>
                    <a:pt x="0" y="79"/>
                  </a:lnTo>
                  <a:lnTo>
                    <a:pt x="0" y="39"/>
                  </a:lnTo>
                  <a:lnTo>
                    <a:pt x="0" y="0"/>
                  </a:lnTo>
                  <a:lnTo>
                    <a:pt x="0" y="0"/>
                  </a:lnTo>
                  <a:close/>
                </a:path>
              </a:pathLst>
            </a:custGeom>
            <a:solidFill>
              <a:schemeClr val="accent3">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8" name="Freeform 97">
              <a:extLst>
                <a:ext uri="{FF2B5EF4-FFF2-40B4-BE49-F238E27FC236}">
                  <a16:creationId xmlns:a16="http://schemas.microsoft.com/office/drawing/2014/main" id="{1CFAA4AE-8EA3-4D25-87A9-B9C2751934A4}"/>
                </a:ext>
              </a:extLst>
            </p:cNvPr>
            <p:cNvSpPr>
              <a:spLocks/>
            </p:cNvSpPr>
            <p:nvPr/>
          </p:nvSpPr>
          <p:spPr bwMode="auto">
            <a:xfrm>
              <a:off x="958060" y="4818075"/>
              <a:ext cx="74311" cy="93487"/>
            </a:xfrm>
            <a:custGeom>
              <a:avLst/>
              <a:gdLst/>
              <a:ahLst/>
              <a:cxnLst>
                <a:cxn ang="0">
                  <a:pos x="31" y="22"/>
                </a:cxn>
                <a:cxn ang="0">
                  <a:pos x="31" y="22"/>
                </a:cxn>
                <a:cxn ang="0">
                  <a:pos x="27" y="35"/>
                </a:cxn>
                <a:cxn ang="0">
                  <a:pos x="22" y="39"/>
                </a:cxn>
                <a:cxn ang="0">
                  <a:pos x="13" y="39"/>
                </a:cxn>
                <a:cxn ang="0">
                  <a:pos x="13" y="39"/>
                </a:cxn>
                <a:cxn ang="0">
                  <a:pos x="9" y="39"/>
                </a:cxn>
                <a:cxn ang="0">
                  <a:pos x="5" y="35"/>
                </a:cxn>
                <a:cxn ang="0">
                  <a:pos x="0" y="22"/>
                </a:cxn>
                <a:cxn ang="0">
                  <a:pos x="0" y="22"/>
                </a:cxn>
                <a:cxn ang="0">
                  <a:pos x="5" y="9"/>
                </a:cxn>
                <a:cxn ang="0">
                  <a:pos x="9" y="4"/>
                </a:cxn>
                <a:cxn ang="0">
                  <a:pos x="13" y="0"/>
                </a:cxn>
                <a:cxn ang="0">
                  <a:pos x="13" y="0"/>
                </a:cxn>
                <a:cxn ang="0">
                  <a:pos x="22" y="4"/>
                </a:cxn>
                <a:cxn ang="0">
                  <a:pos x="27" y="9"/>
                </a:cxn>
                <a:cxn ang="0">
                  <a:pos x="31" y="22"/>
                </a:cxn>
                <a:cxn ang="0">
                  <a:pos x="31" y="22"/>
                </a:cxn>
              </a:cxnLst>
              <a:rect l="0" t="0" r="r" b="b"/>
              <a:pathLst>
                <a:path w="31" h="39">
                  <a:moveTo>
                    <a:pt x="31" y="22"/>
                  </a:moveTo>
                  <a:lnTo>
                    <a:pt x="31" y="22"/>
                  </a:lnTo>
                  <a:lnTo>
                    <a:pt x="27" y="35"/>
                  </a:lnTo>
                  <a:lnTo>
                    <a:pt x="22" y="39"/>
                  </a:lnTo>
                  <a:lnTo>
                    <a:pt x="13" y="39"/>
                  </a:lnTo>
                  <a:lnTo>
                    <a:pt x="13" y="39"/>
                  </a:lnTo>
                  <a:lnTo>
                    <a:pt x="9" y="39"/>
                  </a:lnTo>
                  <a:lnTo>
                    <a:pt x="5" y="35"/>
                  </a:lnTo>
                  <a:lnTo>
                    <a:pt x="0" y="22"/>
                  </a:lnTo>
                  <a:lnTo>
                    <a:pt x="0" y="22"/>
                  </a:lnTo>
                  <a:lnTo>
                    <a:pt x="5" y="9"/>
                  </a:lnTo>
                  <a:lnTo>
                    <a:pt x="9" y="4"/>
                  </a:lnTo>
                  <a:lnTo>
                    <a:pt x="13" y="0"/>
                  </a:lnTo>
                  <a:lnTo>
                    <a:pt x="13" y="0"/>
                  </a:lnTo>
                  <a:lnTo>
                    <a:pt x="22" y="4"/>
                  </a:lnTo>
                  <a:lnTo>
                    <a:pt x="27" y="9"/>
                  </a:lnTo>
                  <a:lnTo>
                    <a:pt x="31" y="22"/>
                  </a:lnTo>
                  <a:lnTo>
                    <a:pt x="31"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69" name="Freeform 98">
              <a:extLst>
                <a:ext uri="{FF2B5EF4-FFF2-40B4-BE49-F238E27FC236}">
                  <a16:creationId xmlns:a16="http://schemas.microsoft.com/office/drawing/2014/main" id="{8BB7A567-9043-4DC5-B565-2DB07D112D36}"/>
                </a:ext>
              </a:extLst>
            </p:cNvPr>
            <p:cNvSpPr>
              <a:spLocks/>
            </p:cNvSpPr>
            <p:nvPr/>
          </p:nvSpPr>
          <p:spPr bwMode="auto">
            <a:xfrm>
              <a:off x="1053943" y="5237566"/>
              <a:ext cx="71913" cy="95884"/>
            </a:xfrm>
            <a:custGeom>
              <a:avLst/>
              <a:gdLst/>
              <a:ahLst/>
              <a:cxnLst>
                <a:cxn ang="0">
                  <a:pos x="30" y="18"/>
                </a:cxn>
                <a:cxn ang="0">
                  <a:pos x="30" y="18"/>
                </a:cxn>
                <a:cxn ang="0">
                  <a:pos x="26" y="31"/>
                </a:cxn>
                <a:cxn ang="0">
                  <a:pos x="22" y="35"/>
                </a:cxn>
                <a:cxn ang="0">
                  <a:pos x="17" y="40"/>
                </a:cxn>
                <a:cxn ang="0">
                  <a:pos x="17" y="40"/>
                </a:cxn>
                <a:cxn ang="0">
                  <a:pos x="8" y="35"/>
                </a:cxn>
                <a:cxn ang="0">
                  <a:pos x="4" y="31"/>
                </a:cxn>
                <a:cxn ang="0">
                  <a:pos x="0" y="18"/>
                </a:cxn>
                <a:cxn ang="0">
                  <a:pos x="0" y="18"/>
                </a:cxn>
                <a:cxn ang="0">
                  <a:pos x="4" y="5"/>
                </a:cxn>
                <a:cxn ang="0">
                  <a:pos x="8" y="0"/>
                </a:cxn>
                <a:cxn ang="0">
                  <a:pos x="17" y="0"/>
                </a:cxn>
                <a:cxn ang="0">
                  <a:pos x="17" y="0"/>
                </a:cxn>
                <a:cxn ang="0">
                  <a:pos x="22" y="0"/>
                </a:cxn>
                <a:cxn ang="0">
                  <a:pos x="26" y="5"/>
                </a:cxn>
                <a:cxn ang="0">
                  <a:pos x="30" y="18"/>
                </a:cxn>
                <a:cxn ang="0">
                  <a:pos x="30" y="18"/>
                </a:cxn>
              </a:cxnLst>
              <a:rect l="0" t="0" r="r" b="b"/>
              <a:pathLst>
                <a:path w="30" h="40">
                  <a:moveTo>
                    <a:pt x="30" y="18"/>
                  </a:moveTo>
                  <a:lnTo>
                    <a:pt x="30" y="18"/>
                  </a:lnTo>
                  <a:lnTo>
                    <a:pt x="26" y="31"/>
                  </a:lnTo>
                  <a:lnTo>
                    <a:pt x="22" y="35"/>
                  </a:lnTo>
                  <a:lnTo>
                    <a:pt x="17" y="40"/>
                  </a:lnTo>
                  <a:lnTo>
                    <a:pt x="17" y="40"/>
                  </a:lnTo>
                  <a:lnTo>
                    <a:pt x="8" y="35"/>
                  </a:lnTo>
                  <a:lnTo>
                    <a:pt x="4" y="31"/>
                  </a:lnTo>
                  <a:lnTo>
                    <a:pt x="0" y="18"/>
                  </a:lnTo>
                  <a:lnTo>
                    <a:pt x="0" y="18"/>
                  </a:lnTo>
                  <a:lnTo>
                    <a:pt x="4" y="5"/>
                  </a:lnTo>
                  <a:lnTo>
                    <a:pt x="8" y="0"/>
                  </a:lnTo>
                  <a:lnTo>
                    <a:pt x="17" y="0"/>
                  </a:lnTo>
                  <a:lnTo>
                    <a:pt x="17" y="0"/>
                  </a:lnTo>
                  <a:lnTo>
                    <a:pt x="22" y="0"/>
                  </a:lnTo>
                  <a:lnTo>
                    <a:pt x="26" y="5"/>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0" name="Freeform 99">
              <a:extLst>
                <a:ext uri="{FF2B5EF4-FFF2-40B4-BE49-F238E27FC236}">
                  <a16:creationId xmlns:a16="http://schemas.microsoft.com/office/drawing/2014/main" id="{BCF43A8B-2D08-4B6E-A763-B865E2ADE19A}"/>
                </a:ext>
              </a:extLst>
            </p:cNvPr>
            <p:cNvSpPr>
              <a:spLocks/>
            </p:cNvSpPr>
            <p:nvPr/>
          </p:nvSpPr>
          <p:spPr bwMode="auto">
            <a:xfrm>
              <a:off x="1147429" y="5575555"/>
              <a:ext cx="62324" cy="83899"/>
            </a:xfrm>
            <a:custGeom>
              <a:avLst/>
              <a:gdLst/>
              <a:ahLst/>
              <a:cxnLst>
                <a:cxn ang="0">
                  <a:pos x="26" y="17"/>
                </a:cxn>
                <a:cxn ang="0">
                  <a:pos x="26" y="17"/>
                </a:cxn>
                <a:cxn ang="0">
                  <a:pos x="22" y="30"/>
                </a:cxn>
                <a:cxn ang="0">
                  <a:pos x="18" y="35"/>
                </a:cxn>
                <a:cxn ang="0">
                  <a:pos x="13" y="35"/>
                </a:cxn>
                <a:cxn ang="0">
                  <a:pos x="13" y="35"/>
                </a:cxn>
                <a:cxn ang="0">
                  <a:pos x="9" y="35"/>
                </a:cxn>
                <a:cxn ang="0">
                  <a:pos x="5" y="30"/>
                </a:cxn>
                <a:cxn ang="0">
                  <a:pos x="0" y="17"/>
                </a:cxn>
                <a:cxn ang="0">
                  <a:pos x="0" y="17"/>
                </a:cxn>
                <a:cxn ang="0">
                  <a:pos x="5" y="4"/>
                </a:cxn>
                <a:cxn ang="0">
                  <a:pos x="9" y="0"/>
                </a:cxn>
                <a:cxn ang="0">
                  <a:pos x="13" y="0"/>
                </a:cxn>
                <a:cxn ang="0">
                  <a:pos x="13" y="0"/>
                </a:cxn>
                <a:cxn ang="0">
                  <a:pos x="18" y="0"/>
                </a:cxn>
                <a:cxn ang="0">
                  <a:pos x="22" y="4"/>
                </a:cxn>
                <a:cxn ang="0">
                  <a:pos x="26" y="17"/>
                </a:cxn>
                <a:cxn ang="0">
                  <a:pos x="26" y="17"/>
                </a:cxn>
              </a:cxnLst>
              <a:rect l="0" t="0" r="r" b="b"/>
              <a:pathLst>
                <a:path w="26" h="35">
                  <a:moveTo>
                    <a:pt x="26" y="17"/>
                  </a:moveTo>
                  <a:lnTo>
                    <a:pt x="26" y="17"/>
                  </a:lnTo>
                  <a:lnTo>
                    <a:pt x="22" y="30"/>
                  </a:lnTo>
                  <a:lnTo>
                    <a:pt x="18" y="35"/>
                  </a:lnTo>
                  <a:lnTo>
                    <a:pt x="13" y="35"/>
                  </a:lnTo>
                  <a:lnTo>
                    <a:pt x="13" y="35"/>
                  </a:lnTo>
                  <a:lnTo>
                    <a:pt x="9" y="35"/>
                  </a:lnTo>
                  <a:lnTo>
                    <a:pt x="5" y="30"/>
                  </a:lnTo>
                  <a:lnTo>
                    <a:pt x="0" y="17"/>
                  </a:lnTo>
                  <a:lnTo>
                    <a:pt x="0" y="17"/>
                  </a:lnTo>
                  <a:lnTo>
                    <a:pt x="5" y="4"/>
                  </a:lnTo>
                  <a:lnTo>
                    <a:pt x="9" y="0"/>
                  </a:lnTo>
                  <a:lnTo>
                    <a:pt x="13" y="0"/>
                  </a:lnTo>
                  <a:lnTo>
                    <a:pt x="13" y="0"/>
                  </a:lnTo>
                  <a:lnTo>
                    <a:pt x="18" y="0"/>
                  </a:lnTo>
                  <a:lnTo>
                    <a:pt x="22" y="4"/>
                  </a:lnTo>
                  <a:lnTo>
                    <a:pt x="26" y="17"/>
                  </a:lnTo>
                  <a:lnTo>
                    <a:pt x="26"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1" name="Freeform 100">
              <a:extLst>
                <a:ext uri="{FF2B5EF4-FFF2-40B4-BE49-F238E27FC236}">
                  <a16:creationId xmlns:a16="http://schemas.microsoft.com/office/drawing/2014/main" id="{57FFE4EF-ED9E-45A2-9AEA-5FA820287500}"/>
                </a:ext>
              </a:extLst>
            </p:cNvPr>
            <p:cNvSpPr>
              <a:spLocks/>
            </p:cNvSpPr>
            <p:nvPr/>
          </p:nvSpPr>
          <p:spPr bwMode="auto">
            <a:xfrm>
              <a:off x="1811424" y="6342625"/>
              <a:ext cx="71913" cy="74311"/>
            </a:xfrm>
            <a:custGeom>
              <a:avLst/>
              <a:gdLst/>
              <a:ahLst/>
              <a:cxnLst>
                <a:cxn ang="0">
                  <a:pos x="30" y="18"/>
                </a:cxn>
                <a:cxn ang="0">
                  <a:pos x="30" y="18"/>
                </a:cxn>
                <a:cxn ang="0">
                  <a:pos x="26" y="26"/>
                </a:cxn>
                <a:cxn ang="0">
                  <a:pos x="13" y="31"/>
                </a:cxn>
                <a:cxn ang="0">
                  <a:pos x="13" y="31"/>
                </a:cxn>
                <a:cxn ang="0">
                  <a:pos x="4" y="26"/>
                </a:cxn>
                <a:cxn ang="0">
                  <a:pos x="0" y="18"/>
                </a:cxn>
                <a:cxn ang="0">
                  <a:pos x="0" y="18"/>
                </a:cxn>
                <a:cxn ang="0">
                  <a:pos x="4" y="4"/>
                </a:cxn>
                <a:cxn ang="0">
                  <a:pos x="13" y="0"/>
                </a:cxn>
                <a:cxn ang="0">
                  <a:pos x="13" y="0"/>
                </a:cxn>
                <a:cxn ang="0">
                  <a:pos x="26" y="4"/>
                </a:cxn>
                <a:cxn ang="0">
                  <a:pos x="30" y="18"/>
                </a:cxn>
                <a:cxn ang="0">
                  <a:pos x="30" y="18"/>
                </a:cxn>
              </a:cxnLst>
              <a:rect l="0" t="0" r="r" b="b"/>
              <a:pathLst>
                <a:path w="30" h="31">
                  <a:moveTo>
                    <a:pt x="30" y="18"/>
                  </a:moveTo>
                  <a:lnTo>
                    <a:pt x="30" y="18"/>
                  </a:lnTo>
                  <a:lnTo>
                    <a:pt x="26" y="26"/>
                  </a:lnTo>
                  <a:lnTo>
                    <a:pt x="13" y="31"/>
                  </a:lnTo>
                  <a:lnTo>
                    <a:pt x="13" y="31"/>
                  </a:lnTo>
                  <a:lnTo>
                    <a:pt x="4" y="26"/>
                  </a:lnTo>
                  <a:lnTo>
                    <a:pt x="0" y="18"/>
                  </a:lnTo>
                  <a:lnTo>
                    <a:pt x="0" y="18"/>
                  </a:lnTo>
                  <a:lnTo>
                    <a:pt x="4" y="4"/>
                  </a:lnTo>
                  <a:lnTo>
                    <a:pt x="13" y="0"/>
                  </a:lnTo>
                  <a:lnTo>
                    <a:pt x="13" y="0"/>
                  </a:lnTo>
                  <a:lnTo>
                    <a:pt x="26" y="4"/>
                  </a:lnTo>
                  <a:lnTo>
                    <a:pt x="30" y="18"/>
                  </a:lnTo>
                  <a:lnTo>
                    <a:pt x="3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2" name="Freeform 101">
              <a:extLst>
                <a:ext uri="{FF2B5EF4-FFF2-40B4-BE49-F238E27FC236}">
                  <a16:creationId xmlns:a16="http://schemas.microsoft.com/office/drawing/2014/main" id="{355B425D-705F-4B07-9F08-199A93BABC7C}"/>
                </a:ext>
              </a:extLst>
            </p:cNvPr>
            <p:cNvSpPr>
              <a:spLocks/>
            </p:cNvSpPr>
            <p:nvPr/>
          </p:nvSpPr>
          <p:spPr bwMode="auto">
            <a:xfrm>
              <a:off x="2063118" y="4259553"/>
              <a:ext cx="198959" cy="1136221"/>
            </a:xfrm>
            <a:custGeom>
              <a:avLst/>
              <a:gdLst/>
              <a:ahLst/>
              <a:cxnLst>
                <a:cxn ang="0">
                  <a:pos x="31" y="0"/>
                </a:cxn>
                <a:cxn ang="0">
                  <a:pos x="31" y="0"/>
                </a:cxn>
                <a:cxn ang="0">
                  <a:pos x="17" y="44"/>
                </a:cxn>
                <a:cxn ang="0">
                  <a:pos x="4" y="97"/>
                </a:cxn>
                <a:cxn ang="0">
                  <a:pos x="0" y="158"/>
                </a:cxn>
                <a:cxn ang="0">
                  <a:pos x="0" y="233"/>
                </a:cxn>
                <a:cxn ang="0">
                  <a:pos x="0" y="272"/>
                </a:cxn>
                <a:cxn ang="0">
                  <a:pos x="9" y="312"/>
                </a:cxn>
                <a:cxn ang="0">
                  <a:pos x="22" y="356"/>
                </a:cxn>
                <a:cxn ang="0">
                  <a:pos x="35" y="395"/>
                </a:cxn>
                <a:cxn ang="0">
                  <a:pos x="57" y="435"/>
                </a:cxn>
                <a:cxn ang="0">
                  <a:pos x="83" y="474"/>
                </a:cxn>
                <a:cxn ang="0">
                  <a:pos x="83" y="474"/>
                </a:cxn>
                <a:cxn ang="0">
                  <a:pos x="75" y="435"/>
                </a:cxn>
                <a:cxn ang="0">
                  <a:pos x="61" y="391"/>
                </a:cxn>
                <a:cxn ang="0">
                  <a:pos x="48" y="329"/>
                </a:cxn>
                <a:cxn ang="0">
                  <a:pos x="35" y="259"/>
                </a:cxn>
                <a:cxn ang="0">
                  <a:pos x="26" y="180"/>
                </a:cxn>
                <a:cxn ang="0">
                  <a:pos x="26" y="92"/>
                </a:cxn>
                <a:cxn ang="0">
                  <a:pos x="31" y="0"/>
                </a:cxn>
                <a:cxn ang="0">
                  <a:pos x="31" y="0"/>
                </a:cxn>
              </a:cxnLst>
              <a:rect l="0" t="0" r="r" b="b"/>
              <a:pathLst>
                <a:path w="83" h="474">
                  <a:moveTo>
                    <a:pt x="31" y="0"/>
                  </a:moveTo>
                  <a:lnTo>
                    <a:pt x="31" y="0"/>
                  </a:lnTo>
                  <a:lnTo>
                    <a:pt x="17" y="44"/>
                  </a:lnTo>
                  <a:lnTo>
                    <a:pt x="4" y="97"/>
                  </a:lnTo>
                  <a:lnTo>
                    <a:pt x="0" y="158"/>
                  </a:lnTo>
                  <a:lnTo>
                    <a:pt x="0" y="233"/>
                  </a:lnTo>
                  <a:lnTo>
                    <a:pt x="0" y="272"/>
                  </a:lnTo>
                  <a:lnTo>
                    <a:pt x="9" y="312"/>
                  </a:lnTo>
                  <a:lnTo>
                    <a:pt x="22" y="356"/>
                  </a:lnTo>
                  <a:lnTo>
                    <a:pt x="35" y="395"/>
                  </a:lnTo>
                  <a:lnTo>
                    <a:pt x="57" y="435"/>
                  </a:lnTo>
                  <a:lnTo>
                    <a:pt x="83" y="474"/>
                  </a:lnTo>
                  <a:lnTo>
                    <a:pt x="83" y="474"/>
                  </a:lnTo>
                  <a:lnTo>
                    <a:pt x="75" y="435"/>
                  </a:lnTo>
                  <a:lnTo>
                    <a:pt x="61" y="391"/>
                  </a:lnTo>
                  <a:lnTo>
                    <a:pt x="48" y="329"/>
                  </a:lnTo>
                  <a:lnTo>
                    <a:pt x="35" y="259"/>
                  </a:lnTo>
                  <a:lnTo>
                    <a:pt x="26" y="180"/>
                  </a:lnTo>
                  <a:lnTo>
                    <a:pt x="26" y="92"/>
                  </a:lnTo>
                  <a:lnTo>
                    <a:pt x="31" y="0"/>
                  </a:lnTo>
                  <a:lnTo>
                    <a:pt x="31" y="0"/>
                  </a:lnTo>
                  <a:close/>
                </a:path>
              </a:pathLst>
            </a:custGeom>
            <a:solidFill>
              <a:srgbClr val="B5CD85"/>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3" name="Freeform 102">
              <a:extLst>
                <a:ext uri="{FF2B5EF4-FFF2-40B4-BE49-F238E27FC236}">
                  <a16:creationId xmlns:a16="http://schemas.microsoft.com/office/drawing/2014/main" id="{5919DC11-1E7C-4CBA-9E53-DFF59199364D}"/>
                </a:ext>
              </a:extLst>
            </p:cNvPr>
            <p:cNvSpPr>
              <a:spLocks/>
            </p:cNvSpPr>
            <p:nvPr/>
          </p:nvSpPr>
          <p:spPr bwMode="auto">
            <a:xfrm>
              <a:off x="2420286" y="5522819"/>
              <a:ext cx="652009" cy="409903"/>
            </a:xfrm>
            <a:custGeom>
              <a:avLst/>
              <a:gdLst/>
              <a:ahLst/>
              <a:cxnLst>
                <a:cxn ang="0">
                  <a:pos x="0" y="48"/>
                </a:cxn>
                <a:cxn ang="0">
                  <a:pos x="0" y="48"/>
                </a:cxn>
                <a:cxn ang="0">
                  <a:pos x="22" y="39"/>
                </a:cxn>
                <a:cxn ang="0">
                  <a:pos x="53" y="35"/>
                </a:cxn>
                <a:cxn ang="0">
                  <a:pos x="88" y="35"/>
                </a:cxn>
                <a:cxn ang="0">
                  <a:pos x="132" y="48"/>
                </a:cxn>
                <a:cxn ang="0">
                  <a:pos x="154" y="57"/>
                </a:cxn>
                <a:cxn ang="0">
                  <a:pos x="176" y="70"/>
                </a:cxn>
                <a:cxn ang="0">
                  <a:pos x="202" y="87"/>
                </a:cxn>
                <a:cxn ang="0">
                  <a:pos x="224" y="109"/>
                </a:cxn>
                <a:cxn ang="0">
                  <a:pos x="250" y="136"/>
                </a:cxn>
                <a:cxn ang="0">
                  <a:pos x="272" y="171"/>
                </a:cxn>
                <a:cxn ang="0">
                  <a:pos x="272" y="171"/>
                </a:cxn>
                <a:cxn ang="0">
                  <a:pos x="250" y="127"/>
                </a:cxn>
                <a:cxn ang="0">
                  <a:pos x="224" y="87"/>
                </a:cxn>
                <a:cxn ang="0">
                  <a:pos x="189" y="48"/>
                </a:cxn>
                <a:cxn ang="0">
                  <a:pos x="171" y="30"/>
                </a:cxn>
                <a:cxn ang="0">
                  <a:pos x="149" y="17"/>
                </a:cxn>
                <a:cxn ang="0">
                  <a:pos x="127" y="4"/>
                </a:cxn>
                <a:cxn ang="0">
                  <a:pos x="101" y="0"/>
                </a:cxn>
                <a:cxn ang="0">
                  <a:pos x="79" y="0"/>
                </a:cxn>
                <a:cxn ang="0">
                  <a:pos x="53" y="9"/>
                </a:cxn>
                <a:cxn ang="0">
                  <a:pos x="26" y="22"/>
                </a:cxn>
                <a:cxn ang="0">
                  <a:pos x="0" y="48"/>
                </a:cxn>
                <a:cxn ang="0">
                  <a:pos x="0" y="48"/>
                </a:cxn>
              </a:cxnLst>
              <a:rect l="0" t="0" r="r" b="b"/>
              <a:pathLst>
                <a:path w="272" h="171">
                  <a:moveTo>
                    <a:pt x="0" y="48"/>
                  </a:moveTo>
                  <a:lnTo>
                    <a:pt x="0" y="48"/>
                  </a:lnTo>
                  <a:lnTo>
                    <a:pt x="22" y="39"/>
                  </a:lnTo>
                  <a:lnTo>
                    <a:pt x="53" y="35"/>
                  </a:lnTo>
                  <a:lnTo>
                    <a:pt x="88" y="35"/>
                  </a:lnTo>
                  <a:lnTo>
                    <a:pt x="132" y="48"/>
                  </a:lnTo>
                  <a:lnTo>
                    <a:pt x="154" y="57"/>
                  </a:lnTo>
                  <a:lnTo>
                    <a:pt x="176" y="70"/>
                  </a:lnTo>
                  <a:lnTo>
                    <a:pt x="202" y="87"/>
                  </a:lnTo>
                  <a:lnTo>
                    <a:pt x="224" y="109"/>
                  </a:lnTo>
                  <a:lnTo>
                    <a:pt x="250" y="136"/>
                  </a:lnTo>
                  <a:lnTo>
                    <a:pt x="272" y="171"/>
                  </a:lnTo>
                  <a:lnTo>
                    <a:pt x="272" y="171"/>
                  </a:lnTo>
                  <a:lnTo>
                    <a:pt x="250" y="127"/>
                  </a:lnTo>
                  <a:lnTo>
                    <a:pt x="224" y="87"/>
                  </a:lnTo>
                  <a:lnTo>
                    <a:pt x="189" y="48"/>
                  </a:lnTo>
                  <a:lnTo>
                    <a:pt x="171" y="30"/>
                  </a:lnTo>
                  <a:lnTo>
                    <a:pt x="149" y="17"/>
                  </a:lnTo>
                  <a:lnTo>
                    <a:pt x="127" y="4"/>
                  </a:lnTo>
                  <a:lnTo>
                    <a:pt x="101" y="0"/>
                  </a:lnTo>
                  <a:lnTo>
                    <a:pt x="79" y="0"/>
                  </a:lnTo>
                  <a:lnTo>
                    <a:pt x="53" y="9"/>
                  </a:lnTo>
                  <a:lnTo>
                    <a:pt x="26" y="22"/>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4" name="Freeform 103">
              <a:extLst>
                <a:ext uri="{FF2B5EF4-FFF2-40B4-BE49-F238E27FC236}">
                  <a16:creationId xmlns:a16="http://schemas.microsoft.com/office/drawing/2014/main" id="{2DA35BA1-9111-45C0-B748-0446D0690F37}"/>
                </a:ext>
              </a:extLst>
            </p:cNvPr>
            <p:cNvSpPr>
              <a:spLocks/>
            </p:cNvSpPr>
            <p:nvPr/>
          </p:nvSpPr>
          <p:spPr bwMode="auto">
            <a:xfrm>
              <a:off x="1957646" y="6289889"/>
              <a:ext cx="347579" cy="136635"/>
            </a:xfrm>
            <a:custGeom>
              <a:avLst/>
              <a:gdLst/>
              <a:ahLst/>
              <a:cxnLst>
                <a:cxn ang="0">
                  <a:pos x="0" y="0"/>
                </a:cxn>
                <a:cxn ang="0">
                  <a:pos x="0" y="0"/>
                </a:cxn>
                <a:cxn ang="0">
                  <a:pos x="0" y="9"/>
                </a:cxn>
                <a:cxn ang="0">
                  <a:pos x="4" y="18"/>
                </a:cxn>
                <a:cxn ang="0">
                  <a:pos x="18" y="26"/>
                </a:cxn>
                <a:cxn ang="0">
                  <a:pos x="35" y="35"/>
                </a:cxn>
                <a:cxn ang="0">
                  <a:pos x="61" y="40"/>
                </a:cxn>
                <a:cxn ang="0">
                  <a:pos x="97" y="35"/>
                </a:cxn>
                <a:cxn ang="0">
                  <a:pos x="145" y="31"/>
                </a:cxn>
                <a:cxn ang="0">
                  <a:pos x="145" y="31"/>
                </a:cxn>
                <a:cxn ang="0">
                  <a:pos x="123" y="40"/>
                </a:cxn>
                <a:cxn ang="0">
                  <a:pos x="97" y="48"/>
                </a:cxn>
                <a:cxn ang="0">
                  <a:pos x="70" y="57"/>
                </a:cxn>
                <a:cxn ang="0">
                  <a:pos x="44" y="57"/>
                </a:cxn>
                <a:cxn ang="0">
                  <a:pos x="31" y="57"/>
                </a:cxn>
                <a:cxn ang="0">
                  <a:pos x="18" y="53"/>
                </a:cxn>
                <a:cxn ang="0">
                  <a:pos x="9" y="44"/>
                </a:cxn>
                <a:cxn ang="0">
                  <a:pos x="4" y="35"/>
                </a:cxn>
                <a:cxn ang="0">
                  <a:pos x="0" y="18"/>
                </a:cxn>
                <a:cxn ang="0">
                  <a:pos x="0" y="0"/>
                </a:cxn>
                <a:cxn ang="0">
                  <a:pos x="0" y="0"/>
                </a:cxn>
              </a:cxnLst>
              <a:rect l="0" t="0" r="r" b="b"/>
              <a:pathLst>
                <a:path w="145" h="57">
                  <a:moveTo>
                    <a:pt x="0" y="0"/>
                  </a:moveTo>
                  <a:lnTo>
                    <a:pt x="0" y="0"/>
                  </a:lnTo>
                  <a:lnTo>
                    <a:pt x="0" y="9"/>
                  </a:lnTo>
                  <a:lnTo>
                    <a:pt x="4" y="18"/>
                  </a:lnTo>
                  <a:lnTo>
                    <a:pt x="18" y="26"/>
                  </a:lnTo>
                  <a:lnTo>
                    <a:pt x="35" y="35"/>
                  </a:lnTo>
                  <a:lnTo>
                    <a:pt x="61" y="40"/>
                  </a:lnTo>
                  <a:lnTo>
                    <a:pt x="97" y="35"/>
                  </a:lnTo>
                  <a:lnTo>
                    <a:pt x="145" y="31"/>
                  </a:lnTo>
                  <a:lnTo>
                    <a:pt x="145" y="31"/>
                  </a:lnTo>
                  <a:lnTo>
                    <a:pt x="123" y="40"/>
                  </a:lnTo>
                  <a:lnTo>
                    <a:pt x="97" y="48"/>
                  </a:lnTo>
                  <a:lnTo>
                    <a:pt x="70" y="57"/>
                  </a:lnTo>
                  <a:lnTo>
                    <a:pt x="44" y="57"/>
                  </a:lnTo>
                  <a:lnTo>
                    <a:pt x="31" y="57"/>
                  </a:lnTo>
                  <a:lnTo>
                    <a:pt x="18" y="53"/>
                  </a:lnTo>
                  <a:lnTo>
                    <a:pt x="9" y="44"/>
                  </a:lnTo>
                  <a:lnTo>
                    <a:pt x="4" y="35"/>
                  </a:lnTo>
                  <a:lnTo>
                    <a:pt x="0" y="18"/>
                  </a:lnTo>
                  <a:lnTo>
                    <a:pt x="0" y="0"/>
                  </a:lnTo>
                  <a:lnTo>
                    <a:pt x="0"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5" name="Freeform 104">
              <a:extLst>
                <a:ext uri="{FF2B5EF4-FFF2-40B4-BE49-F238E27FC236}">
                  <a16:creationId xmlns:a16="http://schemas.microsoft.com/office/drawing/2014/main" id="{C6D14B5A-6EE3-4EAA-A898-3C42A3E3B100}"/>
                </a:ext>
              </a:extLst>
            </p:cNvPr>
            <p:cNvSpPr>
              <a:spLocks/>
            </p:cNvSpPr>
            <p:nvPr/>
          </p:nvSpPr>
          <p:spPr bwMode="auto">
            <a:xfrm>
              <a:off x="1936073" y="6100519"/>
              <a:ext cx="589684" cy="115060"/>
            </a:xfrm>
            <a:custGeom>
              <a:avLst/>
              <a:gdLst/>
              <a:ahLst/>
              <a:cxnLst>
                <a:cxn ang="0">
                  <a:pos x="0" y="48"/>
                </a:cxn>
                <a:cxn ang="0">
                  <a:pos x="0" y="48"/>
                </a:cxn>
                <a:cxn ang="0">
                  <a:pos x="22" y="44"/>
                </a:cxn>
                <a:cxn ang="0">
                  <a:pos x="84" y="31"/>
                </a:cxn>
                <a:cxn ang="0">
                  <a:pos x="163" y="18"/>
                </a:cxn>
                <a:cxn ang="0">
                  <a:pos x="207" y="13"/>
                </a:cxn>
                <a:cxn ang="0">
                  <a:pos x="246" y="18"/>
                </a:cxn>
                <a:cxn ang="0">
                  <a:pos x="246" y="18"/>
                </a:cxn>
                <a:cxn ang="0">
                  <a:pos x="220" y="9"/>
                </a:cxn>
                <a:cxn ang="0">
                  <a:pos x="193" y="4"/>
                </a:cxn>
                <a:cxn ang="0">
                  <a:pos x="158" y="0"/>
                </a:cxn>
                <a:cxn ang="0">
                  <a:pos x="119" y="0"/>
                </a:cxn>
                <a:cxn ang="0">
                  <a:pos x="75" y="4"/>
                </a:cxn>
                <a:cxn ang="0">
                  <a:pos x="57" y="13"/>
                </a:cxn>
                <a:cxn ang="0">
                  <a:pos x="35" y="22"/>
                </a:cxn>
                <a:cxn ang="0">
                  <a:pos x="18" y="35"/>
                </a:cxn>
                <a:cxn ang="0">
                  <a:pos x="0" y="48"/>
                </a:cxn>
                <a:cxn ang="0">
                  <a:pos x="0" y="48"/>
                </a:cxn>
              </a:cxnLst>
              <a:rect l="0" t="0" r="r" b="b"/>
              <a:pathLst>
                <a:path w="246" h="48">
                  <a:moveTo>
                    <a:pt x="0" y="48"/>
                  </a:moveTo>
                  <a:lnTo>
                    <a:pt x="0" y="48"/>
                  </a:lnTo>
                  <a:lnTo>
                    <a:pt x="22" y="44"/>
                  </a:lnTo>
                  <a:lnTo>
                    <a:pt x="84" y="31"/>
                  </a:lnTo>
                  <a:lnTo>
                    <a:pt x="163" y="18"/>
                  </a:lnTo>
                  <a:lnTo>
                    <a:pt x="207" y="13"/>
                  </a:lnTo>
                  <a:lnTo>
                    <a:pt x="246" y="18"/>
                  </a:lnTo>
                  <a:lnTo>
                    <a:pt x="246" y="18"/>
                  </a:lnTo>
                  <a:lnTo>
                    <a:pt x="220" y="9"/>
                  </a:lnTo>
                  <a:lnTo>
                    <a:pt x="193" y="4"/>
                  </a:lnTo>
                  <a:lnTo>
                    <a:pt x="158" y="0"/>
                  </a:lnTo>
                  <a:lnTo>
                    <a:pt x="119" y="0"/>
                  </a:lnTo>
                  <a:lnTo>
                    <a:pt x="75" y="4"/>
                  </a:lnTo>
                  <a:lnTo>
                    <a:pt x="57" y="13"/>
                  </a:lnTo>
                  <a:lnTo>
                    <a:pt x="35" y="22"/>
                  </a:lnTo>
                  <a:lnTo>
                    <a:pt x="18" y="35"/>
                  </a:lnTo>
                  <a:lnTo>
                    <a:pt x="0" y="48"/>
                  </a:lnTo>
                  <a:lnTo>
                    <a:pt x="0" y="48"/>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6" name="Freeform 105">
              <a:extLst>
                <a:ext uri="{FF2B5EF4-FFF2-40B4-BE49-F238E27FC236}">
                  <a16:creationId xmlns:a16="http://schemas.microsoft.com/office/drawing/2014/main" id="{51B2F62A-41AF-4128-A497-959033BE632E}"/>
                </a:ext>
              </a:extLst>
            </p:cNvPr>
            <p:cNvSpPr>
              <a:spLocks/>
            </p:cNvSpPr>
            <p:nvPr/>
          </p:nvSpPr>
          <p:spPr bwMode="auto">
            <a:xfrm>
              <a:off x="-1019541" y="6469671"/>
              <a:ext cx="2356342" cy="177385"/>
            </a:xfrm>
            <a:custGeom>
              <a:avLst/>
              <a:gdLst/>
              <a:ahLst/>
              <a:cxnLst>
                <a:cxn ang="0">
                  <a:pos x="0" y="74"/>
                </a:cxn>
                <a:cxn ang="0">
                  <a:pos x="970" y="61"/>
                </a:cxn>
                <a:cxn ang="0">
                  <a:pos x="970" y="61"/>
                </a:cxn>
                <a:cxn ang="0">
                  <a:pos x="974" y="57"/>
                </a:cxn>
                <a:cxn ang="0">
                  <a:pos x="983" y="48"/>
                </a:cxn>
                <a:cxn ang="0">
                  <a:pos x="983" y="39"/>
                </a:cxn>
                <a:cxn ang="0">
                  <a:pos x="983" y="30"/>
                </a:cxn>
                <a:cxn ang="0">
                  <a:pos x="979" y="17"/>
                </a:cxn>
                <a:cxn ang="0">
                  <a:pos x="970" y="0"/>
                </a:cxn>
                <a:cxn ang="0">
                  <a:pos x="18" y="4"/>
                </a:cxn>
                <a:cxn ang="0">
                  <a:pos x="0" y="74"/>
                </a:cxn>
              </a:cxnLst>
              <a:rect l="0" t="0" r="r" b="b"/>
              <a:pathLst>
                <a:path w="983" h="74">
                  <a:moveTo>
                    <a:pt x="0" y="74"/>
                  </a:moveTo>
                  <a:lnTo>
                    <a:pt x="970" y="61"/>
                  </a:lnTo>
                  <a:lnTo>
                    <a:pt x="970" y="61"/>
                  </a:lnTo>
                  <a:lnTo>
                    <a:pt x="974" y="57"/>
                  </a:lnTo>
                  <a:lnTo>
                    <a:pt x="983" y="48"/>
                  </a:lnTo>
                  <a:lnTo>
                    <a:pt x="983" y="39"/>
                  </a:lnTo>
                  <a:lnTo>
                    <a:pt x="983" y="30"/>
                  </a:lnTo>
                  <a:lnTo>
                    <a:pt x="979" y="17"/>
                  </a:lnTo>
                  <a:lnTo>
                    <a:pt x="970" y="0"/>
                  </a:lnTo>
                  <a:lnTo>
                    <a:pt x="18" y="4"/>
                  </a:lnTo>
                  <a:lnTo>
                    <a:pt x="0" y="74"/>
                  </a:lnTo>
                  <a:close/>
                </a:path>
              </a:pathLst>
            </a:custGeom>
            <a:solidFill>
              <a:srgbClr val="A19B9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7" name="Freeform 107">
              <a:extLst>
                <a:ext uri="{FF2B5EF4-FFF2-40B4-BE49-F238E27FC236}">
                  <a16:creationId xmlns:a16="http://schemas.microsoft.com/office/drawing/2014/main" id="{BEC4EA34-C735-40A9-9EF2-86CEBEE2165E}"/>
                </a:ext>
              </a:extLst>
            </p:cNvPr>
            <p:cNvSpPr>
              <a:spLocks/>
            </p:cNvSpPr>
            <p:nvPr/>
          </p:nvSpPr>
          <p:spPr bwMode="auto">
            <a:xfrm>
              <a:off x="-1451018" y="6026209"/>
              <a:ext cx="1968013" cy="484212"/>
            </a:xfrm>
            <a:custGeom>
              <a:avLst/>
              <a:gdLst/>
              <a:ahLst/>
              <a:cxnLst>
                <a:cxn ang="0">
                  <a:pos x="0" y="27"/>
                </a:cxn>
                <a:cxn ang="0">
                  <a:pos x="680" y="0"/>
                </a:cxn>
                <a:cxn ang="0">
                  <a:pos x="821" y="150"/>
                </a:cxn>
                <a:cxn ang="0">
                  <a:pos x="198" y="202"/>
                </a:cxn>
                <a:cxn ang="0">
                  <a:pos x="0" y="27"/>
                </a:cxn>
              </a:cxnLst>
              <a:rect l="0" t="0" r="r" b="b"/>
              <a:pathLst>
                <a:path w="821" h="202">
                  <a:moveTo>
                    <a:pt x="0" y="27"/>
                  </a:moveTo>
                  <a:lnTo>
                    <a:pt x="680" y="0"/>
                  </a:lnTo>
                  <a:lnTo>
                    <a:pt x="821" y="150"/>
                  </a:lnTo>
                  <a:lnTo>
                    <a:pt x="198" y="202"/>
                  </a:lnTo>
                  <a:lnTo>
                    <a:pt x="0" y="27"/>
                  </a:lnTo>
                  <a:close/>
                </a:path>
              </a:pathLst>
            </a:custGeom>
            <a:solidFill>
              <a:srgbClr val="E8E4E4"/>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8" name="Freeform 138">
              <a:extLst>
                <a:ext uri="{FF2B5EF4-FFF2-40B4-BE49-F238E27FC236}">
                  <a16:creationId xmlns:a16="http://schemas.microsoft.com/office/drawing/2014/main" id="{93B1CAC2-6A04-4852-8B97-2B0DC1C343CD}"/>
                </a:ext>
              </a:extLst>
            </p:cNvPr>
            <p:cNvSpPr>
              <a:spLocks/>
            </p:cNvSpPr>
            <p:nvPr/>
          </p:nvSpPr>
          <p:spPr bwMode="auto">
            <a:xfrm>
              <a:off x="-1041114" y="4492070"/>
              <a:ext cx="2924452" cy="2071087"/>
            </a:xfrm>
            <a:custGeom>
              <a:avLst/>
              <a:gdLst/>
              <a:ahLst/>
              <a:cxnLst>
                <a:cxn ang="0">
                  <a:pos x="1220" y="52"/>
                </a:cxn>
                <a:cxn ang="0">
                  <a:pos x="1190" y="26"/>
                </a:cxn>
                <a:cxn ang="0">
                  <a:pos x="211" y="0"/>
                </a:cxn>
                <a:cxn ang="0">
                  <a:pos x="0" y="820"/>
                </a:cxn>
                <a:cxn ang="0">
                  <a:pos x="27" y="864"/>
                </a:cxn>
                <a:cxn ang="0">
                  <a:pos x="961" y="842"/>
                </a:cxn>
                <a:cxn ang="0">
                  <a:pos x="1220" y="52"/>
                </a:cxn>
              </a:cxnLst>
              <a:rect l="0" t="0" r="r" b="b"/>
              <a:pathLst>
                <a:path w="1220" h="864">
                  <a:moveTo>
                    <a:pt x="1220" y="52"/>
                  </a:moveTo>
                  <a:lnTo>
                    <a:pt x="1190" y="26"/>
                  </a:lnTo>
                  <a:lnTo>
                    <a:pt x="211" y="0"/>
                  </a:lnTo>
                  <a:lnTo>
                    <a:pt x="0" y="820"/>
                  </a:lnTo>
                  <a:lnTo>
                    <a:pt x="27" y="864"/>
                  </a:lnTo>
                  <a:lnTo>
                    <a:pt x="961" y="842"/>
                  </a:lnTo>
                  <a:lnTo>
                    <a:pt x="1220" y="52"/>
                  </a:lnTo>
                  <a:close/>
                </a:path>
              </a:pathLst>
            </a:custGeom>
            <a:solidFill>
              <a:srgbClr val="D6CFD0"/>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sp>
          <p:nvSpPr>
            <p:cNvPr id="79" name="Freeform 139">
              <a:extLst>
                <a:ext uri="{FF2B5EF4-FFF2-40B4-BE49-F238E27FC236}">
                  <a16:creationId xmlns:a16="http://schemas.microsoft.com/office/drawing/2014/main" id="{BED0B139-3F19-42C4-9670-39B16D3FDD3F}"/>
                </a:ext>
              </a:extLst>
            </p:cNvPr>
            <p:cNvSpPr>
              <a:spLocks/>
            </p:cNvSpPr>
            <p:nvPr/>
          </p:nvSpPr>
          <p:spPr bwMode="auto">
            <a:xfrm>
              <a:off x="-988378" y="4585557"/>
              <a:ext cx="2871716" cy="1977601"/>
            </a:xfrm>
            <a:custGeom>
              <a:avLst/>
              <a:gdLst/>
              <a:ahLst/>
              <a:cxnLst>
                <a:cxn ang="0">
                  <a:pos x="1198" y="13"/>
                </a:cxn>
                <a:cxn ang="0">
                  <a:pos x="224" y="0"/>
                </a:cxn>
                <a:cxn ang="0">
                  <a:pos x="0" y="825"/>
                </a:cxn>
                <a:cxn ang="0">
                  <a:pos x="957" y="808"/>
                </a:cxn>
                <a:cxn ang="0">
                  <a:pos x="1198" y="13"/>
                </a:cxn>
              </a:cxnLst>
              <a:rect l="0" t="0" r="r" b="b"/>
              <a:pathLst>
                <a:path w="1198" h="825">
                  <a:moveTo>
                    <a:pt x="1198" y="13"/>
                  </a:moveTo>
                  <a:lnTo>
                    <a:pt x="224" y="0"/>
                  </a:lnTo>
                  <a:lnTo>
                    <a:pt x="0" y="825"/>
                  </a:lnTo>
                  <a:lnTo>
                    <a:pt x="957" y="808"/>
                  </a:lnTo>
                  <a:lnTo>
                    <a:pt x="1198" y="13"/>
                  </a:lnTo>
                  <a:close/>
                </a:path>
              </a:pathLst>
            </a:custGeom>
            <a:solidFill>
              <a:srgbClr val="B6ADAB"/>
            </a:solidFill>
            <a:ln w="9525">
              <a:noFill/>
              <a:round/>
              <a:headEnd/>
              <a:tailEnd/>
            </a:ln>
          </p:spPr>
          <p:txBody>
            <a:bodyPr vert="horz" wrap="square" lIns="91440" tIns="45720" rIns="91440" bIns="45720" numCol="1" anchor="t" anchorCtr="0" compatLnSpc="1">
              <a:prstTxWarp prst="textNoShape">
                <a:avLst/>
              </a:prstTxWarp>
            </a:bodyPr>
            <a:lstStyle/>
            <a:p>
              <a:endParaRPr lang="fr-CA"/>
            </a:p>
          </p:txBody>
        </p:sp>
      </p:grpSp>
      <p:pic>
        <p:nvPicPr>
          <p:cNvPr id="4" name="Audio 3">
            <a:hlinkClick r:id="" action="ppaction://media"/>
            <a:extLst>
              <a:ext uri="{FF2B5EF4-FFF2-40B4-BE49-F238E27FC236}">
                <a16:creationId xmlns:a16="http://schemas.microsoft.com/office/drawing/2014/main" id="{E838FEB9-1D04-4477-B072-193FCB787836}"/>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80" name="Action Button: Go Back or Previous 79">
            <a:hlinkClick r:id="" action="ppaction://hlinkshowjump?jump=previousslide" highlightClick="1"/>
            <a:extLst>
              <a:ext uri="{FF2B5EF4-FFF2-40B4-BE49-F238E27FC236}">
                <a16:creationId xmlns:a16="http://schemas.microsoft.com/office/drawing/2014/main" id="{9F7AF2FA-62E9-4B5D-B8CB-EFDFA83F0E41}"/>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1" name="Action Button: Go Forward or Next 80">
            <a:hlinkClick r:id="" action="ppaction://hlinkshowjump?jump=nextslide" highlightClick="1"/>
            <a:extLst>
              <a:ext uri="{FF2B5EF4-FFF2-40B4-BE49-F238E27FC236}">
                <a16:creationId xmlns:a16="http://schemas.microsoft.com/office/drawing/2014/main" id="{0A1F1434-FFB9-473E-A1A4-6D98AF0FE144}"/>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1964349992"/>
      </p:ext>
    </p:extLst>
  </p:cSld>
  <p:clrMapOvr>
    <a:masterClrMapping/>
  </p:clrMapOvr>
  <mc:AlternateContent xmlns:mc="http://schemas.openxmlformats.org/markup-compatibility/2006" xmlns:p14="http://schemas.microsoft.com/office/powerpoint/2010/main">
    <mc:Choice Requires="p14">
      <p:transition spd="slow" p14:dur="2000" advTm="9329"/>
    </mc:Choice>
    <mc:Fallback xmlns="">
      <p:transition spd="slow" advTm="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11"/>
          <a:stretch>
            <a:fillRect/>
          </a:stretch>
        </p:blipFill>
        <p:spPr>
          <a:xfrm>
            <a:off x="864062" y="904997"/>
            <a:ext cx="3974696" cy="3974696"/>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24</a:t>
            </a:r>
          </a:p>
        </p:txBody>
      </p:sp>
      <p:pic>
        <p:nvPicPr>
          <p:cNvPr id="5" name="Audio 4">
            <a:hlinkClick r:id="" action="ppaction://media"/>
            <a:extLst>
              <a:ext uri="{FF2B5EF4-FFF2-40B4-BE49-F238E27FC236}">
                <a16:creationId xmlns:a16="http://schemas.microsoft.com/office/drawing/2014/main" id="{066A6B4C-E2A8-4FE1-A4A8-4F3BBD61DCBA}"/>
              </a:ext>
            </a:extLst>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A943110F-7191-4990-B7B2-CB10B00D2A40}"/>
              </a:ext>
            </a:extLst>
          </p:cNvPr>
          <p:cNvSpPr/>
          <p:nvPr>
            <p:custDataLst>
              <p:tags r:id="rId6"/>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Rectangle 8">
            <a:extLst>
              <a:ext uri="{FF2B5EF4-FFF2-40B4-BE49-F238E27FC236}">
                <a16:creationId xmlns:a16="http://schemas.microsoft.com/office/drawing/2014/main" id="{607AB066-6244-41AC-88A5-D558ED84C635}"/>
              </a:ext>
            </a:extLst>
          </p:cNvPr>
          <p:cNvSpPr/>
          <p:nvPr>
            <p:custDataLst>
              <p:tags r:id="rId7"/>
            </p:custDataLst>
          </p:nvPr>
        </p:nvSpPr>
        <p:spPr>
          <a:xfrm>
            <a:off x="3821132" y="2951946"/>
            <a:ext cx="6012873" cy="954107"/>
          </a:xfrm>
          <a:prstGeom prst="rect">
            <a:avLst/>
          </a:prstGeom>
        </p:spPr>
        <p:txBody>
          <a:bodyPr wrap="square">
            <a:spAutoFit/>
          </a:bodyPr>
          <a:lstStyle/>
          <a:p>
            <a:r>
              <a:rPr lang="fr-FR" sz="2400" noProof="1">
                <a:solidFill>
                  <a:srgbClr val="000000"/>
                </a:solidFill>
                <a:latin typeface="Century Gothic" panose="020B0502020202020204" pitchFamily="34" charset="0"/>
              </a:rPr>
              <a:t>Vous pouvez maintenant passer aux autres modules.</a:t>
            </a:r>
            <a:endParaRPr lang="fr-FR" sz="2400" noProof="1">
              <a:solidFill>
                <a:srgbClr val="000000"/>
              </a:solidFill>
              <a:latin typeface="Century Gothic" panose="020B0502020202020204" pitchFamily="34" charset="0"/>
              <a:ea typeface="Roboto" panose="02000000000000000000" pitchFamily="2" charset="0"/>
            </a:endParaRPr>
          </a:p>
          <a:p>
            <a:endParaRPr lang="fr-FR" sz="800" noProof="1">
              <a:solidFill>
                <a:srgbClr val="000000"/>
              </a:solidFill>
              <a:latin typeface="Roboto" panose="02000000000000000000" pitchFamily="2" charset="0"/>
            </a:endParaRPr>
          </a:p>
        </p:txBody>
      </p:sp>
      <p:sp>
        <p:nvSpPr>
          <p:cNvPr id="11" name="Rectangle 10">
            <a:extLst>
              <a:ext uri="{FF2B5EF4-FFF2-40B4-BE49-F238E27FC236}">
                <a16:creationId xmlns:a16="http://schemas.microsoft.com/office/drawing/2014/main" id="{8417DA9C-C138-46FA-8210-1FA7FDBB6EA5}"/>
              </a:ext>
            </a:extLst>
          </p:cNvPr>
          <p:cNvSpPr/>
          <p:nvPr>
            <p:custDataLst>
              <p:tags r:id="rId8"/>
            </p:custDataLst>
          </p:nvPr>
        </p:nvSpPr>
        <p:spPr>
          <a:xfrm>
            <a:off x="4198568" y="1685824"/>
            <a:ext cx="6309351" cy="954107"/>
          </a:xfrm>
          <a:prstGeom prst="rect">
            <a:avLst/>
          </a:prstGeom>
        </p:spPr>
        <p:txBody>
          <a:bodyPr wrap="square">
            <a:spAutoFit/>
          </a:bodyPr>
          <a:lstStyle/>
          <a:p>
            <a:r>
              <a:rPr lang="fr-FR" sz="2400" noProof="1">
                <a:solidFill>
                  <a:srgbClr val="000000"/>
                </a:solidFill>
                <a:latin typeface="Century Gothic" panose="020B0502020202020204" pitchFamily="34" charset="0"/>
              </a:rPr>
              <a:t>Vous avez terminé avec succès le Module 2.</a:t>
            </a:r>
            <a:endParaRPr lang="fr-FR" sz="2400" noProof="1">
              <a:solidFill>
                <a:srgbClr val="000000"/>
              </a:solidFill>
              <a:latin typeface="Century Gothic" panose="020B0502020202020204" pitchFamily="34" charset="0"/>
              <a:ea typeface="Roboto" panose="02000000000000000000" pitchFamily="2" charset="0"/>
            </a:endParaRPr>
          </a:p>
          <a:p>
            <a:endParaRPr lang="fr-FR" sz="800" noProof="1">
              <a:solidFill>
                <a:srgbClr val="000000"/>
              </a:solidFill>
              <a:latin typeface="Roboto" panose="02000000000000000000" pitchFamily="2" charset="0"/>
            </a:endParaRP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7195"/>
    </mc:Choice>
    <mc:Fallback xmlns="">
      <p:transition spd="slow" advTm="7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2398713" y="779464"/>
            <a:ext cx="7027920" cy="852880"/>
          </a:xfrm>
          <a:prstGeom prst="rect">
            <a:avLst/>
          </a:prstGeom>
          <a:noFill/>
          <a:ln w="9525">
            <a:noFill/>
            <a:miter lim="800000"/>
            <a:headEnd/>
            <a:tailEnd/>
          </a:ln>
        </p:spPr>
        <p:txBody>
          <a:bodyPr lIns="0" rIns="0" anchor="ctr"/>
          <a:lstStyle/>
          <a:p>
            <a:pPr defTabSz="914400" eaLnBrk="0" hangingPunct="0">
              <a:lnSpc>
                <a:spcPct val="95000"/>
              </a:lnSpc>
            </a:pPr>
            <a:r>
              <a:rPr lang="fr-CA" sz="3000" b="1" dirty="0">
                <a:solidFill>
                  <a:srgbClr val="171717"/>
                </a:solidFill>
                <a:latin typeface="Trebuchet MS" panose="020B0603020202020204" pitchFamily="34" charset="0"/>
              </a:rPr>
              <a:t>Quel est votre rôle en ce qui a trait à</a:t>
            </a:r>
          </a:p>
          <a:p>
            <a:pPr defTabSz="914400" eaLnBrk="0" hangingPunct="0">
              <a:lnSpc>
                <a:spcPct val="95000"/>
              </a:lnSpc>
            </a:pPr>
            <a:r>
              <a:rPr lang="fr-CA" sz="3000" b="1" dirty="0">
                <a:solidFill>
                  <a:srgbClr val="171717"/>
                </a:solidFill>
                <a:latin typeface="Trebuchet MS" panose="020B0603020202020204" pitchFamily="34" charset="0"/>
              </a:rPr>
              <a:t>l’auditeur externe?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2"/>
            </p:custDataLst>
          </p:nvPr>
        </p:nvSpPr>
        <p:spPr bwMode="gray">
          <a:xfrm>
            <a:off x="1357539" y="1859797"/>
            <a:ext cx="8530099" cy="4497176"/>
          </a:xfrm>
          <a:prstGeom prst="rect">
            <a:avLst/>
          </a:prstGeom>
          <a:noFill/>
          <a:ln w="9525">
            <a:noFill/>
            <a:miter lim="800000"/>
            <a:headEnd/>
            <a:tailEnd/>
          </a:ln>
        </p:spPr>
        <p:txBody>
          <a:bodyPr lIns="0" tIns="0" rIns="0" bIns="0" anchor="ctr"/>
          <a:lstStyle/>
          <a:p>
            <a:pPr lvl="2">
              <a:spcBef>
                <a:spcPts val="600"/>
              </a:spcBef>
              <a:spcAft>
                <a:spcPts val="600"/>
              </a:spcAft>
            </a:pPr>
            <a:endParaRPr lang="fr-CA" sz="2400" dirty="0">
              <a:latin typeface="Lato" panose="020F0502020204030203"/>
            </a:endParaRPr>
          </a:p>
          <a:p>
            <a:pPr marL="1371600" lvl="2" indent="-457200">
              <a:spcBef>
                <a:spcPts val="600"/>
              </a:spcBef>
              <a:spcAft>
                <a:spcPts val="600"/>
              </a:spcAft>
              <a:buFont typeface="+mj-lt"/>
              <a:buAutoNum type="arabicPeriod"/>
            </a:pPr>
            <a:r>
              <a:rPr lang="fr-CA" sz="2000" dirty="0">
                <a:latin typeface="Lato"/>
                <a:ea typeface="Roboto" panose="02000000000000000000" pitchFamily="2" charset="0"/>
              </a:rPr>
              <a:t>S’entendre sur la portée, le calendrier et la date d’achèvement d’un audit.</a:t>
            </a:r>
          </a:p>
          <a:p>
            <a:pPr marL="1371600" lvl="2" indent="-457200">
              <a:spcBef>
                <a:spcPts val="600"/>
              </a:spcBef>
              <a:spcAft>
                <a:spcPts val="600"/>
              </a:spcAft>
              <a:buFont typeface="+mj-lt"/>
              <a:buAutoNum type="arabicPeriod"/>
            </a:pPr>
            <a:r>
              <a:rPr lang="fr-CA" sz="2000" dirty="0">
                <a:latin typeface="Lato"/>
                <a:ea typeface="Roboto" panose="02000000000000000000" pitchFamily="2" charset="0"/>
              </a:rPr>
              <a:t>Recommander la nomination ou le changement d’un auditeur.</a:t>
            </a:r>
          </a:p>
          <a:p>
            <a:pPr marL="1371600" lvl="2" indent="-457200">
              <a:spcBef>
                <a:spcPts val="600"/>
              </a:spcBef>
              <a:spcAft>
                <a:spcPts val="600"/>
              </a:spcAft>
              <a:buFont typeface="+mj-lt"/>
              <a:buAutoNum type="arabicPeriod"/>
            </a:pPr>
            <a:r>
              <a:rPr lang="fr-CA" sz="2000" dirty="0">
                <a:latin typeface="Lato"/>
                <a:ea typeface="Roboto" panose="02000000000000000000" pitchFamily="2" charset="0"/>
              </a:rPr>
              <a:t>Étudier l’estimation des coûts et le montant final de la facture.</a:t>
            </a:r>
          </a:p>
          <a:p>
            <a:pPr marL="1371600" lvl="2" indent="-457200">
              <a:spcBef>
                <a:spcPts val="600"/>
              </a:spcBef>
              <a:spcAft>
                <a:spcPts val="600"/>
              </a:spcAft>
              <a:buFont typeface="+mj-lt"/>
              <a:buAutoNum type="arabicPeriod"/>
            </a:pPr>
            <a:r>
              <a:rPr lang="fr-CA" sz="2000" dirty="0">
                <a:latin typeface="Lato"/>
                <a:ea typeface="Roboto" panose="02000000000000000000" pitchFamily="2" charset="0"/>
              </a:rPr>
              <a:t>Vérifier que le mandat a bien été respecté.</a:t>
            </a:r>
          </a:p>
          <a:p>
            <a:pPr marL="1371600" lvl="2" indent="-457200">
              <a:spcBef>
                <a:spcPts val="600"/>
              </a:spcBef>
              <a:spcAft>
                <a:spcPts val="600"/>
              </a:spcAft>
              <a:buFont typeface="+mj-lt"/>
              <a:buAutoNum type="arabicPeriod"/>
            </a:pPr>
            <a:r>
              <a:rPr lang="fr-CA" sz="2000" dirty="0">
                <a:latin typeface="Lato"/>
                <a:ea typeface="Roboto" panose="02000000000000000000" pitchFamily="2" charset="0"/>
              </a:rPr>
              <a:t>Étudier la lettre à l’intention de la direction ou sur le contrôle interne ainsi que la réponse de la direction</a:t>
            </a:r>
            <a:r>
              <a:rPr lang="fr-CA" sz="2000" spc="20" dirty="0">
                <a:solidFill>
                  <a:srgbClr val="000000"/>
                </a:solidFill>
                <a:latin typeface="Lato"/>
                <a:ea typeface="Roboto" panose="02000000000000000000" pitchFamily="2" charset="0"/>
              </a:rPr>
              <a:t>.</a:t>
            </a:r>
            <a:endParaRPr lang="fr-CA" sz="2000" dirty="0">
              <a:latin typeface="Lato"/>
              <a:ea typeface="Roboto" panose="02000000000000000000" pitchFamily="2" charset="0"/>
            </a:endParaRPr>
          </a:p>
          <a:p>
            <a:pPr marL="1371600" lvl="2" indent="-457200">
              <a:spcBef>
                <a:spcPts val="600"/>
              </a:spcBef>
              <a:spcAft>
                <a:spcPts val="600"/>
              </a:spcAft>
              <a:buFont typeface="+mj-lt"/>
              <a:buAutoNum type="arabicPeriod"/>
            </a:pPr>
            <a:r>
              <a:rPr lang="fr-CA" sz="2000" dirty="0">
                <a:latin typeface="Lato"/>
                <a:ea typeface="Roboto" panose="02000000000000000000" pitchFamily="2" charset="0"/>
              </a:rPr>
              <a:t>Promouvoir la collaboration entre la direction et l’auditeur externe, ce qui comprend l’examen de tout problème ou obstacle rencontré.</a:t>
            </a:r>
          </a:p>
          <a:p>
            <a:pPr marL="1257300" lvl="2" indent="-342900">
              <a:spcBef>
                <a:spcPts val="600"/>
              </a:spcBef>
              <a:spcAft>
                <a:spcPts val="600"/>
              </a:spcAft>
              <a:buFont typeface="Wingdings" panose="05000000000000000000" pitchFamily="2" charset="2"/>
              <a:buChar char="ü"/>
            </a:pPr>
            <a:endParaRPr lang="fr-CA" dirty="0">
              <a:solidFill>
                <a:srgbClr val="171717"/>
              </a:solidFill>
              <a:latin typeface="Lato"/>
            </a:endParaRPr>
          </a:p>
          <a:p>
            <a:pPr marL="171450" indent="-171450" defTabSz="801688">
              <a:buFont typeface="Wingdings" panose="05000000000000000000" pitchFamily="2" charset="2"/>
              <a:buChar char="§"/>
            </a:pPr>
            <a:endParaRPr lang="fr-CA" sz="1200" dirty="0">
              <a:solidFill>
                <a:srgbClr val="171717"/>
              </a:solidFill>
            </a:endParaRPr>
          </a:p>
          <a:p>
            <a:pPr defTabSz="801688"/>
            <a:endParaRPr lang="fr-CA"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2000">
                <a:solidFill>
                  <a:schemeClr val="bg1"/>
                </a:solidFill>
              </a:rPr>
              <a:t>3</a:t>
            </a:r>
          </a:p>
        </p:txBody>
      </p:sp>
      <p:pic>
        <p:nvPicPr>
          <p:cNvPr id="5" name="Audio 4">
            <a:hlinkClick r:id="" action="ppaction://media"/>
            <a:extLst>
              <a:ext uri="{FF2B5EF4-FFF2-40B4-BE49-F238E27FC236}">
                <a16:creationId xmlns:a16="http://schemas.microsoft.com/office/drawing/2014/main" id="{57A4C6B9-EBFB-4E67-8E75-888D23AA6AE2}"/>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20636597-1DBC-4627-8FB2-9540515E3EC3}"/>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dirty="0">
                <a:solidFill>
                  <a:schemeClr val="tx2"/>
                </a:solidFill>
              </a:rPr>
              <a:t>  </a:t>
            </a:r>
            <a:r>
              <a:rPr lang="fr-CA" sz="1200" b="1" dirty="0" err="1">
                <a:solidFill>
                  <a:schemeClr val="tx2"/>
                </a:solidFill>
              </a:rPr>
              <a:t>Préc</a:t>
            </a:r>
            <a:r>
              <a:rPr lang="fr-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41A36B83-90CA-49E7-9286-B29795E503CF}"/>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extLst>
      <p:ext uri="{BB962C8B-B14F-4D97-AF65-F5344CB8AC3E}">
        <p14:creationId xmlns:p14="http://schemas.microsoft.com/office/powerpoint/2010/main" val="602618026"/>
      </p:ext>
    </p:extLst>
  </p:cSld>
  <p:clrMapOvr>
    <a:masterClrMapping/>
  </p:clrMapOvr>
  <mc:AlternateContent xmlns:mc="http://schemas.openxmlformats.org/markup-compatibility/2006" xmlns:p14="http://schemas.microsoft.com/office/powerpoint/2010/main">
    <mc:Choice Requires="p14">
      <p:transition spd="slow" p14:dur="2000" advTm="33758"/>
    </mc:Choice>
    <mc:Fallback xmlns="">
      <p:transition spd="slow" advTm="33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2"/>
            </p:custDataLst>
          </p:nvPr>
        </p:nvSpPr>
        <p:spPr bwMode="gray"/>
        <p:txBody>
          <a:bodyPr/>
          <a:lstStyle/>
          <a:p>
            <a:r>
              <a:rPr lang="fr-CA"/>
              <a:t>Auditeur externe</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3"/>
            </p:custDataLst>
          </p:nvPr>
        </p:nvSpPr>
        <p:spPr bwMode="gray">
          <a:xfrm>
            <a:off x="7635241" y="3708115"/>
            <a:ext cx="4357514" cy="2460074"/>
          </a:xfrm>
        </p:spPr>
        <p:txBody>
          <a:bodyPr>
            <a:normAutofit/>
          </a:bodyPr>
          <a:lstStyle/>
          <a:p>
            <a:r>
              <a:rPr lang="fr-CA" sz="2800" dirty="0">
                <a:ea typeface="Roboto" panose="02000000000000000000" pitchFamily="2" charset="0"/>
              </a:rPr>
              <a:t>Objectifs du module</a:t>
            </a:r>
            <a:endParaRPr lang="fr-CA" dirty="0"/>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4"/>
            </p:custDataLst>
          </p:nvPr>
        </p:nvSpPr>
        <p:spPr>
          <a:xfrm>
            <a:off x="199245" y="334099"/>
            <a:ext cx="4357515" cy="4020854"/>
          </a:xfrm>
        </p:spPr>
        <p:txBody>
          <a:bodyPr>
            <a:normAutofit fontScale="25000" lnSpcReduction="20000"/>
          </a:bodyPr>
          <a:lstStyle/>
          <a:p>
            <a:pPr marL="262890" lvl="1" indent="0">
              <a:lnSpc>
                <a:spcPct val="150000"/>
              </a:lnSpc>
              <a:spcBef>
                <a:spcPts val="600"/>
              </a:spcBef>
              <a:spcAft>
                <a:spcPts val="600"/>
              </a:spcAft>
              <a:buNone/>
            </a:pPr>
            <a:endParaRPr lang="fr-CA" sz="4500" spc="20" dirty="0">
              <a:solidFill>
                <a:srgbClr val="000000"/>
              </a:solidFill>
              <a:latin typeface="Calibri" panose="020F0502020204030204" pitchFamily="34" charset="0"/>
            </a:endParaRPr>
          </a:p>
          <a:p>
            <a:pPr marL="720090" lvl="1" indent="-457200">
              <a:lnSpc>
                <a:spcPct val="150000"/>
              </a:lnSpc>
              <a:spcBef>
                <a:spcPts val="600"/>
              </a:spcBef>
              <a:spcAft>
                <a:spcPts val="600"/>
              </a:spcAft>
              <a:buFont typeface="Calibri" panose="020F0502020204030204" pitchFamily="34" charset="0"/>
              <a:buChar char="›"/>
            </a:pPr>
            <a:r>
              <a:rPr lang="fr-CA" sz="7200" spc="20" dirty="0">
                <a:solidFill>
                  <a:srgbClr val="000000"/>
                </a:solidFill>
              </a:rPr>
              <a:t>Connaître les dates limites et exigences législatives concernant les audits</a:t>
            </a:r>
          </a:p>
          <a:p>
            <a:pPr marL="720090" lvl="1" indent="-457200">
              <a:lnSpc>
                <a:spcPct val="150000"/>
              </a:lnSpc>
              <a:spcBef>
                <a:spcPts val="600"/>
              </a:spcBef>
              <a:spcAft>
                <a:spcPts val="600"/>
              </a:spcAft>
              <a:buFont typeface="Calibri" panose="020F0502020204030204" pitchFamily="34" charset="0"/>
              <a:buChar char="›"/>
            </a:pPr>
            <a:r>
              <a:rPr lang="fr-CA" sz="7200" spc="20" dirty="0">
                <a:solidFill>
                  <a:srgbClr val="000000"/>
                </a:solidFill>
              </a:rPr>
              <a:t>Déterminer les éléments à prendre en considération au moment de recommander un auditeur et un plan d’audit</a:t>
            </a:r>
          </a:p>
          <a:p>
            <a:pPr marL="720090" lvl="1" indent="-457200">
              <a:lnSpc>
                <a:spcPct val="150000"/>
              </a:lnSpc>
              <a:spcBef>
                <a:spcPts val="600"/>
              </a:spcBef>
              <a:spcAft>
                <a:spcPts val="600"/>
              </a:spcAft>
              <a:buFont typeface="Calibri" panose="020F0502020204030204" pitchFamily="34" charset="0"/>
              <a:buChar char="›"/>
            </a:pPr>
            <a:r>
              <a:rPr lang="fr-CA" sz="7200" spc="20" dirty="0">
                <a:solidFill>
                  <a:srgbClr val="000000"/>
                </a:solidFill>
              </a:rPr>
              <a:t>Savoir ce que doit fournir l’auditeur</a:t>
            </a:r>
          </a:p>
          <a:p>
            <a:pPr marL="720090" lvl="1" indent="-457200">
              <a:lnSpc>
                <a:spcPct val="150000"/>
              </a:lnSpc>
              <a:spcBef>
                <a:spcPts val="600"/>
              </a:spcBef>
              <a:spcAft>
                <a:spcPts val="600"/>
              </a:spcAft>
              <a:buFont typeface="Calibri" panose="020F0502020204030204" pitchFamily="34" charset="0"/>
              <a:buChar char="›"/>
            </a:pPr>
            <a:r>
              <a:rPr lang="fr-CA" sz="7200" spc="20" dirty="0">
                <a:solidFill>
                  <a:srgbClr val="000000"/>
                </a:solidFill>
              </a:rPr>
              <a:t>Évaluer les services de l’auditeur</a:t>
            </a:r>
            <a:endParaRPr lang="fr-CA" sz="7200" dirty="0"/>
          </a:p>
          <a:p>
            <a:endParaRPr lang="fr-CA" dirty="0"/>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5"/>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a:ln>
                  <a:noFill/>
                </a:ln>
                <a:solidFill>
                  <a:srgbClr val="FFFFFF"/>
                </a:solidFill>
                <a:effectLst/>
                <a:uLnTx/>
                <a:uFillTx/>
                <a:latin typeface="Century Gothic" panose="020B0502020202020204"/>
                <a:ea typeface="+mn-ea"/>
                <a:cs typeface="+mn-cs"/>
              </a:rPr>
              <a:t>4</a:t>
            </a:r>
          </a:p>
        </p:txBody>
      </p:sp>
      <p:pic>
        <p:nvPicPr>
          <p:cNvPr id="12" name="Picture Placeholder 11" descr="Laptop">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6"/>
            </p:custDataLst>
          </p:nvPr>
        </p:nvPicPr>
        <p:blipFill rotWithShape="1">
          <a:blip r:embed="rId14" cstate="screen">
            <a:extLst>
              <a:ext uri="{28A0092B-C50C-407E-A947-70E740481C1C}">
                <a14:useLocalDpi xmlns:a14="http://schemas.microsoft.com/office/drawing/2010/main"/>
              </a:ext>
            </a:extLst>
          </a:blip>
          <a:srcRect/>
          <a:stretch/>
        </p:blipFill>
        <p:spPr/>
      </p:pic>
      <p:pic>
        <p:nvPicPr>
          <p:cNvPr id="5" name="Audio 4">
            <a:hlinkClick r:id="" action="ppaction://media"/>
            <a:extLst>
              <a:ext uri="{FF2B5EF4-FFF2-40B4-BE49-F238E27FC236}">
                <a16:creationId xmlns:a16="http://schemas.microsoft.com/office/drawing/2014/main" id="{F5FAD984-EF04-44BB-9877-26B0FF88D248}"/>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391AC54D-3B46-4CFC-B4FA-0E27A1340488}"/>
              </a:ext>
            </a:extLst>
          </p:cNvPr>
          <p:cNvSpPr/>
          <p:nvPr>
            <p:custDataLst>
              <p:tags r:id="rId10"/>
            </p:custDataLst>
          </p:nvPr>
        </p:nvSpPr>
        <p:spPr>
          <a:xfrm>
            <a:off x="457200" y="5370022"/>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9" name="Action Button: Go Forward or Next 8">
            <a:hlinkClick r:id="" action="ppaction://hlinkshowjump?jump=nextslide" highlightClick="1"/>
            <a:extLst>
              <a:ext uri="{FF2B5EF4-FFF2-40B4-BE49-F238E27FC236}">
                <a16:creationId xmlns:a16="http://schemas.microsoft.com/office/drawing/2014/main" id="{FC42F156-7B68-4261-98C9-3D729F37B47F}"/>
              </a:ext>
            </a:extLst>
          </p:cNvPr>
          <p:cNvSpPr/>
          <p:nvPr>
            <p:custDataLst>
              <p:tags r:id="rId11"/>
            </p:custDataLst>
          </p:nvPr>
        </p:nvSpPr>
        <p:spPr>
          <a:xfrm>
            <a:off x="5471212" y="537002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424388292"/>
      </p:ext>
    </p:extLst>
  </p:cSld>
  <p:clrMapOvr>
    <a:masterClrMapping/>
  </p:clrMapOvr>
  <mc:AlternateContent xmlns:mc="http://schemas.openxmlformats.org/markup-compatibility/2006" xmlns:p14="http://schemas.microsoft.com/office/powerpoint/2010/main">
    <mc:Choice Requires="p14">
      <p:transition spd="slow" p14:dur="2000" advTm="21100"/>
    </mc:Choice>
    <mc:Fallback xmlns="">
      <p:transition spd="slow" advTm="2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15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1501"/>
                            </p:stCondLst>
                            <p:childTnLst>
                              <p:par>
                                <p:cTn id="11" presetID="1" presetClass="entr" presetSubtype="0" fill="hold" grpId="0" nodeType="afterEffect">
                                  <p:stCondLst>
                                    <p:cond delay="5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6501"/>
                            </p:stCondLst>
                            <p:childTnLst>
                              <p:par>
                                <p:cTn id="14" presetID="1" presetClass="entr" presetSubtype="0" fill="hold" grpId="0" nodeType="afterEffect">
                                  <p:stCondLst>
                                    <p:cond delay="50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p:stCondLst>
                              <p:cond delay="11501"/>
                            </p:stCondLst>
                            <p:childTnLst>
                              <p:par>
                                <p:cTn id="17" presetID="1" presetClass="entr" presetSubtype="0" fill="hold" grpId="0" nodeType="afterEffect">
                                  <p:stCondLst>
                                    <p:cond delay="500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custDataLst>
              <p:tags r:id="rId2"/>
            </p:custDataLst>
          </p:nvPr>
        </p:nvSpPr>
        <p:spPr>
          <a:xfrm>
            <a:off x="2474884" y="1147585"/>
            <a:ext cx="7681840" cy="4216539"/>
          </a:xfrm>
          <a:prstGeom prst="rect">
            <a:avLst/>
          </a:prstGeom>
        </p:spPr>
        <p:txBody>
          <a:bodyPr wrap="square">
            <a:spAutoFit/>
          </a:bodyPr>
          <a:lstStyle/>
          <a:p>
            <a:pPr marL="91440" marR="0" lvl="0" indent="0" algn="l" defTabSz="457200" rtl="0" eaLnBrk="1" fontAlgn="auto" latinLnBrk="0" hangingPunct="1">
              <a:lnSpc>
                <a:spcPct val="150000"/>
              </a:lnSpc>
              <a:spcBef>
                <a:spcPts val="600"/>
              </a:spcBef>
              <a:spcAft>
                <a:spcPts val="600"/>
              </a:spcAft>
              <a:buClrTx/>
              <a:buSzTx/>
              <a:buFontTx/>
              <a:buNone/>
              <a:tabLst/>
              <a:defRPr/>
            </a:pPr>
            <a:r>
              <a:rPr kumimoji="0" lang="fr-CA" sz="4000" b="1" i="0" u="none" strike="noStrike" kern="1200" cap="none" spc="20" normalizeH="0" baseline="0" dirty="0">
                <a:ln>
                  <a:noFill/>
                </a:ln>
                <a:solidFill>
                  <a:srgbClr val="214C7E"/>
                </a:solidFill>
                <a:effectLst/>
                <a:uLnTx/>
                <a:uFillTx/>
                <a:ea typeface="Roboto" panose="02000000000000000000" pitchFamily="2" charset="0"/>
                <a:cs typeface="+mn-cs"/>
              </a:rPr>
              <a:t>Calendrier</a:t>
            </a:r>
            <a:r>
              <a:rPr kumimoji="0" lang="fr-CA" sz="2000" b="0" i="0" u="none" strike="noStrike" kern="1200" cap="none" spc="20" normalizeH="0" baseline="0" dirty="0">
                <a:ln>
                  <a:noFill/>
                </a:ln>
                <a:solidFill>
                  <a:srgbClr val="000000"/>
                </a:solidFill>
                <a:effectLst/>
                <a:uLnTx/>
                <a:uFillTx/>
                <a:ea typeface="Roboto" panose="02000000000000000000" pitchFamily="2" charset="0"/>
                <a:cs typeface="+mn-cs"/>
              </a:rPr>
              <a:t> –  </a:t>
            </a:r>
          </a:p>
          <a:p>
            <a:pPr marL="91440" marR="0" lvl="0" indent="0" algn="l" defTabSz="457200" rtl="0" eaLnBrk="1" fontAlgn="auto" latinLnBrk="0" hangingPunct="1">
              <a:lnSpc>
                <a:spcPct val="150000"/>
              </a:lnSpc>
              <a:spcBef>
                <a:spcPts val="600"/>
              </a:spcBef>
              <a:spcAft>
                <a:spcPts val="600"/>
              </a:spcAft>
              <a:buClrTx/>
              <a:buSzTx/>
              <a:buFontTx/>
              <a:buNone/>
              <a:tabLst/>
              <a:defRPr/>
            </a:pPr>
            <a:r>
              <a:rPr lang="fr-CA" sz="2000" spc="20" dirty="0">
                <a:solidFill>
                  <a:srgbClr val="000000"/>
                </a:solidFill>
                <a:ea typeface="Roboto" panose="02000000000000000000" pitchFamily="2" charset="0"/>
              </a:rPr>
              <a:t>Les états financiers audités, la lettre à l’intention de la direction ou sur le contrôle interne, le rapport d’information financière et l’état prévisionnel des municipalités doivent être déposés au ministère des Affaires municipales et du Logement au plus tard le 		   </a:t>
            </a:r>
            <a:r>
              <a:rPr kumimoji="0" lang="fr-CA" sz="3200" b="1" i="0" u="none" strike="noStrike" kern="1200" cap="none" spc="20" normalizeH="0" baseline="0" dirty="0">
                <a:ln>
                  <a:noFill/>
                </a:ln>
                <a:solidFill>
                  <a:srgbClr val="000000"/>
                </a:solidFill>
                <a:effectLst/>
                <a:uLnTx/>
                <a:uFillTx/>
                <a:ea typeface="Roboto" panose="02000000000000000000" pitchFamily="2" charset="0"/>
                <a:cs typeface="+mn-cs"/>
              </a:rPr>
              <a:t>30 septembre.</a:t>
            </a:r>
          </a:p>
        </p:txBody>
      </p:sp>
      <p:sp>
        <p:nvSpPr>
          <p:cNvPr id="3" name="Slide Number Placeholder 4">
            <a:extLst>
              <a:ext uri="{FF2B5EF4-FFF2-40B4-BE49-F238E27FC236}">
                <a16:creationId xmlns:a16="http://schemas.microsoft.com/office/drawing/2014/main" id="{680DD7AF-C574-4034-A91D-568EA2953455}"/>
              </a:ext>
            </a:extLst>
          </p:cNvPr>
          <p:cNvSpPr txBox="1">
            <a:spLocks/>
          </p:cNvSpPr>
          <p:nvPr>
            <p:custDataLst>
              <p:tags r:id="rId3"/>
            </p:custDataLst>
          </p:nvPr>
        </p:nvSpPr>
        <p:spPr>
          <a:xfrm>
            <a:off x="10715509" y="295729"/>
            <a:ext cx="838199" cy="767687"/>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fr-CA" sz="2800" dirty="0">
                <a:solidFill>
                  <a:srgbClr val="FFFFFF"/>
                </a:solidFill>
                <a:latin typeface="Century Gothic" panose="020B0502020202020204"/>
              </a:rPr>
              <a:t>5</a:t>
            </a:r>
          </a:p>
        </p:txBody>
      </p:sp>
      <p:pic>
        <p:nvPicPr>
          <p:cNvPr id="4" name="Audio 3">
            <a:hlinkClick r:id="" action="ppaction://media"/>
            <a:extLst>
              <a:ext uri="{FF2B5EF4-FFF2-40B4-BE49-F238E27FC236}">
                <a16:creationId xmlns:a16="http://schemas.microsoft.com/office/drawing/2014/main" id="{1312F604-FAE9-45F7-B506-F0B0DEA22BD9}"/>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1"/>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C018F344-6446-4C3B-8ED8-825A9EF75F3B}"/>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6" name="Action Button: Go Forward or Next 5">
            <a:hlinkClick r:id="" action="ppaction://hlinkshowjump?jump=nextslide" highlightClick="1"/>
            <a:extLst>
              <a:ext uri="{FF2B5EF4-FFF2-40B4-BE49-F238E27FC236}">
                <a16:creationId xmlns:a16="http://schemas.microsoft.com/office/drawing/2014/main" id="{294C318F-5FF7-45C5-BC76-D0DACD7990A6}"/>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3235175007"/>
      </p:ext>
    </p:extLst>
  </p:cSld>
  <p:clrMapOvr>
    <a:masterClrMapping/>
  </p:clrMapOvr>
  <mc:AlternateContent xmlns:mc="http://schemas.openxmlformats.org/markup-compatibility/2006" xmlns:p14="http://schemas.microsoft.com/office/powerpoint/2010/main">
    <mc:Choice Requires="p14">
      <p:transition spd="slow" p14:dur="2000" advTm="26164"/>
    </mc:Choice>
    <mc:Fallback xmlns="">
      <p:transition spd="slow" advTm="26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491A86-80F6-4088-9D49-EE6F07DE5853}"/>
              </a:ext>
            </a:extLst>
          </p:cNvPr>
          <p:cNvPicPr>
            <a:picLocks noChangeAspect="1"/>
          </p:cNvPicPr>
          <p:nvPr>
            <p:custDataLst>
              <p:tags r:id="rId1"/>
            </p:custDataLst>
          </p:nvPr>
        </p:nvPicPr>
        <p:blipFill>
          <a:blip r:embed="rId11"/>
          <a:stretch>
            <a:fillRect/>
          </a:stretch>
        </p:blipFill>
        <p:spPr>
          <a:xfrm>
            <a:off x="701567" y="295729"/>
            <a:ext cx="7572467" cy="5926816"/>
          </a:xfrm>
          <a:prstGeom prst="rect">
            <a:avLst/>
          </a:prstGeom>
        </p:spPr>
      </p:pic>
      <p:sp>
        <p:nvSpPr>
          <p:cNvPr id="9" name="Rectangle 8">
            <a:extLst>
              <a:ext uri="{FF2B5EF4-FFF2-40B4-BE49-F238E27FC236}">
                <a16:creationId xmlns:a16="http://schemas.microsoft.com/office/drawing/2014/main" id="{FBA21D63-503F-4423-BD33-414D450EE4F8}"/>
              </a:ext>
            </a:extLst>
          </p:cNvPr>
          <p:cNvSpPr/>
          <p:nvPr>
            <p:custDataLst>
              <p:tags r:id="rId2"/>
            </p:custDataLst>
          </p:nvPr>
        </p:nvSpPr>
        <p:spPr>
          <a:xfrm>
            <a:off x="1760600" y="1338466"/>
            <a:ext cx="4009001" cy="1015663"/>
          </a:xfrm>
          <a:prstGeom prst="rect">
            <a:avLst/>
          </a:prstGeom>
        </p:spPr>
        <p:txBody>
          <a:bodyPr wrap="square">
            <a:spAutoFit/>
          </a:bodyPr>
          <a:lstStyle/>
          <a:p>
            <a:r>
              <a:rPr lang="fr-CA" sz="2000" b="1" dirty="0">
                <a:latin typeface="Century Gothic" panose="020B0502020202020204" pitchFamily="34" charset="0"/>
                <a:ea typeface="Roboto" panose="02000000000000000000" pitchFamily="2" charset="0"/>
              </a:rPr>
              <a:t>De quoi dois-je tenir compte au moment de recommander un auditeur externe?</a:t>
            </a:r>
            <a:endParaRPr lang="fr-CA" sz="2000" b="1" spc="20" dirty="0">
              <a:latin typeface="Century Gothic" panose="020B0502020202020204" pitchFamily="34" charset="0"/>
              <a:ea typeface="Roboto" panose="02000000000000000000" pitchFamily="2" charset="0"/>
            </a:endParaRPr>
          </a:p>
        </p:txBody>
      </p:sp>
      <p:sp>
        <p:nvSpPr>
          <p:cNvPr id="10" name="Slide Number Placeholder 4">
            <a:extLst>
              <a:ext uri="{FF2B5EF4-FFF2-40B4-BE49-F238E27FC236}">
                <a16:creationId xmlns:a16="http://schemas.microsoft.com/office/drawing/2014/main" id="{63B71E3C-20D4-470F-84D0-63600EDD1AF8}"/>
              </a:ext>
            </a:extLst>
          </p:cNvPr>
          <p:cNvSpPr txBox="1">
            <a:spLocks/>
          </p:cNvSpPr>
          <p:nvPr>
            <p:custDataLst>
              <p:tags r:id="rId3"/>
            </p:custDataLst>
          </p:nvPr>
        </p:nvSpPr>
        <p:spPr>
          <a:xfrm>
            <a:off x="10710333" y="85755"/>
            <a:ext cx="838199" cy="767687"/>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fr-CA" sz="2800">
                <a:solidFill>
                  <a:srgbClr val="FFFFFF"/>
                </a:solidFill>
                <a:latin typeface="Century Gothic" panose="020B0502020202020204"/>
              </a:rPr>
              <a:t>6</a:t>
            </a:r>
          </a:p>
        </p:txBody>
      </p:sp>
      <p:pic>
        <p:nvPicPr>
          <p:cNvPr id="3" name="Audio 2">
            <a:hlinkClick r:id="" action="ppaction://media"/>
            <a:extLst>
              <a:ext uri="{FF2B5EF4-FFF2-40B4-BE49-F238E27FC236}">
                <a16:creationId xmlns:a16="http://schemas.microsoft.com/office/drawing/2014/main" id="{97AE5369-C130-4054-B98C-7DEC158E9D0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504B6EEB-668A-462F-90FD-EB86C6A1FCE2}"/>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1" name="Action Button: Go Forward or Next 10">
            <a:hlinkClick r:id="" action="ppaction://hlinkshowjump?jump=nextslide" highlightClick="1"/>
            <a:extLst>
              <a:ext uri="{FF2B5EF4-FFF2-40B4-BE49-F238E27FC236}">
                <a16:creationId xmlns:a16="http://schemas.microsoft.com/office/drawing/2014/main" id="{13BCF2D9-AFC3-4372-AE14-6A62CC3A3D72}"/>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437162913"/>
      </p:ext>
    </p:extLst>
  </p:cSld>
  <p:clrMapOvr>
    <a:masterClrMapping/>
  </p:clrMapOvr>
  <mc:AlternateContent xmlns:mc="http://schemas.openxmlformats.org/markup-compatibility/2006" xmlns:p14="http://schemas.microsoft.com/office/powerpoint/2010/main">
    <mc:Choice Requires="p14">
      <p:transition spd="slow" p14:dur="2000" advTm="6793"/>
    </mc:Choice>
    <mc:Fallback xmlns="">
      <p:transition spd="slow" advTm="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custDataLst>
              <p:tags r:id="rId2"/>
            </p:custDataLst>
          </p:nvPr>
        </p:nvSpPr>
        <p:spPr>
          <a:xfrm>
            <a:off x="930762" y="382734"/>
            <a:ext cx="8761413" cy="706964"/>
          </a:xfrm>
        </p:spPr>
        <p:txBody>
          <a:bodyPr/>
          <a:lstStyle/>
          <a:p>
            <a:r>
              <a:rPr lang="fr-CA"/>
              <a:t>Éléments à prendre en considération</a:t>
            </a:r>
          </a:p>
        </p:txBody>
      </p:sp>
      <p:sp>
        <p:nvSpPr>
          <p:cNvPr id="8" name="Content Placeholder 7">
            <a:extLst>
              <a:ext uri="{FF2B5EF4-FFF2-40B4-BE49-F238E27FC236}">
                <a16:creationId xmlns:a16="http://schemas.microsoft.com/office/drawing/2014/main" id="{AD5B11C5-EB75-4884-ADDC-73EA04FE9FCE}"/>
              </a:ext>
            </a:extLst>
          </p:cNvPr>
          <p:cNvSpPr>
            <a:spLocks noGrp="1"/>
          </p:cNvSpPr>
          <p:nvPr>
            <p:ph idx="1"/>
            <p:custDataLst>
              <p:tags r:id="rId3"/>
            </p:custDataLst>
          </p:nvPr>
        </p:nvSpPr>
        <p:spPr/>
        <p:txBody>
          <a:bodyPr>
            <a:normAutofit/>
          </a:bodyPr>
          <a:lstStyle/>
          <a:p>
            <a:r>
              <a:rPr lang="fr-CA" sz="2400" b="1" dirty="0"/>
              <a:t>Qualifications</a:t>
            </a:r>
            <a:endParaRPr lang="fr-CA" dirty="0"/>
          </a:p>
        </p:txBody>
      </p:sp>
      <p:sp>
        <p:nvSpPr>
          <p:cNvPr id="5" name="Content Placeholder 4">
            <a:extLst>
              <a:ext uri="{FF2B5EF4-FFF2-40B4-BE49-F238E27FC236}">
                <a16:creationId xmlns:a16="http://schemas.microsoft.com/office/drawing/2014/main" id="{A444DFB7-7E28-41B4-9BF9-BE436E0FC9E8}"/>
              </a:ext>
            </a:extLst>
          </p:cNvPr>
          <p:cNvSpPr>
            <a:spLocks noGrp="1"/>
          </p:cNvSpPr>
          <p:nvPr>
            <p:ph idx="14"/>
            <p:custDataLst>
              <p:tags r:id="rId4"/>
            </p:custDataLst>
          </p:nvPr>
        </p:nvSpPr>
        <p:spPr/>
        <p:txBody>
          <a:bodyPr>
            <a:normAutofit/>
          </a:bodyPr>
          <a:lstStyle/>
          <a:p>
            <a:pPr>
              <a:buFont typeface="Calibri" panose="020F0502020204030204" pitchFamily="34" charset="0"/>
              <a:buChar char="›"/>
            </a:pPr>
            <a:r>
              <a:rPr lang="fr-CA" sz="1400" dirty="0"/>
              <a:t>L’auditeur externe doit être un auditeur municipal inscrit.  </a:t>
            </a:r>
          </a:p>
          <a:p>
            <a:pPr>
              <a:buFont typeface="Calibri" panose="020F0502020204030204" pitchFamily="34" charset="0"/>
              <a:buChar char="›"/>
            </a:pPr>
            <a:r>
              <a:rPr lang="fr-CA" sz="1400" dirty="0"/>
              <a:t>Chaque année, le ministère des Affaires municipales et du Logement approuve les auditeurs particuliers, les cabinets d’audit ou les partenariats qui peuvent être inscrits à titre d’auditeurs municipaux. </a:t>
            </a:r>
          </a:p>
          <a:p>
            <a:pPr>
              <a:buFont typeface="Calibri" panose="020F0502020204030204" pitchFamily="34" charset="0"/>
              <a:buChar char="›"/>
            </a:pPr>
            <a:r>
              <a:rPr lang="fr-CA" sz="1400" dirty="0"/>
              <a:t>Les municipalités peuvent uniquement choisir les auditeurs parmi ceux de cette liste.</a:t>
            </a:r>
          </a:p>
          <a:p>
            <a:endParaRPr lang="fr-CA" dirty="0"/>
          </a:p>
          <a:p>
            <a:endParaRPr lang="fr-CA" dirty="0"/>
          </a:p>
          <a:p>
            <a:endParaRPr lang="fr-CA" dirty="0"/>
          </a:p>
        </p:txBody>
      </p:sp>
      <p:sp>
        <p:nvSpPr>
          <p:cNvPr id="9" name="Content Placeholder 8">
            <a:extLst>
              <a:ext uri="{FF2B5EF4-FFF2-40B4-BE49-F238E27FC236}">
                <a16:creationId xmlns:a16="http://schemas.microsoft.com/office/drawing/2014/main" id="{C1931C4D-A892-4FF3-8E0D-09189255CCF9}"/>
              </a:ext>
            </a:extLst>
          </p:cNvPr>
          <p:cNvSpPr>
            <a:spLocks noGrp="1"/>
          </p:cNvSpPr>
          <p:nvPr>
            <p:ph idx="17"/>
            <p:custDataLst>
              <p:tags r:id="rId5"/>
            </p:custDataLst>
          </p:nvPr>
        </p:nvSpPr>
        <p:spPr/>
        <p:txBody>
          <a:bodyPr>
            <a:normAutofit/>
          </a:bodyPr>
          <a:lstStyle/>
          <a:p>
            <a:r>
              <a:rPr lang="fr-CA" sz="2400" b="1" dirty="0"/>
              <a:t>Expérience</a:t>
            </a:r>
            <a:br>
              <a:rPr lang="fr-CA" dirty="0"/>
            </a:br>
            <a:endParaRPr lang="fr-CA" dirty="0"/>
          </a:p>
        </p:txBody>
      </p:sp>
      <p:sp>
        <p:nvSpPr>
          <p:cNvPr id="6" name="Content Placeholder 5">
            <a:extLst>
              <a:ext uri="{FF2B5EF4-FFF2-40B4-BE49-F238E27FC236}">
                <a16:creationId xmlns:a16="http://schemas.microsoft.com/office/drawing/2014/main" id="{8F1F20C0-022B-4E7D-BF64-E9B2AFE01D1E}"/>
              </a:ext>
            </a:extLst>
          </p:cNvPr>
          <p:cNvSpPr>
            <a:spLocks noGrp="1"/>
          </p:cNvSpPr>
          <p:nvPr>
            <p:ph idx="15"/>
            <p:custDataLst>
              <p:tags r:id="rId6"/>
            </p:custDataLst>
          </p:nvPr>
        </p:nvSpPr>
        <p:spPr>
          <a:xfrm>
            <a:off x="4586086" y="2448000"/>
            <a:ext cx="3129914" cy="3631338"/>
          </a:xfrm>
        </p:spPr>
        <p:txBody>
          <a:bodyPr/>
          <a:lstStyle/>
          <a:p>
            <a:pPr marL="0" indent="0">
              <a:buNone/>
            </a:pPr>
            <a:r>
              <a:rPr lang="fr-CA" sz="1400" dirty="0"/>
              <a:t>À revoir avant l’évaluation</a:t>
            </a:r>
          </a:p>
          <a:p>
            <a:pPr marL="457200" lvl="1" indent="0">
              <a:buNone/>
            </a:pPr>
            <a:endParaRPr lang="fr-CA" sz="1400" dirty="0"/>
          </a:p>
          <a:p>
            <a:pPr lvl="1"/>
            <a:r>
              <a:rPr lang="fr-CA" sz="1400" dirty="0"/>
              <a:t>Qualité du service</a:t>
            </a:r>
          </a:p>
          <a:p>
            <a:pPr lvl="1"/>
            <a:r>
              <a:rPr lang="fr-CA" sz="1400" dirty="0"/>
              <a:t>Établissement du calendrier/Respect des échéances</a:t>
            </a:r>
          </a:p>
          <a:p>
            <a:pPr lvl="1"/>
            <a:r>
              <a:rPr lang="fr-CA" sz="1400" dirty="0"/>
              <a:t>Relation </a:t>
            </a:r>
          </a:p>
          <a:p>
            <a:endParaRPr lang="fr-CA" dirty="0"/>
          </a:p>
          <a:p>
            <a:endParaRPr lang="fr-CA" dirty="0"/>
          </a:p>
        </p:txBody>
      </p:sp>
      <p:sp>
        <p:nvSpPr>
          <p:cNvPr id="10" name="Content Placeholder 9">
            <a:extLst>
              <a:ext uri="{FF2B5EF4-FFF2-40B4-BE49-F238E27FC236}">
                <a16:creationId xmlns:a16="http://schemas.microsoft.com/office/drawing/2014/main" id="{09A5516D-8C31-4428-AF93-D3D26BBCBCDF}"/>
              </a:ext>
            </a:extLst>
          </p:cNvPr>
          <p:cNvSpPr>
            <a:spLocks noGrp="1"/>
          </p:cNvSpPr>
          <p:nvPr>
            <p:ph idx="18"/>
            <p:custDataLst>
              <p:tags r:id="rId7"/>
            </p:custDataLst>
          </p:nvPr>
        </p:nvSpPr>
        <p:spPr/>
        <p:txBody>
          <a:bodyPr>
            <a:normAutofit fontScale="85000" lnSpcReduction="20000"/>
          </a:bodyPr>
          <a:lstStyle/>
          <a:p>
            <a:r>
              <a:rPr lang="fr-CA" sz="2400" b="1" dirty="0"/>
              <a:t>Exigences prescrites</a:t>
            </a:r>
            <a:br>
              <a:rPr lang="fr-CA" dirty="0"/>
            </a:br>
            <a:r>
              <a:rPr lang="fr-CA" dirty="0"/>
              <a:t>Politique d’approvisionnement ou d’audit</a:t>
            </a:r>
          </a:p>
        </p:txBody>
      </p:sp>
      <p:sp>
        <p:nvSpPr>
          <p:cNvPr id="7" name="Content Placeholder 6">
            <a:extLst>
              <a:ext uri="{FF2B5EF4-FFF2-40B4-BE49-F238E27FC236}">
                <a16:creationId xmlns:a16="http://schemas.microsoft.com/office/drawing/2014/main" id="{9356C085-A0B2-4CAD-B8CD-22F8E31F72C7}"/>
              </a:ext>
            </a:extLst>
          </p:cNvPr>
          <p:cNvSpPr>
            <a:spLocks noGrp="1"/>
          </p:cNvSpPr>
          <p:nvPr>
            <p:ph idx="16"/>
            <p:custDataLst>
              <p:tags r:id="rId8"/>
            </p:custDataLst>
          </p:nvPr>
        </p:nvSpPr>
        <p:spPr>
          <a:xfrm>
            <a:off x="8520998" y="2448000"/>
            <a:ext cx="3671001" cy="4027266"/>
          </a:xfrm>
        </p:spPr>
        <p:txBody>
          <a:bodyPr>
            <a:normAutofit fontScale="77500" lnSpcReduction="20000"/>
          </a:bodyPr>
          <a:lstStyle/>
          <a:p>
            <a:pPr marL="0" indent="0">
              <a:buNone/>
            </a:pPr>
            <a:r>
              <a:rPr lang="fr-CA" sz="2000" b="1" dirty="0">
                <a:solidFill>
                  <a:schemeClr val="tx1"/>
                </a:solidFill>
              </a:rPr>
              <a:t>Vous devriez consulter vos politiques d’approvisionnement ou d’audit pour garantir que votre méthode de sélection est conforme à la politique.</a:t>
            </a:r>
          </a:p>
          <a:p>
            <a:pPr marL="0" indent="0">
              <a:buNone/>
            </a:pPr>
            <a:r>
              <a:rPr lang="fr-CA" sz="2000" b="1" dirty="0">
                <a:solidFill>
                  <a:schemeClr val="tx2"/>
                </a:solidFill>
              </a:rPr>
              <a:t>Selon les pratiques exemplaires en comptabilité publique, les municipalités devraient : </a:t>
            </a:r>
          </a:p>
          <a:p>
            <a:pPr marL="342900" indent="-342900">
              <a:buFont typeface="Arial Black" panose="020B0A04020102020204" pitchFamily="34" charset="0"/>
              <a:buChar char="›"/>
            </a:pPr>
            <a:r>
              <a:rPr lang="fr-CA" sz="1600" dirty="0">
                <a:solidFill>
                  <a:schemeClr val="tx1"/>
                </a:solidFill>
              </a:rPr>
              <a:t>mettre en place un processus de sélection par voie de concours; </a:t>
            </a:r>
          </a:p>
          <a:p>
            <a:pPr marL="342900" indent="-342900">
              <a:buFont typeface="Arial Black" panose="020B0A04020102020204" pitchFamily="34" charset="0"/>
              <a:buChar char="›"/>
            </a:pPr>
            <a:r>
              <a:rPr lang="fr-CA" sz="1600" dirty="0">
                <a:solidFill>
                  <a:schemeClr val="tx1"/>
                </a:solidFill>
              </a:rPr>
              <a:t>préparer des ententes pluriannuelles comprenant des clauses de rendement; </a:t>
            </a:r>
          </a:p>
          <a:p>
            <a:pPr marL="342900" indent="-342900">
              <a:buFont typeface="Arial Black" panose="020B0A04020102020204" pitchFamily="34" charset="0"/>
              <a:buChar char="›"/>
            </a:pPr>
            <a:r>
              <a:rPr lang="fr-CA" sz="1600" dirty="0">
                <a:solidFill>
                  <a:schemeClr val="tx1"/>
                </a:solidFill>
              </a:rPr>
              <a:t>structurer le processus de sélection de telle manière que le facteur primordial n’est pas les honoraires professionnels de l’auditeur, mais plutôt la qualité des audits.</a:t>
            </a:r>
          </a:p>
          <a:p>
            <a:endParaRPr lang="fr-CA" sz="1600" dirty="0"/>
          </a:p>
          <a:p>
            <a:endParaRPr lang="fr-CA" dirty="0"/>
          </a:p>
          <a:p>
            <a:endParaRPr lang="fr-CA" dirty="0"/>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custDataLst>
              <p:tags r:id="rId9"/>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fr-CA" sz="2800" b="0" i="0" u="none" strike="noStrike" kern="1200" cap="none" spc="0" normalizeH="0" baseline="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12" name="Slide Number Placeholder 4">
            <a:extLst>
              <a:ext uri="{FF2B5EF4-FFF2-40B4-BE49-F238E27FC236}">
                <a16:creationId xmlns:a16="http://schemas.microsoft.com/office/drawing/2014/main" id="{67B12F32-AA67-4717-9AAC-F4A793C24AED}"/>
              </a:ext>
            </a:extLst>
          </p:cNvPr>
          <p:cNvSpPr txBox="1">
            <a:spLocks/>
          </p:cNvSpPr>
          <p:nvPr>
            <p:custDataLst>
              <p:tags r:id="rId10"/>
            </p:custDataLst>
          </p:nvPr>
        </p:nvSpPr>
        <p:spPr>
          <a:xfrm>
            <a:off x="10715509" y="295729"/>
            <a:ext cx="838199" cy="767687"/>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fr-CA" sz="2800">
                <a:solidFill>
                  <a:srgbClr val="FFFFFF"/>
                </a:solidFill>
                <a:latin typeface="Century Gothic" panose="020B0502020202020204"/>
              </a:rPr>
              <a:t>7</a:t>
            </a:r>
          </a:p>
        </p:txBody>
      </p:sp>
      <p:pic>
        <p:nvPicPr>
          <p:cNvPr id="13" name="Audio 12">
            <a:hlinkClick r:id="" action="ppaction://media"/>
            <a:extLst>
              <a:ext uri="{FF2B5EF4-FFF2-40B4-BE49-F238E27FC236}">
                <a16:creationId xmlns:a16="http://schemas.microsoft.com/office/drawing/2014/main" id="{09A79041-4B2D-4DA3-A97F-E7EE9A932F02}"/>
              </a:ext>
            </a:extLst>
          </p:cNvPr>
          <p:cNvPicPr>
            <a:picLocks noChangeAspect="1"/>
          </p:cNvPicPr>
          <p:nvPr>
            <a:audioFile r:link="rId12"/>
            <p:custDataLst>
              <p:tags r:id="rId13"/>
            </p:custDataLst>
            <p:extLst>
              <p:ext uri="{DAA4B4D4-6D71-4841-9C94-3DE7FCFB9230}">
                <p14:media xmlns:p14="http://schemas.microsoft.com/office/powerpoint/2010/main" r:embed="rId11"/>
              </p:ext>
            </p:extLst>
          </p:nvPr>
        </p:nvPicPr>
        <p:blipFill>
          <a:blip r:embed="rId18"/>
          <a:stretch>
            <a:fillRect/>
          </a:stretch>
        </p:blipFill>
        <p:spPr>
          <a:xfrm>
            <a:off x="11430000" y="6096000"/>
            <a:ext cx="609600" cy="609600"/>
          </a:xfrm>
          <a:prstGeom prst="rect">
            <a:avLst/>
          </a:prstGeom>
        </p:spPr>
      </p:pic>
      <p:sp>
        <p:nvSpPr>
          <p:cNvPr id="14" name="Action Button: Go Back or Previous 13">
            <a:hlinkClick r:id="" action="ppaction://hlinkshowjump?jump=previousslide" highlightClick="1"/>
            <a:extLst>
              <a:ext uri="{FF2B5EF4-FFF2-40B4-BE49-F238E27FC236}">
                <a16:creationId xmlns:a16="http://schemas.microsoft.com/office/drawing/2014/main" id="{392B0C89-69C7-4B16-94D4-0E5E9E21E8E2}"/>
              </a:ext>
            </a:extLst>
          </p:cNvPr>
          <p:cNvSpPr/>
          <p:nvPr>
            <p:custDataLst>
              <p:tags r:id="rId14"/>
            </p:custDataLst>
          </p:nvPr>
        </p:nvSpPr>
        <p:spPr>
          <a:xfrm>
            <a:off x="3639286" y="543285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5" name="Action Button: Go Forward or Next 14">
            <a:hlinkClick r:id="" action="ppaction://hlinkshowjump?jump=nextslide" highlightClick="1"/>
            <a:extLst>
              <a:ext uri="{FF2B5EF4-FFF2-40B4-BE49-F238E27FC236}">
                <a16:creationId xmlns:a16="http://schemas.microsoft.com/office/drawing/2014/main" id="{D497D9E4-86A1-43A0-B503-3C9CF13E7657}"/>
              </a:ext>
            </a:extLst>
          </p:cNvPr>
          <p:cNvSpPr/>
          <p:nvPr>
            <p:custDataLst>
              <p:tags r:id="rId15"/>
            </p:custDataLst>
          </p:nvPr>
        </p:nvSpPr>
        <p:spPr>
          <a:xfrm>
            <a:off x="7716000" y="543285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1601389975"/>
      </p:ext>
    </p:extLst>
  </p:cSld>
  <p:clrMapOvr>
    <a:masterClrMapping/>
  </p:clrMapOvr>
  <mc:AlternateContent xmlns:mc="http://schemas.openxmlformats.org/markup-compatibility/2006" xmlns:p14="http://schemas.microsoft.com/office/powerpoint/2010/main">
    <mc:Choice Requires="p14">
      <p:transition spd="slow" p14:dur="2000" advTm="81285"/>
    </mc:Choice>
    <mc:Fallback xmlns="">
      <p:transition spd="slow" advTm="8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1"/>
                            </p:stCondLst>
                            <p:childTnLst>
                              <p:par>
                                <p:cTn id="8" presetID="1" presetClass="entr" presetSubtype="0" fill="hold" grpId="0" nodeType="afterEffect">
                                  <p:stCondLst>
                                    <p:cond delay="500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par>
                                <p:cTn id="10" presetID="1" presetClass="entr" presetSubtype="0" fill="hold" grpId="0" nodeType="withEffect">
                                  <p:stCondLst>
                                    <p:cond delay="5000"/>
                                  </p:stCondLst>
                                  <p:childTnLst>
                                    <p:set>
                                      <p:cBhvr>
                                        <p:cTn id="11" dur="1" fill="hold">
                                          <p:stCondLst>
                                            <p:cond delay="0"/>
                                          </p:stCondLst>
                                        </p:cTn>
                                        <p:tgtEl>
                                          <p:spTgt spid="5">
                                            <p:bg/>
                                          </p:spTgt>
                                        </p:tgtEl>
                                        <p:attrNameLst>
                                          <p:attrName>style.visibility</p:attrName>
                                        </p:attrNameLst>
                                      </p:cBhvr>
                                      <p:to>
                                        <p:strVal val="visible"/>
                                      </p:to>
                                    </p:set>
                                  </p:childTnLst>
                                </p:cTn>
                              </p:par>
                              <p:par>
                                <p:cTn id="12" presetID="1" presetClass="entr" presetSubtype="0" fill="hold" grpId="0" nodeType="withEffect">
                                  <p:stCondLst>
                                    <p:cond delay="500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par>
                                <p:cTn id="14" presetID="1" presetClass="entr" presetSubtype="0" fill="hold" grpId="0" nodeType="withEffect">
                                  <p:stCondLst>
                                    <p:cond delay="500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par>
                                <p:cTn id="16" presetID="1" presetClass="entr" presetSubtype="0" fill="hold" grpId="0" nodeType="withEffect">
                                  <p:stCondLst>
                                    <p:cond delay="500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par>
                          <p:cTn id="18" fill="hold">
                            <p:stCondLst>
                              <p:cond delay="5001"/>
                            </p:stCondLst>
                            <p:childTnLst>
                              <p:par>
                                <p:cTn id="19" presetID="1" presetClass="entr" presetSubtype="0" fill="hold" grpId="0" nodeType="afterEffect">
                                  <p:stCondLst>
                                    <p:cond delay="2800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2800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2800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grpId="0" nodeType="withEffect">
                                  <p:stCondLst>
                                    <p:cond delay="2800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grpId="0" nodeType="withEffect">
                                  <p:stCondLst>
                                    <p:cond delay="2800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grpId="0" nodeType="withEffect">
                                  <p:stCondLst>
                                    <p:cond delay="2800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par>
                          <p:cTn id="31" fill="hold">
                            <p:stCondLst>
                              <p:cond delay="33001"/>
                            </p:stCondLst>
                            <p:childTnLst>
                              <p:par>
                                <p:cTn id="32" presetID="1" presetClass="entr" presetSubtype="0" fill="hold" grpId="0" nodeType="afterEffect">
                                  <p:stCondLst>
                                    <p:cond delay="15000"/>
                                  </p:stCondLst>
                                  <p:childTnLst>
                                    <p:set>
                                      <p:cBhvr>
                                        <p:cTn id="33" dur="1" fill="hold">
                                          <p:stCondLst>
                                            <p:cond delay="0"/>
                                          </p:stCondLst>
                                        </p:cTn>
                                        <p:tgtEl>
                                          <p:spTgt spid="10">
                                            <p:txEl>
                                              <p:pRg st="0" end="0"/>
                                            </p:txEl>
                                          </p:spTgt>
                                        </p:tgtEl>
                                        <p:attrNameLst>
                                          <p:attrName>style.visibility</p:attrName>
                                        </p:attrNameLst>
                                      </p:cBhvr>
                                      <p:to>
                                        <p:strVal val="visible"/>
                                      </p:to>
                                    </p:set>
                                  </p:childTnLst>
                                </p:cTn>
                              </p:par>
                              <p:par>
                                <p:cTn id="34" presetID="1" presetClass="entr" presetSubtype="0" fill="hold" grpId="0" nodeType="withEffect">
                                  <p:stCondLst>
                                    <p:cond delay="15000"/>
                                  </p:stCondLst>
                                  <p:childTnLst>
                                    <p:set>
                                      <p:cBhvr>
                                        <p:cTn id="35" dur="1" fill="hold">
                                          <p:stCondLst>
                                            <p:cond delay="0"/>
                                          </p:stCondLst>
                                        </p:cTn>
                                        <p:tgtEl>
                                          <p:spTgt spid="7">
                                            <p:bg/>
                                          </p:spTgt>
                                        </p:tgtEl>
                                        <p:attrNameLst>
                                          <p:attrName>style.visibility</p:attrName>
                                        </p:attrNameLst>
                                      </p:cBhvr>
                                      <p:to>
                                        <p:strVal val="visible"/>
                                      </p:to>
                                    </p:set>
                                  </p:childTnLst>
                                </p:cTn>
                              </p:par>
                              <p:par>
                                <p:cTn id="36" presetID="1" presetClass="entr" presetSubtype="0" fill="hold" grpId="0" nodeType="withEffect">
                                  <p:stCondLst>
                                    <p:cond delay="15000"/>
                                  </p:stCondLst>
                                  <p:childTnLst>
                                    <p:set>
                                      <p:cBhvr>
                                        <p:cTn id="37" dur="1" fill="hold">
                                          <p:stCondLst>
                                            <p:cond delay="0"/>
                                          </p:stCondLst>
                                        </p:cTn>
                                        <p:tgtEl>
                                          <p:spTgt spid="7">
                                            <p:txEl>
                                              <p:pRg st="0" end="0"/>
                                            </p:txEl>
                                          </p:spTgt>
                                        </p:tgtEl>
                                        <p:attrNameLst>
                                          <p:attrName>style.visibility</p:attrName>
                                        </p:attrNameLst>
                                      </p:cBhvr>
                                      <p:to>
                                        <p:strVal val="visible"/>
                                      </p:to>
                                    </p:set>
                                  </p:childTnLst>
                                </p:cTn>
                              </p:par>
                              <p:par>
                                <p:cTn id="38" presetID="1" presetClass="entr" presetSubtype="0" fill="hold" grpId="0" nodeType="withEffect">
                                  <p:stCondLst>
                                    <p:cond delay="15000"/>
                                  </p:stCondLst>
                                  <p:childTnLst>
                                    <p:set>
                                      <p:cBhvr>
                                        <p:cTn id="39" dur="1" fill="hold">
                                          <p:stCondLst>
                                            <p:cond delay="0"/>
                                          </p:stCondLst>
                                        </p:cTn>
                                        <p:tgtEl>
                                          <p:spTgt spid="7">
                                            <p:txEl>
                                              <p:pRg st="1" end="1"/>
                                            </p:txEl>
                                          </p:spTgt>
                                        </p:tgtEl>
                                        <p:attrNameLst>
                                          <p:attrName>style.visibility</p:attrName>
                                        </p:attrNameLst>
                                      </p:cBhvr>
                                      <p:to>
                                        <p:strVal val="visible"/>
                                      </p:to>
                                    </p:set>
                                  </p:childTnLst>
                                </p:cTn>
                              </p:par>
                              <p:par>
                                <p:cTn id="40" presetID="1" presetClass="entr" presetSubtype="0" fill="hold" grpId="0" nodeType="withEffect">
                                  <p:stCondLst>
                                    <p:cond delay="15000"/>
                                  </p:stCondLst>
                                  <p:childTnLst>
                                    <p:set>
                                      <p:cBhvr>
                                        <p:cTn id="41" dur="1" fill="hold">
                                          <p:stCondLst>
                                            <p:cond delay="0"/>
                                          </p:stCondLst>
                                        </p:cTn>
                                        <p:tgtEl>
                                          <p:spTgt spid="7">
                                            <p:txEl>
                                              <p:pRg st="2" end="2"/>
                                            </p:txEl>
                                          </p:spTgt>
                                        </p:tgtEl>
                                        <p:attrNameLst>
                                          <p:attrName>style.visibility</p:attrName>
                                        </p:attrNameLst>
                                      </p:cBhvr>
                                      <p:to>
                                        <p:strVal val="visible"/>
                                      </p:to>
                                    </p:set>
                                  </p:childTnLst>
                                </p:cTn>
                              </p:par>
                              <p:par>
                                <p:cTn id="42" presetID="1" presetClass="entr" presetSubtype="0" fill="hold" grpId="0" nodeType="withEffect">
                                  <p:stCondLst>
                                    <p:cond delay="15000"/>
                                  </p:stCondLst>
                                  <p:childTnLst>
                                    <p:set>
                                      <p:cBhvr>
                                        <p:cTn id="43" dur="1" fill="hold">
                                          <p:stCondLst>
                                            <p:cond delay="0"/>
                                          </p:stCondLst>
                                        </p:cTn>
                                        <p:tgtEl>
                                          <p:spTgt spid="7">
                                            <p:txEl>
                                              <p:pRg st="3" end="3"/>
                                            </p:txEl>
                                          </p:spTgt>
                                        </p:tgtEl>
                                        <p:attrNameLst>
                                          <p:attrName>style.visibility</p:attrName>
                                        </p:attrNameLst>
                                      </p:cBhvr>
                                      <p:to>
                                        <p:strVal val="visible"/>
                                      </p:to>
                                    </p:set>
                                  </p:childTnLst>
                                </p:cTn>
                              </p:par>
                              <p:par>
                                <p:cTn id="44" presetID="1" presetClass="entr" presetSubtype="0" fill="hold" grpId="0" nodeType="withEffect">
                                  <p:stCondLst>
                                    <p:cond delay="15000"/>
                                  </p:stCondLst>
                                  <p:childTnLst>
                                    <p:set>
                                      <p:cBhvr>
                                        <p:cTn id="4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13"/>
                </p:tgtEl>
              </p:cMediaNode>
            </p:audio>
          </p:childTnLst>
        </p:cTn>
      </p:par>
    </p:tnLst>
    <p:bldLst>
      <p:bldP spid="8" grpId="0" build="p"/>
      <p:bldP spid="5" grpId="0" build="p" animBg="1"/>
      <p:bldP spid="9" grpId="0" build="p"/>
      <p:bldP spid="6" grpId="0" build="p" animBg="1"/>
      <p:bldP spid="10" grpId="0" build="p"/>
      <p:bldP spid="7"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9652BC-7DC0-4202-91C5-07651CE6FF09}"/>
              </a:ext>
            </a:extLst>
          </p:cNvPr>
          <p:cNvPicPr>
            <a:picLocks noChangeAspect="1"/>
          </p:cNvPicPr>
          <p:nvPr>
            <p:custDataLst>
              <p:tags r:id="rId1"/>
            </p:custDataLst>
          </p:nvPr>
        </p:nvPicPr>
        <p:blipFill>
          <a:blip r:embed="rId11"/>
          <a:stretch>
            <a:fillRect/>
          </a:stretch>
        </p:blipFill>
        <p:spPr>
          <a:xfrm>
            <a:off x="1110961" y="187656"/>
            <a:ext cx="7572467" cy="5926816"/>
          </a:xfrm>
          <a:prstGeom prst="rect">
            <a:avLst/>
          </a:prstGeom>
        </p:spPr>
      </p:pic>
      <p:sp>
        <p:nvSpPr>
          <p:cNvPr id="2" name="Slide Number Placeholder 1"/>
          <p:cNvSpPr>
            <a:spLocks noGrp="1"/>
          </p:cNvSpPr>
          <p:nvPr>
            <p:ph type="sldNum" sz="quarter" idx="10"/>
            <p:custDataLst>
              <p:tags r:id="rId2"/>
            </p:custDataLst>
          </p:nvPr>
        </p:nvSpPr>
        <p:spPr>
          <a:xfrm>
            <a:off x="10723258" y="187656"/>
            <a:ext cx="838199" cy="767687"/>
          </a:xfrm>
        </p:spPr>
        <p:txBody>
          <a:bodyPr vert="horz" lIns="91440" tIns="45720" rIns="91440" bIns="45720" rtlCol="0"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dirty="0">
                <a:ln>
                  <a:noFill/>
                </a:ln>
                <a:solidFill>
                  <a:srgbClr val="FFFFFF"/>
                </a:solidFill>
                <a:effectLst/>
                <a:uLnTx/>
                <a:uFillTx/>
                <a:latin typeface="Century Gothic" panose="020B0502020202020204"/>
                <a:ea typeface="+mn-ea"/>
                <a:cs typeface="+mn-cs"/>
              </a:rPr>
              <a:t>8</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3" name="Audio 2">
            <a:hlinkClick r:id="" action="ppaction://media"/>
            <a:extLst>
              <a:ext uri="{FF2B5EF4-FFF2-40B4-BE49-F238E27FC236}">
                <a16:creationId xmlns:a16="http://schemas.microsoft.com/office/drawing/2014/main" id="{69CA47C3-8FBB-4F3D-83C7-0396434BAA0C}"/>
              </a:ext>
            </a:extLst>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B0A42B76-3394-466E-8DD3-0D45A2916C2B}"/>
              </a:ext>
            </a:extLst>
          </p:cNvPr>
          <p:cNvSpPr/>
          <p:nvPr>
            <p:custDataLst>
              <p:tags r:id="rId6"/>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71C10D94-B19D-42BD-8BDD-4F5F26C39FE9}"/>
              </a:ext>
            </a:extLst>
          </p:cNvPr>
          <p:cNvSpPr/>
          <p:nvPr>
            <p:custDataLst>
              <p:tags r:id="rId7"/>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
        <p:nvSpPr>
          <p:cNvPr id="10" name="TextBox 9">
            <a:extLst>
              <a:ext uri="{FF2B5EF4-FFF2-40B4-BE49-F238E27FC236}">
                <a16:creationId xmlns:a16="http://schemas.microsoft.com/office/drawing/2014/main" id="{B7D9FEB5-B783-4A37-8156-A8B318B4AFC0}"/>
              </a:ext>
            </a:extLst>
          </p:cNvPr>
          <p:cNvSpPr txBox="1"/>
          <p:nvPr>
            <p:custDataLst>
              <p:tags r:id="rId8"/>
            </p:custDataLst>
          </p:nvPr>
        </p:nvSpPr>
        <p:spPr>
          <a:xfrm>
            <a:off x="2123769" y="1220498"/>
            <a:ext cx="4375354" cy="923330"/>
          </a:xfrm>
          <a:prstGeom prst="rect">
            <a:avLst/>
          </a:prstGeom>
          <a:noFill/>
        </p:spPr>
        <p:txBody>
          <a:bodyPr wrap="square">
            <a:spAutoFit/>
          </a:bodyPr>
          <a:lstStyle/>
          <a:p>
            <a:r>
              <a:rPr lang="fr-CA" sz="1800" b="1" dirty="0">
                <a:latin typeface="Century Gothic" panose="020B0502020202020204" pitchFamily="34" charset="0"/>
                <a:ea typeface="Roboto" panose="02000000000000000000" pitchFamily="2" charset="0"/>
              </a:rPr>
              <a:t>De quoi dois-je tenir compte au moment de recommander un plan d’audit?</a:t>
            </a:r>
            <a:endParaRPr lang="fr-CA" dirty="0"/>
          </a:p>
        </p:txBody>
      </p:sp>
    </p:spTree>
    <p:extLst>
      <p:ext uri="{BB962C8B-B14F-4D97-AF65-F5344CB8AC3E}">
        <p14:creationId xmlns:p14="http://schemas.microsoft.com/office/powerpoint/2010/main" val="4186390892"/>
      </p:ext>
    </p:extLst>
  </p:cSld>
  <p:clrMapOvr>
    <a:masterClrMapping/>
  </p:clrMapOvr>
  <mc:AlternateContent xmlns:mc="http://schemas.openxmlformats.org/markup-compatibility/2006" xmlns:p14="http://schemas.microsoft.com/office/powerpoint/2010/main">
    <mc:Choice Requires="p14">
      <p:transition spd="slow" p14:dur="2000" advTm="6890"/>
    </mc:Choice>
    <mc:Fallback xmlns="">
      <p:transition spd="slow" advTm="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D61FF-98D7-468C-A710-A0E65FFCFDD7}"/>
              </a:ext>
            </a:extLst>
          </p:cNvPr>
          <p:cNvSpPr>
            <a:spLocks noGrp="1"/>
          </p:cNvSpPr>
          <p:nvPr>
            <p:ph type="title"/>
            <p:custDataLst>
              <p:tags r:id="rId2"/>
            </p:custDataLst>
          </p:nvPr>
        </p:nvSpPr>
        <p:spPr/>
        <p:txBody>
          <a:bodyPr/>
          <a:lstStyle/>
          <a:p>
            <a:r>
              <a:rPr lang="fr-CA" dirty="0"/>
              <a:t>Recommandation d’un plan d’audit</a:t>
            </a:r>
          </a:p>
        </p:txBody>
      </p:sp>
      <p:sp>
        <p:nvSpPr>
          <p:cNvPr id="5" name="Text Placeholder 4">
            <a:extLst>
              <a:ext uri="{FF2B5EF4-FFF2-40B4-BE49-F238E27FC236}">
                <a16:creationId xmlns:a16="http://schemas.microsoft.com/office/drawing/2014/main" id="{DB6638D4-E453-4BC4-A3A0-F3C51852BCF8}"/>
              </a:ext>
            </a:extLst>
          </p:cNvPr>
          <p:cNvSpPr>
            <a:spLocks noGrp="1"/>
          </p:cNvSpPr>
          <p:nvPr>
            <p:ph type="body" sz="quarter" idx="17"/>
            <p:custDataLst>
              <p:tags r:id="rId3"/>
            </p:custDataLst>
          </p:nvPr>
        </p:nvSpPr>
        <p:spPr/>
        <p:txBody>
          <a:bodyPr>
            <a:noAutofit/>
          </a:bodyPr>
          <a:lstStyle/>
          <a:p>
            <a:r>
              <a:rPr lang="fr-CA" dirty="0"/>
              <a:t>Exigences normales</a:t>
            </a:r>
          </a:p>
        </p:txBody>
      </p:sp>
      <p:pic>
        <p:nvPicPr>
          <p:cNvPr id="43" name="Picture Placeholder 42" descr="Coins">
            <a:extLst>
              <a:ext uri="{FF2B5EF4-FFF2-40B4-BE49-F238E27FC236}">
                <a16:creationId xmlns:a16="http://schemas.microsoft.com/office/drawing/2014/main" id="{869A15CA-3DF8-417D-B9D8-F994D15851BB}"/>
              </a:ext>
            </a:extLst>
          </p:cNvPr>
          <p:cNvPicPr>
            <a:picLocks noGrp="1" noChangeAspect="1"/>
          </p:cNvPicPr>
          <p:nvPr>
            <p:ph type="pic" sz="quarter" idx="47"/>
            <p:custDataLst>
              <p:tags r:id="rId4"/>
            </p:custDataLst>
          </p:nvPr>
        </p:nvPicPr>
        <p:blipFill>
          <a:blip r:embed="rId22" cstate="screen">
            <a:biLevel thresh="25000"/>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a:fillRect/>
          </a:stretch>
        </p:blipFill>
        <p:spPr>
          <a:xfrm>
            <a:off x="10103667" y="2698310"/>
            <a:ext cx="621792" cy="621792"/>
          </a:xfrm>
        </p:spPr>
      </p:pic>
      <p:sp>
        <p:nvSpPr>
          <p:cNvPr id="9" name="Text Placeholder 8">
            <a:extLst>
              <a:ext uri="{FF2B5EF4-FFF2-40B4-BE49-F238E27FC236}">
                <a16:creationId xmlns:a16="http://schemas.microsoft.com/office/drawing/2014/main" id="{CEFFF724-CE30-4C63-A086-DF05C2777EC1}"/>
              </a:ext>
            </a:extLst>
          </p:cNvPr>
          <p:cNvSpPr>
            <a:spLocks noGrp="1"/>
          </p:cNvSpPr>
          <p:nvPr>
            <p:ph type="body" sz="quarter" idx="33"/>
            <p:custDataLst>
              <p:tags r:id="rId5"/>
            </p:custDataLst>
          </p:nvPr>
        </p:nvSpPr>
        <p:spPr>
          <a:xfrm>
            <a:off x="7590318" y="3950114"/>
            <a:ext cx="1620000" cy="621791"/>
          </a:xfrm>
        </p:spPr>
        <p:txBody>
          <a:bodyPr>
            <a:noAutofit/>
          </a:bodyPr>
          <a:lstStyle/>
          <a:p>
            <a:r>
              <a:rPr lang="fr-CA" dirty="0"/>
              <a:t>Portée</a:t>
            </a:r>
          </a:p>
        </p:txBody>
      </p:sp>
      <p:sp>
        <p:nvSpPr>
          <p:cNvPr id="12" name="Text Placeholder 11">
            <a:extLst>
              <a:ext uri="{FF2B5EF4-FFF2-40B4-BE49-F238E27FC236}">
                <a16:creationId xmlns:a16="http://schemas.microsoft.com/office/drawing/2014/main" id="{F2739695-B49F-491F-9573-F501246A7F48}"/>
              </a:ext>
            </a:extLst>
          </p:cNvPr>
          <p:cNvSpPr>
            <a:spLocks noGrp="1"/>
          </p:cNvSpPr>
          <p:nvPr>
            <p:ph type="body" sz="quarter" idx="35"/>
            <p:custDataLst>
              <p:tags r:id="rId6"/>
            </p:custDataLst>
          </p:nvPr>
        </p:nvSpPr>
        <p:spPr>
          <a:xfrm>
            <a:off x="5256971" y="3950115"/>
            <a:ext cx="2024977" cy="621790"/>
          </a:xfrm>
        </p:spPr>
        <p:txBody>
          <a:bodyPr>
            <a:noAutofit/>
          </a:bodyPr>
          <a:lstStyle/>
          <a:p>
            <a:r>
              <a:rPr lang="fr-CA" dirty="0"/>
              <a:t>Respect des échéanciers</a:t>
            </a:r>
          </a:p>
          <a:p>
            <a:r>
              <a:rPr lang="fr-CA" dirty="0"/>
              <a:t>Établissement du calendrier</a:t>
            </a:r>
          </a:p>
        </p:txBody>
      </p:sp>
      <p:sp>
        <p:nvSpPr>
          <p:cNvPr id="15" name="Text Placeholder 14">
            <a:extLst>
              <a:ext uri="{FF2B5EF4-FFF2-40B4-BE49-F238E27FC236}">
                <a16:creationId xmlns:a16="http://schemas.microsoft.com/office/drawing/2014/main" id="{4C4406D0-E93A-4D4A-882C-3D100622979A}"/>
              </a:ext>
            </a:extLst>
          </p:cNvPr>
          <p:cNvSpPr>
            <a:spLocks noGrp="1"/>
          </p:cNvSpPr>
          <p:nvPr>
            <p:ph type="body" sz="quarter" idx="37"/>
            <p:custDataLst>
              <p:tags r:id="rId7"/>
            </p:custDataLst>
          </p:nvPr>
        </p:nvSpPr>
        <p:spPr>
          <a:xfrm>
            <a:off x="2903026" y="3986642"/>
            <a:ext cx="2275289" cy="1170525"/>
          </a:xfrm>
        </p:spPr>
        <p:txBody>
          <a:bodyPr>
            <a:noAutofit/>
          </a:bodyPr>
          <a:lstStyle/>
          <a:p>
            <a:r>
              <a:rPr lang="fr-CA" dirty="0"/>
              <a:t>Niveau de recours aux contrôles internes</a:t>
            </a:r>
          </a:p>
        </p:txBody>
      </p:sp>
      <p:sp>
        <p:nvSpPr>
          <p:cNvPr id="18" name="Text Placeholder 17">
            <a:extLst>
              <a:ext uri="{FF2B5EF4-FFF2-40B4-BE49-F238E27FC236}">
                <a16:creationId xmlns:a16="http://schemas.microsoft.com/office/drawing/2014/main" id="{448350F0-9CCA-4F7C-98E8-BC7969FD399D}"/>
              </a:ext>
            </a:extLst>
          </p:cNvPr>
          <p:cNvSpPr>
            <a:spLocks noGrp="1"/>
          </p:cNvSpPr>
          <p:nvPr>
            <p:ph type="body" sz="quarter" idx="39"/>
            <p:custDataLst>
              <p:tags r:id="rId8"/>
            </p:custDataLst>
          </p:nvPr>
        </p:nvSpPr>
        <p:spPr>
          <a:xfrm>
            <a:off x="9518688" y="3950115"/>
            <a:ext cx="2498260" cy="621790"/>
          </a:xfrm>
        </p:spPr>
        <p:txBody>
          <a:bodyPr>
            <a:noAutofit/>
          </a:bodyPr>
          <a:lstStyle/>
          <a:p>
            <a:r>
              <a:rPr lang="fr-CA" dirty="0"/>
              <a:t>Honoraires (clause de rendement)</a:t>
            </a:r>
          </a:p>
        </p:txBody>
      </p:sp>
      <p:sp>
        <p:nvSpPr>
          <p:cNvPr id="32" name="Slide Number Placeholder 31">
            <a:extLst>
              <a:ext uri="{FF2B5EF4-FFF2-40B4-BE49-F238E27FC236}">
                <a16:creationId xmlns:a16="http://schemas.microsoft.com/office/drawing/2014/main" id="{E612258B-809C-4937-88CC-45880B3C8264}"/>
              </a:ext>
            </a:extLst>
          </p:cNvPr>
          <p:cNvSpPr>
            <a:spLocks noGrp="1"/>
          </p:cNvSpPr>
          <p:nvPr>
            <p:ph type="sldNum" sz="quarter" idx="52"/>
            <p:custDataLst>
              <p:tags r:id="rId9"/>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fr-CA" sz="2800" b="0" i="0" u="none" strike="noStrike" kern="1200" cap="none" spc="0" normalizeH="0" baseline="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fr-CA" sz="2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52" name="Graphic 51" descr="Contract">
            <a:extLst>
              <a:ext uri="{FF2B5EF4-FFF2-40B4-BE49-F238E27FC236}">
                <a16:creationId xmlns:a16="http://schemas.microsoft.com/office/drawing/2014/main" id="{D2E9147E-AF3C-4CE3-82E7-3EB7E4AB6292}"/>
              </a:ext>
            </a:extLst>
          </p:cNvPr>
          <p:cNvPicPr>
            <a:picLocks noChangeAspect="1"/>
          </p:cNvPicPr>
          <p:nvPr>
            <p:custDataLst>
              <p:tags r:id="rId10"/>
            </p:custDataLst>
          </p:nvPr>
        </p:nvPicPr>
        <p:blipFill>
          <a:blip r:embed="rId24">
            <a:extLst>
              <a:ext uri="{96DAC541-7B7A-43D3-8B79-37D633B846F1}">
                <asvg:svgBlip xmlns:asvg="http://schemas.microsoft.com/office/drawing/2016/SVG/main" r:embed="rId25"/>
              </a:ext>
            </a:extLst>
          </a:blip>
          <a:stretch>
            <a:fillRect/>
          </a:stretch>
        </p:blipFill>
        <p:spPr>
          <a:xfrm>
            <a:off x="1348054" y="2552006"/>
            <a:ext cx="914400" cy="914400"/>
          </a:xfrm>
          <a:prstGeom prst="rect">
            <a:avLst/>
          </a:prstGeom>
        </p:spPr>
      </p:pic>
      <p:pic>
        <p:nvPicPr>
          <p:cNvPr id="4" name="Graphic 3" descr="Stopwatch">
            <a:extLst>
              <a:ext uri="{FF2B5EF4-FFF2-40B4-BE49-F238E27FC236}">
                <a16:creationId xmlns:a16="http://schemas.microsoft.com/office/drawing/2014/main" id="{6D42838D-E5C4-4E2E-82BD-4013BD6A27B8}"/>
              </a:ext>
            </a:extLst>
          </p:cNvPr>
          <p:cNvPicPr>
            <a:picLocks noChangeAspect="1"/>
          </p:cNvPicPr>
          <p:nvPr>
            <p:custDataLst>
              <p:tags r:id="rId11"/>
            </p:custDataLst>
          </p:nvPr>
        </p:nvPicPr>
        <p:blipFill>
          <a:blip r:embed="rId26">
            <a:extLst>
              <a:ext uri="{96DAC541-7B7A-43D3-8B79-37D633B846F1}">
                <asvg:svgBlip xmlns:asvg="http://schemas.microsoft.com/office/drawing/2016/SVG/main" r:embed="rId27"/>
              </a:ext>
            </a:extLst>
          </a:blip>
          <a:stretch>
            <a:fillRect/>
          </a:stretch>
        </p:blipFill>
        <p:spPr>
          <a:xfrm>
            <a:off x="5696989" y="2631424"/>
            <a:ext cx="914400" cy="914400"/>
          </a:xfrm>
          <a:prstGeom prst="rect">
            <a:avLst/>
          </a:prstGeom>
        </p:spPr>
      </p:pic>
      <p:pic>
        <p:nvPicPr>
          <p:cNvPr id="7" name="Graphic 6" descr="Circles with arrows">
            <a:extLst>
              <a:ext uri="{FF2B5EF4-FFF2-40B4-BE49-F238E27FC236}">
                <a16:creationId xmlns:a16="http://schemas.microsoft.com/office/drawing/2014/main" id="{2C41FE30-08A8-4F1D-9155-4714CA901E62}"/>
              </a:ext>
            </a:extLst>
          </p:cNvPr>
          <p:cNvPicPr>
            <a:picLocks noChangeAspect="1"/>
          </p:cNvPicPr>
          <p:nvPr>
            <p:custDataLst>
              <p:tags r:id="rId12"/>
            </p:custDataLst>
          </p:nvPr>
        </p:nvPicPr>
        <p:blipFill>
          <a:blip r:embed="rId28">
            <a:extLst>
              <a:ext uri="{96DAC541-7B7A-43D3-8B79-37D633B846F1}">
                <asvg:svgBlip xmlns:asvg="http://schemas.microsoft.com/office/drawing/2016/SVG/main" r:embed="rId29"/>
              </a:ext>
            </a:extLst>
          </a:blip>
          <a:stretch>
            <a:fillRect/>
          </a:stretch>
        </p:blipFill>
        <p:spPr>
          <a:xfrm>
            <a:off x="7800109" y="2609810"/>
            <a:ext cx="914400" cy="914400"/>
          </a:xfrm>
          <a:prstGeom prst="rect">
            <a:avLst/>
          </a:prstGeom>
        </p:spPr>
      </p:pic>
      <p:pic>
        <p:nvPicPr>
          <p:cNvPr id="10" name="Graphic 9" descr="Bar chart">
            <a:extLst>
              <a:ext uri="{FF2B5EF4-FFF2-40B4-BE49-F238E27FC236}">
                <a16:creationId xmlns:a16="http://schemas.microsoft.com/office/drawing/2014/main" id="{5C5E127B-CA48-48EF-91EA-53D21DB065A9}"/>
              </a:ext>
            </a:extLst>
          </p:cNvPr>
          <p:cNvPicPr>
            <a:picLocks noChangeAspect="1"/>
          </p:cNvPicPr>
          <p:nvPr>
            <p:custDataLst>
              <p:tags r:id="rId13"/>
            </p:custDataLst>
          </p:nvPr>
        </p:nvPicPr>
        <p:blipFill>
          <a:blip r:embed="rId30">
            <a:extLst>
              <a:ext uri="{96DAC541-7B7A-43D3-8B79-37D633B846F1}">
                <asvg:svgBlip xmlns:asvg="http://schemas.microsoft.com/office/drawing/2016/SVG/main" r:embed="rId31"/>
              </a:ext>
            </a:extLst>
          </a:blip>
          <a:stretch>
            <a:fillRect/>
          </a:stretch>
        </p:blipFill>
        <p:spPr>
          <a:xfrm>
            <a:off x="3600867" y="2759442"/>
            <a:ext cx="706964" cy="706964"/>
          </a:xfrm>
          <a:prstGeom prst="rect">
            <a:avLst/>
          </a:prstGeom>
        </p:spPr>
      </p:pic>
      <p:sp>
        <p:nvSpPr>
          <p:cNvPr id="14" name="Slide Number Placeholder 1">
            <a:extLst>
              <a:ext uri="{FF2B5EF4-FFF2-40B4-BE49-F238E27FC236}">
                <a16:creationId xmlns:a16="http://schemas.microsoft.com/office/drawing/2014/main" id="{A403CDFE-C766-44BF-8EDE-25C9F0FF66BA}"/>
              </a:ext>
            </a:extLst>
          </p:cNvPr>
          <p:cNvSpPr txBox="1">
            <a:spLocks/>
          </p:cNvSpPr>
          <p:nvPr>
            <p:custDataLst>
              <p:tags r:id="rId14"/>
            </p:custDataLst>
          </p:nvPr>
        </p:nvSpPr>
        <p:spPr>
          <a:xfrm>
            <a:off x="10723258" y="187656"/>
            <a:ext cx="838199" cy="7676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spcAft>
                <a:spcPts val="600"/>
              </a:spcAft>
              <a:defRPr/>
            </a:pPr>
            <a:r>
              <a:rPr lang="fr-CA" sz="2800">
                <a:solidFill>
                  <a:srgbClr val="FFFFFF"/>
                </a:solidFill>
                <a:latin typeface="Century Gothic" panose="020B0502020202020204"/>
              </a:rPr>
              <a:t>9</a:t>
            </a:r>
          </a:p>
        </p:txBody>
      </p:sp>
      <p:pic>
        <p:nvPicPr>
          <p:cNvPr id="2" name="Audio 1">
            <a:hlinkClick r:id="" action="ppaction://media"/>
            <a:extLst>
              <a:ext uri="{FF2B5EF4-FFF2-40B4-BE49-F238E27FC236}">
                <a16:creationId xmlns:a16="http://schemas.microsoft.com/office/drawing/2014/main" id="{750C4CA7-12C0-4D23-80CE-05078172CB2A}"/>
              </a:ext>
            </a:extLst>
          </p:cNvPr>
          <p:cNvPicPr>
            <a:picLocks noChangeAspect="1"/>
          </p:cNvPicPr>
          <p:nvPr>
            <a:audioFile r:link="rId16"/>
            <p:custDataLst>
              <p:tags r:id="rId17"/>
            </p:custDataLst>
            <p:extLst>
              <p:ext uri="{DAA4B4D4-6D71-4841-9C94-3DE7FCFB9230}">
                <p14:media xmlns:p14="http://schemas.microsoft.com/office/powerpoint/2010/main" r:embed="rId15"/>
              </p:ext>
            </p:extLst>
          </p:nvPr>
        </p:nvPicPr>
        <p:blipFill>
          <a:blip r:embed="rId32"/>
          <a:stretch>
            <a:fillRect/>
          </a:stretch>
        </p:blipFill>
        <p:spPr>
          <a:xfrm>
            <a:off x="11430000" y="6096000"/>
            <a:ext cx="609600" cy="609600"/>
          </a:xfrm>
          <a:prstGeom prst="rect">
            <a:avLst/>
          </a:prstGeom>
        </p:spPr>
      </p:pic>
      <p:sp>
        <p:nvSpPr>
          <p:cNvPr id="16" name="Action Button: Go Back or Previous 15">
            <a:hlinkClick r:id="" action="ppaction://hlinkshowjump?jump=previousslide" highlightClick="1"/>
            <a:extLst>
              <a:ext uri="{FF2B5EF4-FFF2-40B4-BE49-F238E27FC236}">
                <a16:creationId xmlns:a16="http://schemas.microsoft.com/office/drawing/2014/main" id="{929E1AF5-BEC8-4663-AC66-5D72656A9F7A}"/>
              </a:ext>
            </a:extLst>
          </p:cNvPr>
          <p:cNvSpPr/>
          <p:nvPr>
            <p:custDataLst>
              <p:tags r:id="rId18"/>
            </p:custDataLst>
          </p:nvPr>
        </p:nvSpPr>
        <p:spPr>
          <a:xfrm>
            <a:off x="457200" y="5241770"/>
            <a:ext cx="946800" cy="1042416"/>
          </a:xfrm>
          <a:prstGeom prst="actionButtonBackPrevious">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7" name="Action Button: Go Forward or Next 16">
            <a:hlinkClick r:id="" action="ppaction://hlinkshowjump?jump=nextslide" highlightClick="1"/>
            <a:extLst>
              <a:ext uri="{FF2B5EF4-FFF2-40B4-BE49-F238E27FC236}">
                <a16:creationId xmlns:a16="http://schemas.microsoft.com/office/drawing/2014/main" id="{809E5048-53F9-44C3-B7A5-D644C1E71823}"/>
              </a:ext>
            </a:extLst>
          </p:cNvPr>
          <p:cNvSpPr/>
          <p:nvPr>
            <p:custDataLst>
              <p:tags r:id="rId1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2833452796"/>
      </p:ext>
    </p:extLst>
  </p:cSld>
  <p:clrMapOvr>
    <a:masterClrMapping/>
  </p:clrMapOvr>
  <mc:AlternateContent xmlns:mc="http://schemas.openxmlformats.org/markup-compatibility/2006" xmlns:p14="http://schemas.microsoft.com/office/powerpoint/2010/main">
    <mc:Choice Requires="p14">
      <p:transition spd="slow" p14:dur="2000" advTm="32289"/>
    </mc:Choice>
    <mc:Fallback xmlns="">
      <p:transition spd="slow" advTm="32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000"/>
                                  </p:stCondLst>
                                  <p:childTnLst>
                                    <p:set>
                                      <p:cBhvr>
                                        <p:cTn id="9" dur="1" fill="hold">
                                          <p:stCondLst>
                                            <p:cond delay="0"/>
                                          </p:stCondLst>
                                        </p:cTn>
                                        <p:tgtEl>
                                          <p:spTgt spid="52"/>
                                        </p:tgtEl>
                                        <p:attrNameLst>
                                          <p:attrName>style.visibility</p:attrName>
                                        </p:attrNameLst>
                                      </p:cBhvr>
                                      <p:to>
                                        <p:strVal val="visible"/>
                                      </p:to>
                                    </p:set>
                                  </p:childTnLst>
                                </p:cTn>
                              </p:par>
                              <p:par>
                                <p:cTn id="10" presetID="1" presetClass="entr" presetSubtype="0" fill="hold" grpId="0" nodeType="withEffect">
                                  <p:stCondLst>
                                    <p:cond delay="500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5001"/>
                            </p:stCondLst>
                            <p:childTnLst>
                              <p:par>
                                <p:cTn id="13" presetID="1"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300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par>
                          <p:cTn id="17" fill="hold">
                            <p:stCondLst>
                              <p:cond delay="8001"/>
                            </p:stCondLst>
                            <p:childTnLst>
                              <p:par>
                                <p:cTn id="18" presetID="1" presetClass="entr" presetSubtype="0" fill="hold" nodeType="afterEffect">
                                  <p:stCondLst>
                                    <p:cond delay="500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5000"/>
                                  </p:stCondLst>
                                  <p:childTnLst>
                                    <p:set>
                                      <p:cBhvr>
                                        <p:cTn id="21" dur="1" fill="hold">
                                          <p:stCondLst>
                                            <p:cond delay="0"/>
                                          </p:stCondLst>
                                        </p:cTn>
                                        <p:tgtEl>
                                          <p:spTgt spid="12">
                                            <p:txEl>
                                              <p:pRg st="0" end="0"/>
                                            </p:txEl>
                                          </p:spTgt>
                                        </p:tgtEl>
                                        <p:attrNameLst>
                                          <p:attrName>style.visibility</p:attrName>
                                        </p:attrNameLst>
                                      </p:cBhvr>
                                      <p:to>
                                        <p:strVal val="visible"/>
                                      </p:to>
                                    </p:set>
                                  </p:childTnLst>
                                </p:cTn>
                              </p:par>
                              <p:par>
                                <p:cTn id="22" presetID="1" presetClass="entr" presetSubtype="0" fill="hold" grpId="0" nodeType="withEffect">
                                  <p:stCondLst>
                                    <p:cond delay="5000"/>
                                  </p:stCondLst>
                                  <p:childTnLst>
                                    <p:set>
                                      <p:cBhvr>
                                        <p:cTn id="23" dur="1" fill="hold">
                                          <p:stCondLst>
                                            <p:cond delay="0"/>
                                          </p:stCondLst>
                                        </p:cTn>
                                        <p:tgtEl>
                                          <p:spTgt spid="12">
                                            <p:txEl>
                                              <p:pRg st="1" end="1"/>
                                            </p:txEl>
                                          </p:spTgt>
                                        </p:tgtEl>
                                        <p:attrNameLst>
                                          <p:attrName>style.visibility</p:attrName>
                                        </p:attrNameLst>
                                      </p:cBhvr>
                                      <p:to>
                                        <p:strVal val="visible"/>
                                      </p:to>
                                    </p:set>
                                  </p:childTnLst>
                                </p:cTn>
                              </p:par>
                            </p:childTnLst>
                          </p:cTn>
                        </p:par>
                        <p:par>
                          <p:cTn id="24" fill="hold">
                            <p:stCondLst>
                              <p:cond delay="13001"/>
                            </p:stCondLst>
                            <p:childTnLst>
                              <p:par>
                                <p:cTn id="25" presetID="1" presetClass="entr" presetSubtype="0" fill="hold" nodeType="afterEffect">
                                  <p:stCondLst>
                                    <p:cond delay="900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900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childTnLst>
                          </p:cTn>
                        </p:par>
                        <p:par>
                          <p:cTn id="29" fill="hold">
                            <p:stCondLst>
                              <p:cond delay="22001"/>
                            </p:stCondLst>
                            <p:childTnLst>
                              <p:par>
                                <p:cTn id="30" presetID="1" presetClass="entr" presetSubtype="0" fill="hold" nodeType="afterEffect">
                                  <p:stCondLst>
                                    <p:cond delay="4000"/>
                                  </p:stCondLst>
                                  <p:childTnLst>
                                    <p:set>
                                      <p:cBhvr>
                                        <p:cTn id="31" dur="1" fill="hold">
                                          <p:stCondLst>
                                            <p:cond delay="0"/>
                                          </p:stCondLst>
                                        </p:cTn>
                                        <p:tgtEl>
                                          <p:spTgt spid="43"/>
                                        </p:tgtEl>
                                        <p:attrNameLst>
                                          <p:attrName>style.visibility</p:attrName>
                                        </p:attrNameLst>
                                      </p:cBhvr>
                                      <p:to>
                                        <p:strVal val="visible"/>
                                      </p:to>
                                    </p:set>
                                  </p:childTnLst>
                                </p:cTn>
                              </p:par>
                              <p:par>
                                <p:cTn id="32" presetID="1" presetClass="entr" presetSubtype="0" fill="hold" grpId="0" nodeType="withEffect">
                                  <p:stCondLst>
                                    <p:cond delay="4000"/>
                                  </p:stCondLst>
                                  <p:childTnLst>
                                    <p:set>
                                      <p:cBhvr>
                                        <p:cTn id="33"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5" grpId="0" build="p"/>
      <p:bldP spid="9" grpId="0" build="p"/>
      <p:bldP spid="12" grpId="0" build="p"/>
      <p:bldP spid="15" grpId="0" build="p"/>
      <p:bldP spid="1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01.xml><?xml version="1.0" encoding="utf-8"?>
<p:tagLst xmlns:a="http://schemas.openxmlformats.org/drawingml/2006/main" xmlns:r="http://schemas.openxmlformats.org/officeDocument/2006/relationships" xmlns:p="http://schemas.openxmlformats.org/presentationml/2006/main">
  <p:tag name="NUM" val="6"/>
</p:tagLst>
</file>

<file path=ppt/tags/tag102.xml><?xml version="1.0" encoding="utf-8"?>
<p:tagLst xmlns:a="http://schemas.openxmlformats.org/drawingml/2006/main" xmlns:r="http://schemas.openxmlformats.org/officeDocument/2006/relationships" xmlns:p="http://schemas.openxmlformats.org/presentationml/2006/main">
  <p:tag name="NUM" val="7"/>
</p:tagLst>
</file>

<file path=ppt/tags/tag103.xml><?xml version="1.0" encoding="utf-8"?>
<p:tagLst xmlns:a="http://schemas.openxmlformats.org/drawingml/2006/main" xmlns:r="http://schemas.openxmlformats.org/officeDocument/2006/relationships" xmlns:p="http://schemas.openxmlformats.org/presentationml/2006/main">
  <p:tag name="NUM" val="8"/>
</p:tagLst>
</file>

<file path=ppt/tags/tag104.xml><?xml version="1.0" encoding="utf-8"?>
<p:tagLst xmlns:a="http://schemas.openxmlformats.org/drawingml/2006/main" xmlns:r="http://schemas.openxmlformats.org/officeDocument/2006/relationships" xmlns:p="http://schemas.openxmlformats.org/presentationml/2006/main">
  <p:tag name="TIMING" val="|5.6|7.9|13.1|7.2"/>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6"/>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2.xml><?xml version="1.0" encoding="utf-8"?>
<p:tagLst xmlns:a="http://schemas.openxmlformats.org/drawingml/2006/main" xmlns:r="http://schemas.openxmlformats.org/officeDocument/2006/relationships" xmlns:p="http://schemas.openxmlformats.org/presentationml/2006/main">
  <p:tag name="NUM" val="8"/>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5"/>
</p:tagLst>
</file>

<file path=ppt/tags/tag118.xml><?xml version="1.0" encoding="utf-8"?>
<p:tagLst xmlns:a="http://schemas.openxmlformats.org/drawingml/2006/main" xmlns:r="http://schemas.openxmlformats.org/officeDocument/2006/relationships" xmlns:p="http://schemas.openxmlformats.org/presentationml/2006/main">
  <p:tag name="NUM" val="6"/>
</p:tagLst>
</file>

<file path=ppt/tags/tag119.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20.xml><?xml version="1.0" encoding="utf-8"?>
<p:tagLst xmlns:a="http://schemas.openxmlformats.org/drawingml/2006/main" xmlns:r="http://schemas.openxmlformats.org/officeDocument/2006/relationships" xmlns:p="http://schemas.openxmlformats.org/presentationml/2006/main">
  <p:tag name="TIMING" val="|7.6|7.2|8.5"/>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8"/>
</p:tagLst>
</file>

<file path=ppt/tags/tag129.xml><?xml version="1.0" encoding="utf-8"?>
<p:tagLst xmlns:a="http://schemas.openxmlformats.org/drawingml/2006/main" xmlns:r="http://schemas.openxmlformats.org/officeDocument/2006/relationships" xmlns:p="http://schemas.openxmlformats.org/presentationml/2006/main">
  <p:tag name="TIMING" val="|6.2"/>
</p:tagLst>
</file>

<file path=ppt/tags/tag13.xml><?xml version="1.0" encoding="utf-8"?>
<p:tagLst xmlns:a="http://schemas.openxmlformats.org/drawingml/2006/main" xmlns:r="http://schemas.openxmlformats.org/officeDocument/2006/relationships" xmlns:p="http://schemas.openxmlformats.org/presentationml/2006/main">
  <p:tag name="NUM" val="7"/>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4"/>
</p:tagLst>
</file>

<file path=ppt/tags/tag134.xml><?xml version="1.0" encoding="utf-8"?>
<p:tagLst xmlns:a="http://schemas.openxmlformats.org/drawingml/2006/main" xmlns:r="http://schemas.openxmlformats.org/officeDocument/2006/relationships" xmlns:p="http://schemas.openxmlformats.org/presentationml/2006/main">
  <p:tag name="NUM" val="5"/>
</p:tagLst>
</file>

<file path=ppt/tags/tag135.xml><?xml version="1.0" encoding="utf-8"?>
<p:tagLst xmlns:a="http://schemas.openxmlformats.org/drawingml/2006/main" xmlns:r="http://schemas.openxmlformats.org/officeDocument/2006/relationships" xmlns:p="http://schemas.openxmlformats.org/presentationml/2006/main">
  <p:tag name="NUM" val="6"/>
</p:tagLst>
</file>

<file path=ppt/tags/tag136.xml><?xml version="1.0" encoding="utf-8"?>
<p:tagLst xmlns:a="http://schemas.openxmlformats.org/drawingml/2006/main" xmlns:r="http://schemas.openxmlformats.org/officeDocument/2006/relationships" xmlns:p="http://schemas.openxmlformats.org/presentationml/2006/main">
  <p:tag name="NUM" val="7"/>
</p:tagLst>
</file>

<file path=ppt/tags/tag137.xml><?xml version="1.0" encoding="utf-8"?>
<p:tagLst xmlns:a="http://schemas.openxmlformats.org/drawingml/2006/main" xmlns:r="http://schemas.openxmlformats.org/officeDocument/2006/relationships" xmlns:p="http://schemas.openxmlformats.org/presentationml/2006/main">
  <p:tag name="NUM" val="8"/>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8"/>
</p:tagLst>
</file>

<file path=ppt/tags/tag140.xml><?xml version="1.0" encoding="utf-8"?>
<p:tagLst xmlns:a="http://schemas.openxmlformats.org/drawingml/2006/main" xmlns:r="http://schemas.openxmlformats.org/officeDocument/2006/relationships" xmlns:p="http://schemas.openxmlformats.org/presentationml/2006/main">
  <p:tag name="NUM" val="3"/>
</p:tagLst>
</file>

<file path=ppt/tags/tag141.xml><?xml version="1.0" encoding="utf-8"?>
<p:tagLst xmlns:a="http://schemas.openxmlformats.org/drawingml/2006/main" xmlns:r="http://schemas.openxmlformats.org/officeDocument/2006/relationships" xmlns:p="http://schemas.openxmlformats.org/presentationml/2006/main">
  <p:tag name="NUM" val="4"/>
</p:tagLst>
</file>

<file path=ppt/tags/tag142.xml><?xml version="1.0" encoding="utf-8"?>
<p:tagLst xmlns:a="http://schemas.openxmlformats.org/drawingml/2006/main" xmlns:r="http://schemas.openxmlformats.org/officeDocument/2006/relationships" xmlns:p="http://schemas.openxmlformats.org/presentationml/2006/main">
  <p:tag name="NUM" val="5"/>
</p:tagLst>
</file>

<file path=ppt/tags/tag143.xml><?xml version="1.0" encoding="utf-8"?>
<p:tagLst xmlns:a="http://schemas.openxmlformats.org/drawingml/2006/main" xmlns:r="http://schemas.openxmlformats.org/officeDocument/2006/relationships" xmlns:p="http://schemas.openxmlformats.org/presentationml/2006/main">
  <p:tag name="NUM" val="6"/>
</p:tagLst>
</file>

<file path=ppt/tags/tag144.xml><?xml version="1.0" encoding="utf-8"?>
<p:tagLst xmlns:a="http://schemas.openxmlformats.org/drawingml/2006/main" xmlns:r="http://schemas.openxmlformats.org/officeDocument/2006/relationships" xmlns:p="http://schemas.openxmlformats.org/presentationml/2006/main">
  <p:tag name="NUM" val="7"/>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4"/>
</p:tagLst>
</file>

<file path=ppt/tags/tag149.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9"/>
</p:tagLst>
</file>

<file path=ppt/tags/tag150.xml><?xml version="1.0" encoding="utf-8"?>
<p:tagLst xmlns:a="http://schemas.openxmlformats.org/drawingml/2006/main" xmlns:r="http://schemas.openxmlformats.org/officeDocument/2006/relationships" xmlns:p="http://schemas.openxmlformats.org/presentationml/2006/main">
  <p:tag name="NUM" val="6"/>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4"/>
</p:tagLst>
</file>

<file path=ppt/tags/tag155.xml><?xml version="1.0" encoding="utf-8"?>
<p:tagLst xmlns:a="http://schemas.openxmlformats.org/drawingml/2006/main" xmlns:r="http://schemas.openxmlformats.org/officeDocument/2006/relationships" xmlns:p="http://schemas.openxmlformats.org/presentationml/2006/main">
  <p:tag name="NUM" val="5"/>
</p:tagLst>
</file>

<file path=ppt/tags/tag156.xml><?xml version="1.0" encoding="utf-8"?>
<p:tagLst xmlns:a="http://schemas.openxmlformats.org/drawingml/2006/main" xmlns:r="http://schemas.openxmlformats.org/officeDocument/2006/relationships" xmlns:p="http://schemas.openxmlformats.org/presentationml/2006/main">
  <p:tag name="NUM" val="6"/>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4"/>
</p:tagLst>
</file>

<file path=ppt/tags/tag161.xml><?xml version="1.0" encoding="utf-8"?>
<p:tagLst xmlns:a="http://schemas.openxmlformats.org/drawingml/2006/main" xmlns:r="http://schemas.openxmlformats.org/officeDocument/2006/relationships" xmlns:p="http://schemas.openxmlformats.org/presentationml/2006/main">
  <p:tag name="NUM" val="5"/>
</p:tagLst>
</file>

<file path=ppt/tags/tag162.xml><?xml version="1.0" encoding="utf-8"?>
<p:tagLst xmlns:a="http://schemas.openxmlformats.org/drawingml/2006/main" xmlns:r="http://schemas.openxmlformats.org/officeDocument/2006/relationships" xmlns:p="http://schemas.openxmlformats.org/presentationml/2006/main">
  <p:tag name="NUM" val="6"/>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65.xml><?xml version="1.0" encoding="utf-8"?>
<p:tagLst xmlns:a="http://schemas.openxmlformats.org/drawingml/2006/main" xmlns:r="http://schemas.openxmlformats.org/officeDocument/2006/relationships" xmlns:p="http://schemas.openxmlformats.org/presentationml/2006/main">
  <p:tag name="NUM" val="3"/>
</p:tagLst>
</file>

<file path=ppt/tags/tag166.xml><?xml version="1.0" encoding="utf-8"?>
<p:tagLst xmlns:a="http://schemas.openxmlformats.org/drawingml/2006/main" xmlns:r="http://schemas.openxmlformats.org/officeDocument/2006/relationships" xmlns:p="http://schemas.openxmlformats.org/presentationml/2006/main">
  <p:tag name="NUM" val="4"/>
</p:tagLst>
</file>

<file path=ppt/tags/tag167.xml><?xml version="1.0" encoding="utf-8"?>
<p:tagLst xmlns:a="http://schemas.openxmlformats.org/drawingml/2006/main" xmlns:r="http://schemas.openxmlformats.org/officeDocument/2006/relationships" xmlns:p="http://schemas.openxmlformats.org/presentationml/2006/main">
  <p:tag name="NUM" val="5"/>
</p:tagLst>
</file>

<file path=ppt/tags/tag168.xml><?xml version="1.0" encoding="utf-8"?>
<p:tagLst xmlns:a="http://schemas.openxmlformats.org/drawingml/2006/main" xmlns:r="http://schemas.openxmlformats.org/officeDocument/2006/relationships" xmlns:p="http://schemas.openxmlformats.org/presentationml/2006/main">
  <p:tag name="NUM" val="6"/>
</p:tagLst>
</file>

<file path=ppt/tags/tag169.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2"/>
</p:tagLst>
</file>

<file path=ppt/tags/tag171.xml><?xml version="1.0" encoding="utf-8"?>
<p:tagLst xmlns:a="http://schemas.openxmlformats.org/drawingml/2006/main" xmlns:r="http://schemas.openxmlformats.org/officeDocument/2006/relationships" xmlns:p="http://schemas.openxmlformats.org/presentationml/2006/main">
  <p:tag name="NUM" val="3"/>
</p:tagLst>
</file>

<file path=ppt/tags/tag172.xml><?xml version="1.0" encoding="utf-8"?>
<p:tagLst xmlns:a="http://schemas.openxmlformats.org/drawingml/2006/main" xmlns:r="http://schemas.openxmlformats.org/officeDocument/2006/relationships" xmlns:p="http://schemas.openxmlformats.org/presentationml/2006/main">
  <p:tag name="NUM" val="4"/>
</p:tagLst>
</file>

<file path=ppt/tags/tag173.xml><?xml version="1.0" encoding="utf-8"?>
<p:tagLst xmlns:a="http://schemas.openxmlformats.org/drawingml/2006/main" xmlns:r="http://schemas.openxmlformats.org/officeDocument/2006/relationships" xmlns:p="http://schemas.openxmlformats.org/presentationml/2006/main">
  <p:tag name="NUM" val="5"/>
</p:tagLst>
</file>

<file path=ppt/tags/tag174.xml><?xml version="1.0" encoding="utf-8"?>
<p:tagLst xmlns:a="http://schemas.openxmlformats.org/drawingml/2006/main" xmlns:r="http://schemas.openxmlformats.org/officeDocument/2006/relationships" xmlns:p="http://schemas.openxmlformats.org/presentationml/2006/main">
  <p:tag name="NUM" val="6"/>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3"/>
</p:tagLst>
</file>

<file path=ppt/tags/tag178.xml><?xml version="1.0" encoding="utf-8"?>
<p:tagLst xmlns:a="http://schemas.openxmlformats.org/drawingml/2006/main" xmlns:r="http://schemas.openxmlformats.org/officeDocument/2006/relationships" xmlns:p="http://schemas.openxmlformats.org/presentationml/2006/main">
  <p:tag name="NUM" val="4"/>
</p:tagLst>
</file>

<file path=ppt/tags/tag179.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6"/>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TIMING" val="|2.2"/>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8"/>
</p:tagLst>
</file>

<file path=ppt/tags/tag31.xml><?xml version="1.0" encoding="utf-8"?>
<p:tagLst xmlns:a="http://schemas.openxmlformats.org/drawingml/2006/main" xmlns:r="http://schemas.openxmlformats.org/officeDocument/2006/relationships" xmlns:p="http://schemas.openxmlformats.org/presentationml/2006/main">
  <p:tag name="TIMING" val="|1.3"/>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TIMING" val="|5.1|4.4|0.7|5.5|10|5.9|4|0.5|10.1|6.3|1.1|3|4.4|2.5|4.2"/>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NUM" val="8"/>
</p:tagLst>
</file>

<file path=ppt/tags/tag52.xml><?xml version="1.0" encoding="utf-8"?>
<p:tagLst xmlns:a="http://schemas.openxmlformats.org/drawingml/2006/main" xmlns:r="http://schemas.openxmlformats.org/officeDocument/2006/relationships" xmlns:p="http://schemas.openxmlformats.org/presentationml/2006/main">
  <p:tag name="NUM" val="9"/>
</p:tagLst>
</file>

<file path=ppt/tags/tag53.xml><?xml version="1.0" encoding="utf-8"?>
<p:tagLst xmlns:a="http://schemas.openxmlformats.org/drawingml/2006/main" xmlns:r="http://schemas.openxmlformats.org/officeDocument/2006/relationships" xmlns:p="http://schemas.openxmlformats.org/presentationml/2006/main">
  <p:tag name="NUM" val="10"/>
</p:tagLst>
</file>

<file path=ppt/tags/tag54.xml><?xml version="1.0" encoding="utf-8"?>
<p:tagLst xmlns:a="http://schemas.openxmlformats.org/drawingml/2006/main" xmlns:r="http://schemas.openxmlformats.org/officeDocument/2006/relationships" xmlns:p="http://schemas.openxmlformats.org/presentationml/2006/main">
  <p:tag name="NUM" val="11"/>
</p:tagLst>
</file>

<file path=ppt/tags/tag55.xml><?xml version="1.0" encoding="utf-8"?>
<p:tagLst xmlns:a="http://schemas.openxmlformats.org/drawingml/2006/main" xmlns:r="http://schemas.openxmlformats.org/officeDocument/2006/relationships" xmlns:p="http://schemas.openxmlformats.org/presentationml/2006/main">
  <p:tag name="NUM" val="12"/>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TIMING" val="|5.4|2.7|4.4|9.9|3.1"/>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8"/>
</p:tagLst>
</file>

<file path=ppt/tags/tag71.xml><?xml version="1.0" encoding="utf-8"?>
<p:tagLst xmlns:a="http://schemas.openxmlformats.org/drawingml/2006/main" xmlns:r="http://schemas.openxmlformats.org/officeDocument/2006/relationships" xmlns:p="http://schemas.openxmlformats.org/presentationml/2006/main">
  <p:tag name="NUM" val="9"/>
</p:tagLst>
</file>

<file path=ppt/tags/tag72.xml><?xml version="1.0" encoding="utf-8"?>
<p:tagLst xmlns:a="http://schemas.openxmlformats.org/drawingml/2006/main" xmlns:r="http://schemas.openxmlformats.org/officeDocument/2006/relationships" xmlns:p="http://schemas.openxmlformats.org/presentationml/2006/main">
  <p:tag name="NUM" val="10"/>
</p:tagLst>
</file>

<file path=ppt/tags/tag73.xml><?xml version="1.0" encoding="utf-8"?>
<p:tagLst xmlns:a="http://schemas.openxmlformats.org/drawingml/2006/main" xmlns:r="http://schemas.openxmlformats.org/officeDocument/2006/relationships" xmlns:p="http://schemas.openxmlformats.org/presentationml/2006/main">
  <p:tag name="NUM" val="11"/>
</p:tagLst>
</file>

<file path=ppt/tags/tag74.xml><?xml version="1.0" encoding="utf-8"?>
<p:tagLst xmlns:a="http://schemas.openxmlformats.org/drawingml/2006/main" xmlns:r="http://schemas.openxmlformats.org/officeDocument/2006/relationships" xmlns:p="http://schemas.openxmlformats.org/presentationml/2006/main">
  <p:tag name="NUM" val="12"/>
</p:tagLst>
</file>

<file path=ppt/tags/tag75.xml><?xml version="1.0" encoding="utf-8"?>
<p:tagLst xmlns:a="http://schemas.openxmlformats.org/drawingml/2006/main" xmlns:r="http://schemas.openxmlformats.org/officeDocument/2006/relationships" xmlns:p="http://schemas.openxmlformats.org/presentationml/2006/main">
  <p:tag name="NUM" val="13"/>
</p:tagLst>
</file>

<file path=ppt/tags/tag76.xml><?xml version="1.0" encoding="utf-8"?>
<p:tagLst xmlns:a="http://schemas.openxmlformats.org/drawingml/2006/main" xmlns:r="http://schemas.openxmlformats.org/officeDocument/2006/relationships" xmlns:p="http://schemas.openxmlformats.org/presentationml/2006/main">
  <p:tag name="NUM" val="14"/>
</p:tagLst>
</file>

<file path=ppt/tags/tag77.xml><?xml version="1.0" encoding="utf-8"?>
<p:tagLst xmlns:a="http://schemas.openxmlformats.org/drawingml/2006/main" xmlns:r="http://schemas.openxmlformats.org/officeDocument/2006/relationships" xmlns:p="http://schemas.openxmlformats.org/presentationml/2006/main">
  <p:tag name="NUM" val="15"/>
</p:tagLst>
</file>

<file path=ppt/tags/tag78.xml><?xml version="1.0" encoding="utf-8"?>
<p:tagLst xmlns:a="http://schemas.openxmlformats.org/drawingml/2006/main" xmlns:r="http://schemas.openxmlformats.org/officeDocument/2006/relationships" xmlns:p="http://schemas.openxmlformats.org/presentationml/2006/main">
  <p:tag name="NUM" val="16"/>
</p:tagLst>
</file>

<file path=ppt/tags/tag79.xml><?xml version="1.0" encoding="utf-8"?>
<p:tagLst xmlns:a="http://schemas.openxmlformats.org/drawingml/2006/main" xmlns:r="http://schemas.openxmlformats.org/officeDocument/2006/relationships" xmlns:p="http://schemas.openxmlformats.org/presentationml/2006/main">
  <p:tag name="TIMING" val="|4.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5"/>
</p:tagLst>
</file>

<file path=ppt/tags/tag85.xml><?xml version="1.0" encoding="utf-8"?>
<p:tagLst xmlns:a="http://schemas.openxmlformats.org/drawingml/2006/main" xmlns:r="http://schemas.openxmlformats.org/officeDocument/2006/relationships" xmlns:p="http://schemas.openxmlformats.org/presentationml/2006/main">
  <p:tag name="NUM" val="6"/>
</p:tagLst>
</file>

<file path=ppt/tags/tag86.xml><?xml version="1.0" encoding="utf-8"?>
<p:tagLst xmlns:a="http://schemas.openxmlformats.org/drawingml/2006/main" xmlns:r="http://schemas.openxmlformats.org/officeDocument/2006/relationships" xmlns:p="http://schemas.openxmlformats.org/presentationml/2006/main">
  <p:tag name="NUM" val="7"/>
</p:tagLst>
</file>

<file path=ppt/tags/tag87.xml><?xml version="1.0" encoding="utf-8"?>
<p:tagLst xmlns:a="http://schemas.openxmlformats.org/drawingml/2006/main" xmlns:r="http://schemas.openxmlformats.org/officeDocument/2006/relationships" xmlns:p="http://schemas.openxmlformats.org/presentationml/2006/main">
  <p:tag name="TIMING" val="|7.6|7.7|3.8|4.8|7.8|6.2|6.1|5.1"/>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6"/>
</p:tagLst>
</file>

<file path=ppt/tags/tag94.xml><?xml version="1.0" encoding="utf-8"?>
<p:tagLst xmlns:a="http://schemas.openxmlformats.org/drawingml/2006/main" xmlns:r="http://schemas.openxmlformats.org/officeDocument/2006/relationships" xmlns:p="http://schemas.openxmlformats.org/presentationml/2006/main">
  <p:tag name="NUM" val="7"/>
</p:tagLst>
</file>

<file path=ppt/tags/tag95.xml><?xml version="1.0" encoding="utf-8"?>
<p:tagLst xmlns:a="http://schemas.openxmlformats.org/drawingml/2006/main" xmlns:r="http://schemas.openxmlformats.org/officeDocument/2006/relationships" xmlns:p="http://schemas.openxmlformats.org/presentationml/2006/main">
  <p:tag name="TIMING" val="|26.9"/>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336454BF99514E8C03708DAC14BDD9" ma:contentTypeVersion="12" ma:contentTypeDescription="Create a new document." ma:contentTypeScope="" ma:versionID="4f5dd7c01510408273d4872e96f6a083">
  <xsd:schema xmlns:xsd="http://www.w3.org/2001/XMLSchema" xmlns:xs="http://www.w3.org/2001/XMLSchema" xmlns:p="http://schemas.microsoft.com/office/2006/metadata/properties" xmlns:ns2="a0da13fd-4eb8-43bb-9865-de8ff67147fc" xmlns:ns3="b0e909a0-2375-4d20-b54e-33337e77bca3" targetNamespace="http://schemas.microsoft.com/office/2006/metadata/properties" ma:root="true" ma:fieldsID="80d1a1314f61f463c1717cd74945bc63" ns2:_="" ns3:_="">
    <xsd:import namespace="a0da13fd-4eb8-43bb-9865-de8ff67147fc"/>
    <xsd:import namespace="b0e909a0-2375-4d20-b54e-33337e77bc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a13fd-4eb8-43bb-9865-de8ff67147f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0aa6bcd-90a9-42ad-8298-8ca5358a4f4d}" ma:internalName="TaxCatchAll" ma:showField="CatchAllData" ma:web="a0da13fd-4eb8-43bb-9865-de8ff67147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e909a0-2375-4d20-b54e-33337e77bca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cc3ec6-88af-47af-a068-6d7a8d914ef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e909a0-2375-4d20-b54e-33337e77bca3">
      <Terms xmlns="http://schemas.microsoft.com/office/infopath/2007/PartnerControls"/>
    </lcf76f155ced4ddcb4097134ff3c332f>
    <TaxCatchAll xmlns="a0da13fd-4eb8-43bb-9865-de8ff67147fc" xsi:nil="true"/>
  </documentManagement>
</p:properties>
</file>

<file path=customXml/itemProps1.xml><?xml version="1.0" encoding="utf-8"?>
<ds:datastoreItem xmlns:ds="http://schemas.openxmlformats.org/officeDocument/2006/customXml" ds:itemID="{A3BC7BF0-E983-43E4-B68C-4E163DBBCC0D}">
  <ds:schemaRefs>
    <ds:schemaRef ds:uri="http://schemas.microsoft.com/sharepoint/v3/contenttype/forms"/>
  </ds:schemaRefs>
</ds:datastoreItem>
</file>

<file path=customXml/itemProps2.xml><?xml version="1.0" encoding="utf-8"?>
<ds:datastoreItem xmlns:ds="http://schemas.openxmlformats.org/officeDocument/2006/customXml" ds:itemID="{7895625E-2583-45A4-8068-6A6A6B095286}"/>
</file>

<file path=customXml/itemProps3.xml><?xml version="1.0" encoding="utf-8"?>
<ds:datastoreItem xmlns:ds="http://schemas.openxmlformats.org/officeDocument/2006/customXml" ds:itemID="{BB95C6F5-7B91-4136-B025-1F5F472ED5E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c0c28fa-4398-41b6-b67e-341eac09410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4109</TotalTime>
  <Words>1216</Words>
  <Application>Microsoft Office PowerPoint</Application>
  <PresentationFormat>Widescreen</PresentationFormat>
  <Paragraphs>228</Paragraphs>
  <Slides>24</Slides>
  <Notes>24</Notes>
  <HiddenSlides>0</HiddenSlides>
  <MMClips>24</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6" baseType="lpstr">
      <vt:lpstr>Arial</vt:lpstr>
      <vt:lpstr>Arial Black</vt:lpstr>
      <vt:lpstr>Calibri</vt:lpstr>
      <vt:lpstr>Century Gothic</vt:lpstr>
      <vt:lpstr>Lato</vt:lpstr>
      <vt:lpstr>Roboto</vt:lpstr>
      <vt:lpstr>Times New Roman</vt:lpstr>
      <vt:lpstr>Trebuchet MS</vt:lpstr>
      <vt:lpstr>Wingdings</vt:lpstr>
      <vt:lpstr>Wingdings 3</vt:lpstr>
      <vt:lpstr>Ion Boardroom</vt:lpstr>
      <vt:lpstr>Acrobat Document</vt:lpstr>
      <vt:lpstr>Module 2 Auditeur externe</vt:lpstr>
      <vt:lpstr>Cinq modules</vt:lpstr>
      <vt:lpstr>PowerPoint Presentation</vt:lpstr>
      <vt:lpstr>Auditeur externe</vt:lpstr>
      <vt:lpstr>PowerPoint Presentation</vt:lpstr>
      <vt:lpstr>PowerPoint Presentation</vt:lpstr>
      <vt:lpstr>Éléments à prendre en considération</vt:lpstr>
      <vt:lpstr>PowerPoint Presentation</vt:lpstr>
      <vt:lpstr>Recommandation d’un plan d’audit</vt:lpstr>
      <vt:lpstr>PowerPoint Presentation</vt:lpstr>
      <vt:lpstr>Pratiques exemplaires</vt:lpstr>
      <vt:lpstr>Information que vous devriez recevoir</vt:lpstr>
      <vt:lpstr>Paiement</vt:lpstr>
      <vt:lpstr>Lettre sur le contrôle interne</vt:lpstr>
      <vt:lpstr>PowerPoint Presentation</vt:lpstr>
      <vt:lpstr>PowerPoint Presentation</vt:lpstr>
      <vt:lpstr>Le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Garry Mullins</cp:lastModifiedBy>
  <cp:revision>82</cp:revision>
  <dcterms:created xsi:type="dcterms:W3CDTF">2019-07-03T17:59:20Z</dcterms:created>
  <dcterms:modified xsi:type="dcterms:W3CDTF">2020-11-04T17:42:42Z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0x010100E4336454BF99514E8C03708DAC14BDD9</vt:lpwstr>
  </property>
</Properties>
</file>