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5.xml" ContentType="application/vnd.openxmlformats-officedocument.presentationml.tags+xml"/>
  <Override PartName="/ppt/tags/tag8.xml" ContentType="application/vnd.openxmlformats-officedocument.presentationml.tags+xml"/>
  <Override PartName="/ppt/tags/tag4.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ppt/tags/tag10.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92" r:id="rId2"/>
    <p:sldId id="470" r:id="rId3"/>
    <p:sldId id="445" r:id="rId4"/>
    <p:sldId id="468" r:id="rId5"/>
    <p:sldId id="458" r:id="rId6"/>
    <p:sldId id="471" r:id="rId7"/>
    <p:sldId id="272" r:id="rId8"/>
    <p:sldId id="464" r:id="rId9"/>
    <p:sldId id="469" r:id="rId10"/>
    <p:sldId id="446" r:id="rId11"/>
    <p:sldId id="276" r:id="rId12"/>
    <p:sldId id="450" r:id="rId13"/>
    <p:sldId id="476" r:id="rId14"/>
    <p:sldId id="479" r:id="rId15"/>
    <p:sldId id="474" r:id="rId16"/>
    <p:sldId id="373" r:id="rId17"/>
    <p:sldId id="395" r:id="rId18"/>
    <p:sldId id="375" r:id="rId19"/>
    <p:sldId id="376" r:id="rId20"/>
    <p:sldId id="374" r:id="rId21"/>
    <p:sldId id="377" r:id="rId22"/>
    <p:sldId id="472" r:id="rId23"/>
    <p:sldId id="473"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2" d="100"/>
          <a:sy n="62" d="100"/>
        </p:scale>
        <p:origin x="7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Challenges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Dependence on expertise and integrity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Quality of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programs and communication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Evaluating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Statement Review</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analysis and questions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Potential red flags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Risk, Fraud and Internal Control</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fraud?</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impact on an organization?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Tone at the top</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internal control?</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risk?</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 </a:t>
            </a: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and Ethics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Responsibilities for ethical behavior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Culture of Compliance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Reports and Assessments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are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reporting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kumimoji="0" lang="en-US" altLang="en-US" sz="105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agreements allow for greater continuity and help to minimize the potential for disruption in connection with the independent audit. Multiyear agreements can also help to reduce audit costs by allowing auditors to recover certain "startup" costs over several years, rather than over a single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It is in the interest of both client and auditor that the auditor sends an engagement letter,</a:t>
            </a:r>
          </a:p>
          <a:p>
            <a:r>
              <a:rPr lang="en-US" sz="1200" b="0" i="0" u="none" strike="noStrike" kern="1200" baseline="0" dirty="0">
                <a:solidFill>
                  <a:schemeClr val="tx1"/>
                </a:solidFill>
                <a:latin typeface="+mn-lt"/>
                <a:ea typeface="+mn-ea"/>
                <a:cs typeface="+mn-cs"/>
              </a:rPr>
              <a:t>preferably before the commencement of the engagement, to help in avoiding</a:t>
            </a:r>
          </a:p>
          <a:p>
            <a:r>
              <a:rPr lang="en-US" sz="1200" b="0" i="0" u="none" strike="noStrike" kern="1200" baseline="0" dirty="0">
                <a:solidFill>
                  <a:schemeClr val="tx1"/>
                </a:solidFill>
                <a:latin typeface="+mn-lt"/>
                <a:ea typeface="+mn-ea"/>
                <a:cs typeface="+mn-cs"/>
              </a:rPr>
              <a:t>misunderstandings with respect to the engagement. The engagement letter documents and</a:t>
            </a:r>
          </a:p>
          <a:p>
            <a:r>
              <a:rPr lang="en-US" sz="1200" b="0" i="0" u="none" strike="noStrike" kern="1200" baseline="0" dirty="0">
                <a:solidFill>
                  <a:schemeClr val="tx1"/>
                </a:solidFill>
                <a:latin typeface="+mn-lt"/>
                <a:ea typeface="+mn-ea"/>
                <a:cs typeface="+mn-cs"/>
              </a:rPr>
              <a:t>confirms the auditor’s acceptance of the appointment, the objective and scope of the audit,</a:t>
            </a:r>
          </a:p>
          <a:p>
            <a:r>
              <a:rPr lang="en-US" sz="1200" b="0" i="0" u="none" strike="noStrike" kern="1200" baseline="0" dirty="0">
                <a:solidFill>
                  <a:schemeClr val="tx1"/>
                </a:solidFill>
                <a:latin typeface="+mn-lt"/>
                <a:ea typeface="+mn-ea"/>
                <a:cs typeface="+mn-cs"/>
              </a:rPr>
              <a:t>the extent of the auditor’s responsibilities to the client and the form of any reports.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the frequent lack of competition among audit firms fully qualified to perform public-sector audits could make a policy of mandatory auditor rotation counterproductive.  In such cases, it is recommended that a governmental entity actively seek the participation of all qualified firms, including the current auditors, assuming that the past performance of the current auditors has proven satisfactory. Except in cases where a multiyear agreement has taken the form of a series of single-year contracts, a contractual provision for the automatic renewal of the audit contract (e.g., an automatic second term for the auditor upon satisfactory performance) is inconsistent with this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600"/>
              </a:spcBef>
              <a:spcAft>
                <a:spcPts val="600"/>
              </a:spcAft>
              <a:buFontTx/>
              <a:buChar char="›"/>
            </a:pPr>
            <a:r>
              <a:rPr lang="en-US" sz="2000" dirty="0">
                <a:latin typeface="Lato" panose="020F0502020204030203" pitchFamily="34" charset="0"/>
              </a:rPr>
              <a:t>Set of Audited Financial Statements </a:t>
            </a:r>
          </a:p>
          <a:p>
            <a:pPr lvl="1">
              <a:lnSpc>
                <a:spcPct val="114000"/>
              </a:lnSpc>
              <a:spcBef>
                <a:spcPts val="600"/>
              </a:spcBef>
              <a:spcAft>
                <a:spcPts val="600"/>
              </a:spcAft>
              <a:buFontTx/>
              <a:buChar char="›"/>
            </a:pPr>
            <a:r>
              <a:rPr lang="en-US" sz="2000" dirty="0">
                <a:latin typeface="Lato" panose="020F0502020204030203" pitchFamily="34" charset="0"/>
              </a:rPr>
              <a:t> complaint with Chartered Professional Accountants of Canada’s Public Sector Accounting Standards; and</a:t>
            </a:r>
          </a:p>
          <a:p>
            <a:pPr lvl="1">
              <a:lnSpc>
                <a:spcPct val="114000"/>
              </a:lnSpc>
              <a:spcBef>
                <a:spcPts val="600"/>
              </a:spcBef>
              <a:spcAft>
                <a:spcPts val="600"/>
              </a:spcAft>
              <a:buFontTx/>
              <a:buChar char="›"/>
            </a:pPr>
            <a:r>
              <a:rPr lang="en-US" sz="2000" dirty="0">
                <a:latin typeface="Lato" panose="020F0502020204030203" pitchFamily="34" charset="0"/>
              </a:rPr>
              <a:t> include any additional notes required per </a:t>
            </a:r>
            <a:r>
              <a:rPr lang="en-US" sz="2000" i="1" dirty="0">
                <a:latin typeface="Lato" panose="020F0502020204030203" pitchFamily="34" charset="0"/>
              </a:rPr>
              <a:t>Municipal Government Act </a:t>
            </a:r>
            <a:r>
              <a:rPr lang="en-US" sz="2000" dirty="0">
                <a:latin typeface="Lato" panose="020F0502020204030203" pitchFamily="34" charset="0"/>
              </a:rPr>
              <a:t>and regulations</a:t>
            </a:r>
          </a:p>
          <a:p>
            <a:pPr>
              <a:lnSpc>
                <a:spcPct val="114000"/>
              </a:lnSpc>
              <a:spcBef>
                <a:spcPts val="600"/>
              </a:spcBef>
              <a:spcAft>
                <a:spcPts val="600"/>
              </a:spcAft>
              <a:buFontTx/>
              <a:buChar char="›"/>
            </a:pPr>
            <a:r>
              <a:rPr lang="en-US" sz="2000" dirty="0">
                <a:latin typeface="Lato" panose="020F0502020204030203" pitchFamily="34" charset="0"/>
              </a:rPr>
              <a:t>Management/Internal Control Letter in the format per Municipal Government Act‘s regulations.</a:t>
            </a:r>
          </a:p>
          <a:p>
            <a:r>
              <a:rPr lang="en-US" sz="1600" dirty="0">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1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 is to is </a:t>
            </a:r>
            <a:r>
              <a:rPr lang="en-US" sz="1200" spc="20" dirty="0">
                <a:latin typeface="Calibri" panose="020F0502020204030204" pitchFamily="34" charset="0"/>
              </a:rPr>
              <a:t>Recommend external auditor, plan, and payment  and to </a:t>
            </a:r>
            <a:r>
              <a:rPr lang="en-US" sz="1200" spc="20" dirty="0">
                <a:latin typeface="Lato"/>
                <a:ea typeface="Roboto" panose="02000000000000000000" pitchFamily="2" charset="0"/>
              </a:rPr>
              <a:t>p</a:t>
            </a:r>
            <a:r>
              <a:rPr lang="en-US" sz="1200" dirty="0">
                <a:latin typeface="Lato"/>
                <a:ea typeface="Roboto" panose="02000000000000000000" pitchFamily="2" charset="0"/>
              </a:rPr>
              <a:t>romote cooperation between management and the external auditor which includes reviewing  any problems or restrictions encountered</a:t>
            </a:r>
          </a:p>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55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agreements allow for greater continuity and help to minimize the potential for disruption in connection with the independent audit. Multiyear agreements can also help to reduce audit costs by allowing auditors to recover certain "startup" costs over several years, rather than over a single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It is in the interest of both client and auditor that the auditor sends an engagement letter,</a:t>
            </a:r>
          </a:p>
          <a:p>
            <a:r>
              <a:rPr lang="en-US" sz="1200" b="0" i="0" u="none" strike="noStrike" kern="1200" baseline="0" dirty="0">
                <a:solidFill>
                  <a:schemeClr val="tx1"/>
                </a:solidFill>
                <a:latin typeface="+mn-lt"/>
                <a:ea typeface="+mn-ea"/>
                <a:cs typeface="+mn-cs"/>
              </a:rPr>
              <a:t>preferably before the commencement of the engagement, to help in avoiding</a:t>
            </a:r>
          </a:p>
          <a:p>
            <a:r>
              <a:rPr lang="en-US" sz="1200" b="0" i="0" u="none" strike="noStrike" kern="1200" baseline="0" dirty="0">
                <a:solidFill>
                  <a:schemeClr val="tx1"/>
                </a:solidFill>
                <a:latin typeface="+mn-lt"/>
                <a:ea typeface="+mn-ea"/>
                <a:cs typeface="+mn-cs"/>
              </a:rPr>
              <a:t>misunderstandings with respect to the engagement. The engagement letter documents and</a:t>
            </a:r>
          </a:p>
          <a:p>
            <a:r>
              <a:rPr lang="en-US" sz="1200" b="0" i="0" u="none" strike="noStrike" kern="1200" baseline="0" dirty="0">
                <a:solidFill>
                  <a:schemeClr val="tx1"/>
                </a:solidFill>
                <a:latin typeface="+mn-lt"/>
                <a:ea typeface="+mn-ea"/>
                <a:cs typeface="+mn-cs"/>
              </a:rPr>
              <a:t>confirms the auditor’s acceptance of the appointment, the objective and scope of the audit,</a:t>
            </a:r>
          </a:p>
          <a:p>
            <a:r>
              <a:rPr lang="en-US" sz="1200" b="0" i="0" u="none" strike="noStrike" kern="1200" baseline="0" dirty="0">
                <a:solidFill>
                  <a:schemeClr val="tx1"/>
                </a:solidFill>
                <a:latin typeface="+mn-lt"/>
                <a:ea typeface="+mn-ea"/>
                <a:cs typeface="+mn-cs"/>
              </a:rPr>
              <a:t>the extent of the auditor’s responsibilities to the client and the form of any reports.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the frequent lack of competition among audit firms fully qualified to perform public-sector audits could make a policy of mandatory auditor rotation counterproductive.  In such cases, it is recommended that a governmental entity actively seek the participation of all qualified firms, including the current auditors, assuming that the past performance of the current auditors has proven satisfactory. Except in cases where a multiyear agreement has taken the form of a series of single-year contracts, a contractual provision for the automatic renewal of the audit contract (e.g., an automatic second term for the auditor upon satisfactory performance) is inconsistent with this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25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15</a:t>
            </a:fld>
            <a:endParaRPr lang="en-US" dirty="0"/>
          </a:p>
        </p:txBody>
      </p:sp>
    </p:spTree>
    <p:extLst>
      <p:ext uri="{BB962C8B-B14F-4D97-AF65-F5344CB8AC3E}">
        <p14:creationId xmlns:p14="http://schemas.microsoft.com/office/powerpoint/2010/main" val="216249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18227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19</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3</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a:t>
            </a: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 is to is </a:t>
            </a:r>
            <a:r>
              <a:rPr lang="en-US" sz="1200" spc="20" dirty="0">
                <a:latin typeface="Calibri" panose="020F0502020204030204" pitchFamily="34" charset="0"/>
              </a:rPr>
              <a:t>Recommend external auditor, plan, and payment  and to </a:t>
            </a:r>
            <a:r>
              <a:rPr lang="en-US" sz="1200" spc="20" dirty="0">
                <a:latin typeface="Lato"/>
                <a:ea typeface="Roboto" panose="02000000000000000000" pitchFamily="2" charset="0"/>
              </a:rPr>
              <a:t>p</a:t>
            </a:r>
            <a:r>
              <a:rPr lang="en-US" sz="1200" dirty="0">
                <a:latin typeface="Lato"/>
                <a:ea typeface="Roboto" panose="02000000000000000000" pitchFamily="2" charset="0"/>
              </a:rPr>
              <a:t>romote cooperation between management and the external auditor which includes reviewing  any problems or restrictions encountered</a:t>
            </a:r>
          </a:p>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04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Blip>
                <a:blip r:embed="rId3"/>
              </a:buBlip>
            </a:pPr>
            <a:r>
              <a:rPr lang="en-US" dirty="0">
                <a:latin typeface="Lato" panose="020F0502020204030203"/>
              </a:rPr>
              <a:t>Multi-year contracts should have performance  or x clauses;</a:t>
            </a:r>
          </a:p>
          <a:p>
            <a:pPr marL="285750" indent="-285750">
              <a:buBlip>
                <a:blip r:embed="rId3"/>
              </a:buBlip>
            </a:pPr>
            <a:r>
              <a:rPr lang="en-US" dirty="0">
                <a:latin typeface="Lato" panose="020F0502020204030203"/>
              </a:rPr>
              <a:t>Governmental entities should undertake a full-scale competitive process for the selection of independent auditors at the end of the term of each audit contract, consistent with applicable legal requirements.</a:t>
            </a:r>
          </a:p>
          <a:p>
            <a:pPr marL="285750" indent="-285750">
              <a:buBlip>
                <a:blip r:embed="rId3"/>
              </a:buBlip>
            </a:pPr>
            <a:r>
              <a:rPr lang="en-US" dirty="0">
                <a:latin typeface="Lato" panose="020F0502020204030203"/>
              </a:rPr>
              <a:t>The audit procurement process should be structured so that the principal factor in the selection of an independent auditor is the auditor’s ability to perform a quality audit.  </a:t>
            </a:r>
          </a:p>
          <a:p>
            <a:r>
              <a:rPr lang="en-US" dirty="0"/>
              <a:t>Ideally, auditor independence would be enhanced by a policy requiring that the independent auditor be replaced at the end of the audit contract, as is often the case in the private sector. Unfortunately, the frequent lack of competition among audit firms fully qualified to perform public-sector audits could make a policy of mandatory auditor rotation counterproductive.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such cases, it is recommended that a governmental entity actively seek the participation of all qualified firms, including the current auditors, assuming that the past performance of the current auditors has proven satisfactory. Except in cases where a multiyear agreement has taken the form of a series of single-year contracts, a contractual provision for the automatic renewal of the audit contract (e.g., an automatic second term for the auditor upon satisfactory performance) is inconsistent with this recommendation.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audit procurement process should be structured so that the principal factor in the selection of an independent auditor is the auditor's ability to perform a quality audit. In no case should price be allowed to serve as the sole criterion for the selection of an independent auditor.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9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latin typeface="Lato"/>
                <a:ea typeface="Roboto" panose="02000000000000000000" pitchFamily="2" charset="0"/>
              </a:rPr>
              <a:t>Do you want the auditor to look at internal controls beyond the financial reporting? </a:t>
            </a:r>
            <a:r>
              <a:rPr lang="en-US" sz="1200" b="1" i="1" spc="20" dirty="0">
                <a:latin typeface="Lato"/>
                <a:ea typeface="Roboto" panose="02000000000000000000" pitchFamily="2" charset="0"/>
              </a:rPr>
              <a:t>Is could be a separate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0" dirty="0">
              <a:latin typeface="Lato"/>
              <a:ea typeface="Roboto" panose="02000000000000000000" pitchFamily="2" charset="0"/>
            </a:endParaRPr>
          </a:p>
          <a:p>
            <a:r>
              <a:rPr lang="en-US" b="1" dirty="0"/>
              <a:t>FRAM outlines the following specific responsibilities related to the work of the external auditor:</a:t>
            </a:r>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61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10</a:t>
            </a:fld>
            <a:endParaRPr lang="en-US" dirty="0"/>
          </a:p>
        </p:txBody>
      </p:sp>
    </p:spTree>
    <p:extLst>
      <p:ext uri="{BB962C8B-B14F-4D97-AF65-F5344CB8AC3E}">
        <p14:creationId xmlns:p14="http://schemas.microsoft.com/office/powerpoint/2010/main" val="126111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4179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99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962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70" r:id="rId7"/>
    <p:sldLayoutId id="2147483671" r:id="rId8"/>
    <p:sldLayoutId id="2147483672" r:id="rId9"/>
    <p:sldLayoutId id="2147483673" r:id="rId10"/>
    <p:sldLayoutId id="2147483674" r:id="rId11"/>
    <p:sldLayoutId id="2147483675" r:id="rId12"/>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0.jpe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22.emf"/><Relationship Id="rId2" Type="http://schemas.microsoft.com/office/2007/relationships/media" Target="../media/media1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slide" Target="slide7.xml"/><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9.jp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3.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4.jp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audio" Target="../media/media9.m4a"/><Relationship Id="rId7" Type="http://schemas.openxmlformats.org/officeDocument/2006/relationships/image" Target="../media/image11.svg"/><Relationship Id="rId12" Type="http://schemas.openxmlformats.org/officeDocument/2006/relationships/image" Target="../media/image16.png"/><Relationship Id="rId2" Type="http://schemas.microsoft.com/office/2007/relationships/media" Target="../media/media9.m4a"/><Relationship Id="rId16" Type="http://schemas.openxmlformats.org/officeDocument/2006/relationships/image" Target="../media/image5.png"/><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notesSlide" Target="../notesSlides/notesSlide8.xml"/><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slideLayout" Target="../slideLayouts/slideLayout6.xml"/><Relationship Id="rId9" Type="http://schemas.openxmlformats.org/officeDocument/2006/relationships/image" Target="../media/image13.sv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302202" y="2526633"/>
            <a:ext cx="5956300" cy="1963382"/>
          </a:xfrm>
        </p:spPr>
        <p:txBody>
          <a:bodyPr/>
          <a:lstStyle/>
          <a:p>
            <a:r>
              <a:rPr lang="en-US" sz="5400" dirty="0"/>
              <a:t>Module 2</a:t>
            </a:r>
            <a:br>
              <a:rPr lang="en-US" sz="5400" dirty="0"/>
            </a:br>
            <a:r>
              <a:rPr lang="en-US" sz="5400" dirty="0"/>
              <a:t>External Auditor</a:t>
            </a:r>
            <a:endParaRPr lang="en-US"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xfrm>
            <a:off x="6235700" y="4416947"/>
            <a:ext cx="5956300" cy="763969"/>
          </a:xfrm>
        </p:spPr>
        <p:txBody>
          <a:bodyPr/>
          <a:lstStyle/>
          <a:p>
            <a:r>
              <a:rPr lang="en-US" dirty="0"/>
              <a:t>Role and Relationship</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a:t>
            </a:r>
          </a:p>
        </p:txBody>
      </p:sp>
      <p:pic>
        <p:nvPicPr>
          <p:cNvPr id="4" name="Audio 3">
            <a:hlinkClick r:id="" action="ppaction://media"/>
            <a:extLst>
              <a:ext uri="{FF2B5EF4-FFF2-40B4-BE49-F238E27FC236}">
                <a16:creationId xmlns:a16="http://schemas.microsoft.com/office/drawing/2014/main" id="{8F3977ED-0998-4EDB-8E13-F57B4DBA2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3C60AB5D-EAE8-44CC-BEC9-A61ECF1AC0B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6271"/>
    </mc:Choice>
    <mc:Fallback xmlns="">
      <p:transition spd="slow" advTm="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10</a:t>
            </a:r>
          </a:p>
        </p:txBody>
      </p:sp>
      <p:sp>
        <p:nvSpPr>
          <p:cNvPr id="12" name="Rectangle 11">
            <a:extLst>
              <a:ext uri="{FF2B5EF4-FFF2-40B4-BE49-F238E27FC236}">
                <a16:creationId xmlns:a16="http://schemas.microsoft.com/office/drawing/2014/main" id="{6CF99BB8-0193-4FEB-9CB4-D6151F836D1B}"/>
              </a:ext>
            </a:extLst>
          </p:cNvPr>
          <p:cNvSpPr/>
          <p:nvPr/>
        </p:nvSpPr>
        <p:spPr>
          <a:xfrm>
            <a:off x="2822662" y="1382597"/>
            <a:ext cx="7513524" cy="3880999"/>
          </a:xfrm>
          <a:prstGeom prst="rect">
            <a:avLst/>
          </a:prstGeom>
        </p:spPr>
        <p:txBody>
          <a:bodyPr wrap="square">
            <a:spAutoFit/>
          </a:bodyPr>
          <a:lstStyle/>
          <a:p>
            <a:pPr marL="891540" lvl="1" indent="-342900">
              <a:lnSpc>
                <a:spcPct val="150000"/>
              </a:lnSpc>
              <a:spcBef>
                <a:spcPts val="600"/>
              </a:spcBef>
              <a:spcAft>
                <a:spcPts val="600"/>
              </a:spcAft>
              <a:buFont typeface="Century Gothic" panose="020B0502020202020204" pitchFamily="34" charset="0"/>
              <a:buChar char="›"/>
            </a:pPr>
            <a:r>
              <a:rPr lang="en-US" sz="2000" dirty="0"/>
              <a:t>Range</a:t>
            </a:r>
          </a:p>
          <a:p>
            <a:pPr marL="891540" lvl="1" indent="-342900">
              <a:lnSpc>
                <a:spcPct val="150000"/>
              </a:lnSpc>
              <a:spcBef>
                <a:spcPts val="600"/>
              </a:spcBef>
              <a:spcAft>
                <a:spcPts val="600"/>
              </a:spcAft>
              <a:buFont typeface="Century Gothic" panose="020B0502020202020204" pitchFamily="34" charset="0"/>
              <a:buChar char="›"/>
            </a:pPr>
            <a:r>
              <a:rPr lang="en-US" sz="2000" dirty="0"/>
              <a:t>Period</a:t>
            </a:r>
          </a:p>
          <a:p>
            <a:pPr marL="891540" lvl="1" indent="-342900">
              <a:lnSpc>
                <a:spcPct val="150000"/>
              </a:lnSpc>
              <a:spcBef>
                <a:spcPts val="600"/>
              </a:spcBef>
              <a:spcAft>
                <a:spcPts val="600"/>
              </a:spcAft>
              <a:buFont typeface="Century Gothic" panose="020B0502020202020204" pitchFamily="34" charset="0"/>
              <a:buChar char="›"/>
            </a:pPr>
            <a:r>
              <a:rPr lang="en-US" sz="2000" dirty="0"/>
              <a:t>Records</a:t>
            </a:r>
          </a:p>
          <a:p>
            <a:pPr marL="91440">
              <a:lnSpc>
                <a:spcPct val="150000"/>
              </a:lnSpc>
              <a:spcBef>
                <a:spcPts val="600"/>
              </a:spcBef>
              <a:spcAft>
                <a:spcPts val="600"/>
              </a:spcAft>
            </a:pPr>
            <a:r>
              <a:rPr lang="en-US" sz="2000" spc="20" dirty="0">
                <a:ea typeface="Roboto" panose="02000000000000000000" pitchFamily="2" charset="0"/>
              </a:rPr>
              <a:t>Will the audit engagement’s scope meet the Committee’s need? </a:t>
            </a:r>
          </a:p>
          <a:p>
            <a:pPr marL="91440">
              <a:lnSpc>
                <a:spcPct val="150000"/>
              </a:lnSpc>
              <a:spcBef>
                <a:spcPts val="600"/>
              </a:spcBef>
              <a:spcAft>
                <a:spcPts val="600"/>
              </a:spcAft>
            </a:pPr>
            <a:r>
              <a:rPr lang="en-US" sz="2000" spc="20" dirty="0">
                <a:latin typeface="Century Gothic" panose="020B0502020202020204" pitchFamily="34" charset="0"/>
                <a:ea typeface="Roboto" panose="02000000000000000000" pitchFamily="2" charset="0"/>
              </a:rPr>
              <a:t>Do you want the auditor to look at internal controls beyond the financial reporting?  </a:t>
            </a:r>
          </a:p>
        </p:txBody>
      </p:sp>
      <p:sp>
        <p:nvSpPr>
          <p:cNvPr id="4" name="Rectangle 5">
            <a:extLst>
              <a:ext uri="{FF2B5EF4-FFF2-40B4-BE49-F238E27FC236}">
                <a16:creationId xmlns:a16="http://schemas.microsoft.com/office/drawing/2014/main" id="{9AB1157D-78AD-4380-9D47-A0A162FFACC3}"/>
              </a:ext>
            </a:extLst>
          </p:cNvPr>
          <p:cNvSpPr txBox="1">
            <a:spLocks noChangeArrowheads="1"/>
          </p:cNvSpPr>
          <p:nvPr/>
        </p:nvSpPr>
        <p:spPr bwMode="gray">
          <a:xfrm>
            <a:off x="2925984" y="679572"/>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Audit Scope Determines:</a:t>
            </a:r>
          </a:p>
        </p:txBody>
      </p:sp>
      <p:sp>
        <p:nvSpPr>
          <p:cNvPr id="5" name="Rectangle 4">
            <a:extLst>
              <a:ext uri="{FF2B5EF4-FFF2-40B4-BE49-F238E27FC236}">
                <a16:creationId xmlns:a16="http://schemas.microsoft.com/office/drawing/2014/main" id="{CA7F76CB-859A-4607-8AF0-BECCC3703F5C}"/>
              </a:ext>
            </a:extLst>
          </p:cNvPr>
          <p:cNvSpPr/>
          <p:nvPr/>
        </p:nvSpPr>
        <p:spPr>
          <a:xfrm>
            <a:off x="3399226" y="5382513"/>
            <a:ext cx="4431021" cy="453714"/>
          </a:xfrm>
          <a:prstGeom prst="rect">
            <a:avLst/>
          </a:prstGeom>
        </p:spPr>
        <p:txBody>
          <a:bodyPr wrap="none">
            <a:spAutoFit/>
          </a:bodyPr>
          <a:lstStyle/>
          <a:p>
            <a:pPr marL="91440">
              <a:lnSpc>
                <a:spcPct val="150000"/>
              </a:lnSpc>
              <a:spcBef>
                <a:spcPts val="600"/>
              </a:spcBef>
              <a:spcAft>
                <a:spcPts val="600"/>
              </a:spcAft>
            </a:pPr>
            <a:r>
              <a:rPr lang="en-US" b="1" i="1" spc="20" dirty="0">
                <a:latin typeface="Century Gothic" panose="020B0502020202020204" pitchFamily="34" charset="0"/>
                <a:ea typeface="Roboto" panose="02000000000000000000" pitchFamily="2" charset="0"/>
              </a:rPr>
              <a:t>It could be a separate engagement.</a:t>
            </a:r>
          </a:p>
        </p:txBody>
      </p:sp>
      <p:pic>
        <p:nvPicPr>
          <p:cNvPr id="3" name="Audio 2">
            <a:hlinkClick r:id="" action="ppaction://media"/>
            <a:extLst>
              <a:ext uri="{FF2B5EF4-FFF2-40B4-BE49-F238E27FC236}">
                <a16:creationId xmlns:a16="http://schemas.microsoft.com/office/drawing/2014/main" id="{2368B3D0-BB55-4A5E-BE6E-99244F72D1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EFC66DF-4410-4AE2-B058-FD8C3646E82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D1881DD-DB88-4151-8D30-9486815ECF5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363832110"/>
      </p:ext>
    </p:extLst>
  </p:cSld>
  <p:clrMapOvr>
    <a:masterClrMapping/>
  </p:clrMapOvr>
  <mc:AlternateContent xmlns:mc="http://schemas.openxmlformats.org/markup-compatibility/2006" xmlns:p14="http://schemas.microsoft.com/office/powerpoint/2010/main">
    <mc:Choice Requires="p14">
      <p:transition spd="slow" p14:dur="2000" advTm="15539"/>
    </mc:Choice>
    <mc:Fallback xmlns="">
      <p:transition spd="slow" advTm="1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1222119" y="430276"/>
            <a:ext cx="8761413" cy="706964"/>
          </a:xfrm>
        </p:spPr>
        <p:txBody>
          <a:bodyPr/>
          <a:lstStyle/>
          <a:p>
            <a:r>
              <a:rPr lang="en-US" dirty="0"/>
              <a:t>Best Practices</a:t>
            </a:r>
          </a:p>
        </p:txBody>
      </p:sp>
      <p:sp>
        <p:nvSpPr>
          <p:cNvPr id="47" name="Text Placeholder 46">
            <a:extLst>
              <a:ext uri="{FF2B5EF4-FFF2-40B4-BE49-F238E27FC236}">
                <a16:creationId xmlns:a16="http://schemas.microsoft.com/office/drawing/2014/main" id="{1450C112-2EB4-4D8A-B3F5-02B79221F504}"/>
              </a:ext>
            </a:extLst>
          </p:cNvPr>
          <p:cNvSpPr>
            <a:spLocks noGrp="1"/>
          </p:cNvSpPr>
          <p:nvPr>
            <p:ph type="body" sz="quarter" idx="13"/>
          </p:nvPr>
        </p:nvSpPr>
        <p:spPr>
          <a:xfrm>
            <a:off x="1154954" y="1618068"/>
            <a:ext cx="10066499" cy="559865"/>
          </a:xfrm>
        </p:spPr>
        <p:txBody>
          <a:bodyPr>
            <a:normAutofit fontScale="25000" lnSpcReduction="20000"/>
          </a:bodyPr>
          <a:lstStyle/>
          <a:p>
            <a:r>
              <a:rPr lang="en-US" sz="7200" b="1" dirty="0">
                <a:latin typeface="+mj-lt"/>
              </a:rPr>
              <a:t>Key points should be included in a contract or terms of engagement - </a:t>
            </a:r>
            <a:r>
              <a:rPr lang="en-US" sz="7200" dirty="0">
                <a:solidFill>
                  <a:schemeClr val="tx1"/>
                </a:solidFill>
                <a:latin typeface="+mj-lt"/>
              </a:rPr>
              <a:t>Best practices recommend that governmental entities’ audit contract/engagement letters:</a:t>
            </a:r>
          </a:p>
          <a:p>
            <a:endParaRPr lang="en-US" dirty="0"/>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nvPr>
        </p:nvSpPr>
        <p:spPr>
          <a:xfrm>
            <a:off x="1404000" y="2177933"/>
            <a:ext cx="8828578" cy="3706397"/>
          </a:xfrm>
        </p:spPr>
        <p:txBody>
          <a:bodyPr>
            <a:normAutofit fontScale="92500" lnSpcReduction="10000"/>
          </a:bodyPr>
          <a:lstStyle/>
          <a:p>
            <a:pPr marL="342900" indent="-342900">
              <a:lnSpc>
                <a:spcPct val="114000"/>
              </a:lnSpc>
              <a:spcBef>
                <a:spcPts val="600"/>
              </a:spcBef>
              <a:spcAft>
                <a:spcPts val="600"/>
              </a:spcAft>
              <a:buFont typeface="Arial Black" panose="020B0A04020102020204" pitchFamily="34" charset="0"/>
              <a:buChar char="›"/>
            </a:pPr>
            <a:r>
              <a:rPr lang="en-US" sz="1700" dirty="0"/>
              <a:t>state compliance to relevant professional examination standards and regulation requirements;</a:t>
            </a:r>
          </a:p>
          <a:p>
            <a:pPr marL="342900" indent="-342900">
              <a:lnSpc>
                <a:spcPct val="114000"/>
              </a:lnSpc>
              <a:spcBef>
                <a:spcPts val="600"/>
              </a:spcBef>
              <a:spcAft>
                <a:spcPts val="600"/>
              </a:spcAft>
              <a:buFont typeface="Arial Black" panose="020B0A04020102020204" pitchFamily="34" charset="0"/>
              <a:buChar char="›"/>
            </a:pPr>
            <a:r>
              <a:rPr lang="en-US" sz="1700" dirty="0"/>
              <a:t>define the audit scope and responsibilities;</a:t>
            </a:r>
          </a:p>
          <a:p>
            <a:pPr marL="342900" indent="-342900">
              <a:lnSpc>
                <a:spcPct val="114000"/>
              </a:lnSpc>
              <a:spcBef>
                <a:spcPts val="600"/>
              </a:spcBef>
              <a:spcAft>
                <a:spcPts val="600"/>
              </a:spcAft>
              <a:buFont typeface="Arial Black" panose="020B0A04020102020204" pitchFamily="34" charset="0"/>
              <a:buChar char="›"/>
            </a:pPr>
            <a:r>
              <a:rPr lang="en-US" sz="1700" dirty="0"/>
              <a:t>state any reliance on internal controls; </a:t>
            </a:r>
          </a:p>
          <a:p>
            <a:pPr marL="342900" indent="-342900">
              <a:lnSpc>
                <a:spcPct val="114000"/>
              </a:lnSpc>
              <a:spcBef>
                <a:spcPts val="600"/>
              </a:spcBef>
              <a:spcAft>
                <a:spcPts val="600"/>
              </a:spcAft>
              <a:buFont typeface="Arial Black" panose="020B0A04020102020204" pitchFamily="34" charset="0"/>
              <a:buChar char="›"/>
            </a:pPr>
            <a:r>
              <a:rPr lang="en-US" sz="1700" dirty="0"/>
              <a:t>note the terms if it is a multi-year contract;</a:t>
            </a:r>
          </a:p>
          <a:p>
            <a:pPr marL="342900" indent="-342900">
              <a:lnSpc>
                <a:spcPct val="114000"/>
              </a:lnSpc>
              <a:spcBef>
                <a:spcPts val="600"/>
              </a:spcBef>
              <a:spcAft>
                <a:spcPts val="600"/>
              </a:spcAft>
              <a:buFont typeface="Arial Black" panose="020B0A04020102020204" pitchFamily="34" charset="0"/>
              <a:buChar char="›"/>
            </a:pPr>
            <a:r>
              <a:rPr lang="en-US" sz="1700" dirty="0"/>
              <a:t>note any performance clauses; </a:t>
            </a:r>
          </a:p>
          <a:p>
            <a:pPr marL="342900" indent="-342900">
              <a:lnSpc>
                <a:spcPct val="114000"/>
              </a:lnSpc>
              <a:spcBef>
                <a:spcPts val="600"/>
              </a:spcBef>
              <a:spcAft>
                <a:spcPts val="600"/>
              </a:spcAft>
              <a:buFont typeface="Arial Black" panose="020B0A04020102020204" pitchFamily="34" charset="0"/>
              <a:buChar char="›"/>
            </a:pPr>
            <a:r>
              <a:rPr lang="en-US" sz="1700" dirty="0"/>
              <a:t>note any applicable laws and regulations that need to be considered; </a:t>
            </a:r>
          </a:p>
          <a:p>
            <a:pPr marL="342900" indent="-342900">
              <a:lnSpc>
                <a:spcPct val="114000"/>
              </a:lnSpc>
              <a:spcBef>
                <a:spcPts val="600"/>
              </a:spcBef>
              <a:spcAft>
                <a:spcPts val="600"/>
              </a:spcAft>
              <a:buFont typeface="Arial Black" panose="020B0A04020102020204" pitchFamily="34" charset="0"/>
              <a:buChar char="›"/>
            </a:pPr>
            <a:r>
              <a:rPr lang="en-US" sz="1700" dirty="0"/>
              <a:t>outline the specific deliverables and timing; and</a:t>
            </a:r>
          </a:p>
          <a:p>
            <a:pPr marL="342900" indent="-342900">
              <a:lnSpc>
                <a:spcPct val="114000"/>
              </a:lnSpc>
              <a:spcBef>
                <a:spcPts val="600"/>
              </a:spcBef>
              <a:spcAft>
                <a:spcPts val="600"/>
              </a:spcAft>
              <a:buFont typeface="Arial Black" panose="020B0A04020102020204" pitchFamily="34" charset="0"/>
              <a:buChar char="›"/>
            </a:pPr>
            <a:r>
              <a:rPr lang="en-US" sz="1700" dirty="0"/>
              <a:t>provide the basis on which fees will be computed and any billing arrangements.</a:t>
            </a:r>
          </a:p>
          <a:p>
            <a:pPr marL="342900" indent="-342900">
              <a:lnSpc>
                <a:spcPct val="114000"/>
              </a:lnSpc>
              <a:spcBef>
                <a:spcPts val="600"/>
              </a:spcBef>
              <a:spcAft>
                <a:spcPts val="600"/>
              </a:spcAft>
              <a:buFont typeface="Arial Black" panose="020B0A04020102020204" pitchFamily="34" charset="0"/>
              <a:buChar char="›"/>
            </a:pPr>
            <a:endParaRPr lang="en-US" dirty="0">
              <a:latin typeface="Lato" panose="020F0502020204030203"/>
            </a:endParaRPr>
          </a:p>
          <a:p>
            <a:endParaRPr lang="en-US"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en-US" sz="2800" dirty="0">
                <a:solidFill>
                  <a:srgbClr val="FFFFFF"/>
                </a:solidFill>
                <a:latin typeface="Century Gothic" panose="020B0502020202020204"/>
              </a:rPr>
              <a:t>11</a:t>
            </a:r>
          </a:p>
        </p:txBody>
      </p:sp>
      <p:pic>
        <p:nvPicPr>
          <p:cNvPr id="4" name="Audio 3">
            <a:hlinkClick r:id="" action="ppaction://media"/>
            <a:extLst>
              <a:ext uri="{FF2B5EF4-FFF2-40B4-BE49-F238E27FC236}">
                <a16:creationId xmlns:a16="http://schemas.microsoft.com/office/drawing/2014/main" id="{BACAFEFA-0DE8-4D84-B97D-DEE59C36FA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4677A90B-BC62-4347-9038-EDED187CA91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E289FFD-83D2-47D5-9731-9FED9545B9C2}"/>
              </a:ext>
            </a:extLst>
          </p:cNvPr>
          <p:cNvSpPr/>
          <p:nvPr/>
        </p:nvSpPr>
        <p:spPr>
          <a:xfrm>
            <a:off x="10789012" y="5241770"/>
            <a:ext cx="945788" cy="1042416"/>
          </a:xfrm>
          <a:prstGeom prst="actionButtonForwardNext">
            <a:avLst/>
          </a:prstGeom>
          <a:solidFill>
            <a:schemeClr val="accent3">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824717151"/>
      </p:ext>
    </p:extLst>
  </p:cSld>
  <p:clrMapOvr>
    <a:masterClrMapping/>
  </p:clrMapOvr>
  <mc:AlternateContent xmlns:mc="http://schemas.openxmlformats.org/markup-compatibility/2006" xmlns:p14="http://schemas.microsoft.com/office/powerpoint/2010/main">
    <mc:Choice Requires="p14">
      <p:transition spd="slow" p14:dur="2000" advTm="60340"/>
    </mc:Choice>
    <mc:Fallback xmlns="">
      <p:transition spd="slow" advTm="6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nodeType="afterEffect">
                                  <p:stCondLst>
                                    <p:cond delay="800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p:stCondLst>
                              <p:cond delay="8001"/>
                            </p:stCondLst>
                            <p:childTnLst>
                              <p:par>
                                <p:cTn id="11" presetID="1" presetClass="entr" presetSubtype="0" fill="hold" nodeType="afterEffect">
                                  <p:stCondLst>
                                    <p:cond delay="800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par>
                          <p:cTn id="13" fill="hold">
                            <p:stCondLst>
                              <p:cond delay="16001"/>
                            </p:stCondLst>
                            <p:childTnLst>
                              <p:par>
                                <p:cTn id="14" presetID="1" presetClass="entr" presetSubtype="0" fill="hold" nodeType="afterEffect">
                                  <p:stCondLst>
                                    <p:cond delay="500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par>
                          <p:cTn id="16" fill="hold">
                            <p:stCondLst>
                              <p:cond delay="21001"/>
                            </p:stCondLst>
                            <p:childTnLst>
                              <p:par>
                                <p:cTn id="17" presetID="1" presetClass="entr" presetSubtype="0" fill="hold" nodeType="afterEffect">
                                  <p:stCondLst>
                                    <p:cond delay="600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27001"/>
                            </p:stCondLst>
                            <p:childTnLst>
                              <p:par>
                                <p:cTn id="20" presetID="1" presetClass="entr" presetSubtype="0" fill="hold" nodeType="afterEffect">
                                  <p:stCondLst>
                                    <p:cond delay="500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32001"/>
                            </p:stCondLst>
                            <p:childTnLst>
                              <p:par>
                                <p:cTn id="23" presetID="1" presetClass="entr" presetSubtype="0" fill="hold" nodeType="afterEffect">
                                  <p:stCondLst>
                                    <p:cond delay="700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39001"/>
                            </p:stCondLst>
                            <p:childTnLst>
                              <p:par>
                                <p:cTn id="26" presetID="1" presetClass="entr" presetSubtype="0" fill="hold" nodeType="afterEffect">
                                  <p:stCondLst>
                                    <p:cond delay="5000"/>
                                  </p:stCondLst>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44001"/>
                            </p:stCondLst>
                            <p:childTnLst>
                              <p:par>
                                <p:cTn id="29" presetID="1" presetClass="entr" presetSubtype="0" fill="hold" nodeType="afterEffect">
                                  <p:stCondLst>
                                    <p:cond delay="600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descr="Hand writing on post-it note">
            <a:extLst>
              <a:ext uri="{FF2B5EF4-FFF2-40B4-BE49-F238E27FC236}">
                <a16:creationId xmlns:a16="http://schemas.microsoft.com/office/drawing/2014/main" id="{EE9BC58C-BD8B-4784-A1A4-59B1783DB1BE}"/>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l="5" r="5"/>
          <a:stretch/>
        </p:blipFill>
        <p:spPr>
          <a:xfrm>
            <a:off x="0" y="0"/>
            <a:ext cx="5345125" cy="6370638"/>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Century Gothic" panose="020B0502020202020204"/>
              </a:rPr>
              <a:t>12</a:t>
            </a:r>
            <a:endParaRPr kumimoji="0" lang="en-US" sz="20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nvPr>
        </p:nvSpPr>
        <p:spPr>
          <a:xfrm>
            <a:off x="0" y="248118"/>
            <a:ext cx="4913085" cy="706964"/>
          </a:xfrm>
        </p:spPr>
        <p:txBody>
          <a:bodyPr/>
          <a:lstStyle/>
          <a:p>
            <a:r>
              <a:rPr lang="en-US" sz="2800" dirty="0"/>
              <a:t>Information You Should Receive </a:t>
            </a:r>
          </a:p>
        </p:txBody>
      </p:sp>
      <p:sp>
        <p:nvSpPr>
          <p:cNvPr id="13" name="TextBox 12">
            <a:extLst>
              <a:ext uri="{FF2B5EF4-FFF2-40B4-BE49-F238E27FC236}">
                <a16:creationId xmlns:a16="http://schemas.microsoft.com/office/drawing/2014/main" id="{882E9F35-68BE-4DA0-982E-F5D64E50A1CA}"/>
              </a:ext>
            </a:extLst>
          </p:cNvPr>
          <p:cNvSpPr txBox="1"/>
          <p:nvPr/>
        </p:nvSpPr>
        <p:spPr>
          <a:xfrm>
            <a:off x="6174659" y="1619925"/>
            <a:ext cx="4612614" cy="3738459"/>
          </a:xfrm>
          <a:prstGeom prst="rect">
            <a:avLst/>
          </a:prstGeom>
          <a:noFill/>
        </p:spPr>
        <p:txBody>
          <a:bodyPr wrap="square" rtlCol="0">
            <a:spAutoFit/>
          </a:bodyPr>
          <a:lstStyle/>
          <a:p>
            <a:pPr lvl="0" defTabSz="457200">
              <a:lnSpc>
                <a:spcPct val="114000"/>
              </a:lnSpc>
              <a:spcBef>
                <a:spcPts val="600"/>
              </a:spcBef>
              <a:spcAft>
                <a:spcPts val="600"/>
              </a:spcAft>
              <a:defRPr/>
            </a:pPr>
            <a:r>
              <a:rPr kumimoji="0" lang="en-US" sz="1600" b="0" i="0" u="none" strike="noStrike" kern="1200" cap="none" spc="0" normalizeH="0" baseline="0" noProof="0" dirty="0">
                <a:ln>
                  <a:noFill/>
                </a:ln>
                <a:solidFill>
                  <a:srgbClr val="000000"/>
                </a:solidFill>
                <a:effectLst/>
                <a:uLnTx/>
                <a:uFillTx/>
                <a:ea typeface="+mn-ea"/>
                <a:cs typeface="+mn-cs"/>
              </a:rPr>
              <a:t>From the External Auditor: </a:t>
            </a:r>
          </a:p>
          <a:p>
            <a:pPr lvl="0" defTabSz="457200">
              <a:lnSpc>
                <a:spcPct val="114000"/>
              </a:lnSpc>
              <a:spcBef>
                <a:spcPts val="600"/>
              </a:spcBef>
              <a:spcAft>
                <a:spcPts val="600"/>
              </a:spcAft>
              <a:buFontTx/>
              <a:buChar char="›"/>
              <a:defRPr/>
            </a:pPr>
            <a:r>
              <a:rPr lang="en-US" sz="1600" dirty="0">
                <a:solidFill>
                  <a:srgbClr val="000000"/>
                </a:solidFill>
              </a:rPr>
              <a:t> Audit opinion </a:t>
            </a:r>
          </a:p>
          <a:p>
            <a:pPr lvl="0" defTabSz="457200">
              <a:lnSpc>
                <a:spcPct val="114000"/>
              </a:lnSpc>
              <a:spcBef>
                <a:spcPts val="600"/>
              </a:spcBef>
              <a:spcAft>
                <a:spcPts val="600"/>
              </a:spcAft>
              <a:buFontTx/>
              <a:buChar char="›"/>
              <a:defRPr/>
            </a:pPr>
            <a:r>
              <a:rPr lang="en-US" sz="1600" dirty="0">
                <a:solidFill>
                  <a:srgbClr val="000000"/>
                </a:solidFill>
              </a:rPr>
              <a:t> Set </a:t>
            </a:r>
            <a:r>
              <a:rPr kumimoji="0" lang="en-US" sz="1600" b="0" i="0" u="none" strike="noStrike" kern="1200" cap="none" spc="0" normalizeH="0" baseline="0" noProof="0" dirty="0">
                <a:ln>
                  <a:noFill/>
                </a:ln>
                <a:solidFill>
                  <a:srgbClr val="000000"/>
                </a:solidFill>
                <a:effectLst/>
                <a:uLnTx/>
                <a:uFillTx/>
                <a:ea typeface="+mn-ea"/>
                <a:cs typeface="+mn-cs"/>
              </a:rPr>
              <a:t>of Audited Financial Statements </a:t>
            </a:r>
          </a:p>
          <a:p>
            <a:pPr marL="0" marR="0" lvl="0" indent="0" algn="l" defTabSz="457200" rtl="0" eaLnBrk="1" fontAlgn="auto" latinLnBrk="0" hangingPunct="1">
              <a:lnSpc>
                <a:spcPct val="114000"/>
              </a:lnSpc>
              <a:spcBef>
                <a:spcPts val="600"/>
              </a:spcBef>
              <a:spcAft>
                <a:spcPts val="600"/>
              </a:spcAft>
              <a:buClrTx/>
              <a:buSzTx/>
              <a:buFontTx/>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 Management/Internal Control Letter</a:t>
            </a:r>
          </a:p>
          <a:p>
            <a:pPr marL="0" marR="0" lvl="0" indent="0" algn="l" defTabSz="457200" rtl="0" eaLnBrk="1" fontAlgn="auto" latinLnBrk="0" hangingPunct="1">
              <a:lnSpc>
                <a:spcPct val="114000"/>
              </a:lnSpc>
              <a:spcBef>
                <a:spcPts val="600"/>
              </a:spcBef>
              <a:spcAft>
                <a:spcPts val="600"/>
              </a:spcAft>
              <a:buClrTx/>
              <a:buSzTx/>
              <a:buFontTx/>
              <a:buChar char="›"/>
              <a:tabLst/>
              <a:defRPr/>
            </a:pPr>
            <a:r>
              <a:rPr lang="en-US" sz="1600" dirty="0">
                <a:solidFill>
                  <a:srgbClr val="000000"/>
                </a:solidFill>
              </a:rPr>
              <a:t> Potential additional analyses/feedback </a:t>
            </a: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nvSpPr>
        <p:spPr>
          <a:xfrm>
            <a:off x="6224528" y="3873814"/>
            <a:ext cx="4697233" cy="1434880"/>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en-US" sz="1600" dirty="0">
                <a:solidFill>
                  <a:srgbClr val="000000"/>
                </a:solidFill>
              </a:rPr>
              <a:t>From Management</a:t>
            </a:r>
            <a:endParaRPr kumimoji="0" lang="en-US" sz="16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chemeClr val="bg1"/>
                </a:solidFill>
              </a:rPr>
              <a:t>Management Representation Letter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chemeClr val="bg1"/>
                </a:solidFill>
              </a:rPr>
              <a:t>Responses to the internal control issues noted</a:t>
            </a:r>
            <a:r>
              <a:rPr lang="en-US" sz="1600" dirty="0">
                <a:solidFill>
                  <a:schemeClr val="bg1"/>
                </a:solidFill>
              </a:rPr>
              <a:t>.</a:t>
            </a:r>
            <a:endParaRPr kumimoji="0" lang="en-US" sz="1600" b="0" i="0" u="none" strike="noStrike" kern="1200" cap="none" spc="0" normalizeH="0" baseline="0" noProof="0" dirty="0">
              <a:ln>
                <a:noFill/>
              </a:ln>
              <a:solidFill>
                <a:schemeClr val="bg1"/>
              </a:solidFill>
              <a:effectLst/>
              <a:uLnTx/>
              <a:uFillTx/>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pic>
        <p:nvPicPr>
          <p:cNvPr id="2" name="Audio 1">
            <a:hlinkClick r:id="" action="ppaction://media"/>
            <a:extLst>
              <a:ext uri="{FF2B5EF4-FFF2-40B4-BE49-F238E27FC236}">
                <a16:creationId xmlns:a16="http://schemas.microsoft.com/office/drawing/2014/main" id="{62C25C3A-9973-46BA-B04C-3D9E8CD449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9DFDA80C-6118-4795-B8A5-B0A983AE3C6E}"/>
              </a:ext>
            </a:extLst>
          </p:cNvPr>
          <p:cNvSpPr/>
          <p:nvPr/>
        </p:nvSpPr>
        <p:spPr>
          <a:xfrm>
            <a:off x="5562577" y="5358384"/>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2422F455-DD38-4C28-A01B-16D32FA59FFE}"/>
              </a:ext>
            </a:extLst>
          </p:cNvPr>
          <p:cNvSpPr/>
          <p:nvPr/>
        </p:nvSpPr>
        <p:spPr>
          <a:xfrm>
            <a:off x="10867966" y="530869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951411685"/>
      </p:ext>
    </p:extLst>
  </p:cSld>
  <p:clrMapOvr>
    <a:masterClrMapping/>
  </p:clrMapOvr>
  <mc:AlternateContent xmlns:mc="http://schemas.openxmlformats.org/markup-compatibility/2006" xmlns:p14="http://schemas.microsoft.com/office/powerpoint/2010/main">
    <mc:Choice Requires="p14">
      <p:transition spd="slow" p14:dur="2000" advTm="49854"/>
    </mc:Choice>
    <mc:Fallback xmlns="">
      <p:transition spd="slow" advTm="4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27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Payment </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50460" y="1341147"/>
            <a:ext cx="5015069" cy="4020854"/>
          </a:xfrm>
        </p:spPr>
        <p:txBody>
          <a:bodyPr>
            <a:normAutofit fontScale="77500" lnSpcReduction="20000"/>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Tx/>
              <a:buChar char="›"/>
            </a:pPr>
            <a:r>
              <a:rPr lang="en-US" sz="2100" dirty="0">
                <a:ea typeface="Roboto" panose="02000000000000000000" pitchFamily="2" charset="0"/>
              </a:rPr>
              <a:t>Review the final bill in comparison to estimates.  Request explanation for any variance.</a:t>
            </a:r>
          </a:p>
          <a:p>
            <a:pPr marL="1371600" lvl="2" indent="-457200">
              <a:spcBef>
                <a:spcPts val="600"/>
              </a:spcBef>
              <a:spcAft>
                <a:spcPts val="600"/>
              </a:spcAft>
              <a:buFontTx/>
              <a:buChar char="›"/>
            </a:pPr>
            <a:r>
              <a:rPr lang="en-US" sz="2100" dirty="0">
                <a:ea typeface="Roboto" panose="02000000000000000000" pitchFamily="2" charset="0"/>
              </a:rPr>
              <a:t>Review if the terms of engagement were met.</a:t>
            </a:r>
          </a:p>
          <a:p>
            <a:pPr marL="1828800" lvl="3" indent="-457200">
              <a:spcBef>
                <a:spcPts val="600"/>
              </a:spcBef>
              <a:spcAft>
                <a:spcPts val="600"/>
              </a:spcAft>
              <a:buFontTx/>
              <a:buChar char="›"/>
            </a:pPr>
            <a:r>
              <a:rPr lang="en-US" sz="2100" dirty="0">
                <a:ea typeface="Roboto" panose="02000000000000000000" pitchFamily="2" charset="0"/>
              </a:rPr>
              <a:t>Information Received</a:t>
            </a:r>
          </a:p>
          <a:p>
            <a:pPr marL="1828800" lvl="3" indent="-457200">
              <a:spcBef>
                <a:spcPts val="600"/>
              </a:spcBef>
              <a:spcAft>
                <a:spcPts val="600"/>
              </a:spcAft>
              <a:buFontTx/>
              <a:buChar char="›"/>
            </a:pPr>
            <a:r>
              <a:rPr lang="en-US" sz="2100" dirty="0">
                <a:ea typeface="Roboto" panose="02000000000000000000" pitchFamily="2" charset="0"/>
              </a:rPr>
              <a:t>Timeliness</a:t>
            </a:r>
          </a:p>
          <a:p>
            <a:pPr marL="1371600" lvl="2" indent="-457200">
              <a:spcBef>
                <a:spcPts val="600"/>
              </a:spcBef>
              <a:spcAft>
                <a:spcPts val="600"/>
              </a:spcAft>
              <a:buFontTx/>
              <a:buChar char="›"/>
            </a:pPr>
            <a:r>
              <a:rPr lang="en-US" sz="2100" dirty="0">
                <a:ea typeface="Roboto" panose="02000000000000000000" pitchFamily="2" charset="0"/>
              </a:rPr>
              <a:t>Review the performance clauses</a:t>
            </a:r>
          </a:p>
          <a:p>
            <a:pPr marL="1371600" lvl="2" indent="-457200">
              <a:spcBef>
                <a:spcPts val="600"/>
              </a:spcBef>
              <a:spcAft>
                <a:spcPts val="600"/>
              </a:spcAft>
              <a:buFontTx/>
              <a:buChar char="›"/>
            </a:pPr>
            <a:r>
              <a:rPr lang="en-US" sz="2100" dirty="0">
                <a:ea typeface="Roboto" panose="02000000000000000000" pitchFamily="2" charset="0"/>
              </a:rPr>
              <a:t>Discuss with management any concerns and any issues </a:t>
            </a:r>
            <a:r>
              <a:rPr lang="en-US" sz="2100" dirty="0"/>
              <a:t>encountered by management</a:t>
            </a: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ubtitle 4">
            <a:extLst>
              <a:ext uri="{FF2B5EF4-FFF2-40B4-BE49-F238E27FC236}">
                <a16:creationId xmlns:a16="http://schemas.microsoft.com/office/drawing/2014/main" id="{64EEE798-4251-478F-ACCA-2D75C26A437E}"/>
              </a:ext>
            </a:extLst>
          </p:cNvPr>
          <p:cNvSpPr>
            <a:spLocks noGrp="1"/>
          </p:cNvSpPr>
          <p:nvPr>
            <p:ph type="subTitle" idx="1"/>
          </p:nvPr>
        </p:nvSpPr>
        <p:spPr/>
        <p:txBody>
          <a:bodyPr/>
          <a:lstStyle/>
          <a:p>
            <a:r>
              <a:rPr lang="en-US" dirty="0"/>
              <a:t>Review estimates and  bill</a:t>
            </a:r>
          </a:p>
        </p:txBody>
      </p:sp>
      <p:pic>
        <p:nvPicPr>
          <p:cNvPr id="10" name="Picture Placeholder 9" descr="A picture containing indoor, object&#10;&#10;Description automatically generated">
            <a:extLst>
              <a:ext uri="{FF2B5EF4-FFF2-40B4-BE49-F238E27FC236}">
                <a16:creationId xmlns:a16="http://schemas.microsoft.com/office/drawing/2014/main" id="{FE75E29B-3136-4665-AFD4-DBA433BE5A92}"/>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7935" r="17935"/>
          <a:stretch>
            <a:fillRect/>
          </a:stretch>
        </p:blipFill>
        <p:spPr/>
      </p:pic>
      <p:pic>
        <p:nvPicPr>
          <p:cNvPr id="2" name="Audio 1">
            <a:hlinkClick r:id="" action="ppaction://media"/>
            <a:extLst>
              <a:ext uri="{FF2B5EF4-FFF2-40B4-BE49-F238E27FC236}">
                <a16:creationId xmlns:a16="http://schemas.microsoft.com/office/drawing/2014/main" id="{51B4A022-7BBD-492A-982F-EABEFC90BB5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7946391-281D-4E0E-A234-78F40577FD6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A65A9241-256C-4488-8074-648E0CB03592}"/>
              </a:ext>
            </a:extLst>
          </p:cNvPr>
          <p:cNvSpPr/>
          <p:nvPr/>
        </p:nvSpPr>
        <p:spPr>
          <a:xfrm>
            <a:off x="562310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902504191"/>
      </p:ext>
    </p:extLst>
  </p:cSld>
  <p:clrMapOvr>
    <a:masterClrMapping/>
  </p:clrMapOvr>
  <mc:AlternateContent xmlns:mc="http://schemas.openxmlformats.org/markup-compatibility/2006" xmlns:p14="http://schemas.microsoft.com/office/powerpoint/2010/main">
    <mc:Choice Requires="p14">
      <p:transition spd="slow" p14:dur="2000" advTm="48277"/>
    </mc:Choice>
    <mc:Fallback xmlns="">
      <p:transition spd="slow" advTm="4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9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9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900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par>
                          <p:cTn id="17" fill="hold">
                            <p:stCondLst>
                              <p:cond delay="14001"/>
                            </p:stCondLst>
                            <p:childTnLst>
                              <p:par>
                                <p:cTn id="18" presetID="1" presetClass="entr" presetSubtype="0" fill="hold" nodeType="afterEffect">
                                  <p:stCondLst>
                                    <p:cond delay="1500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par>
                          <p:cTn id="20" fill="hold">
                            <p:stCondLst>
                              <p:cond delay="29001"/>
                            </p:stCondLst>
                            <p:childTnLst>
                              <p:par>
                                <p:cTn id="21" presetID="1" presetClass="entr" presetSubtype="0" fill="hold" nodeType="afterEffect">
                                  <p:stCondLst>
                                    <p:cond delay="700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1222119" y="430276"/>
            <a:ext cx="8761413" cy="706964"/>
          </a:xfrm>
        </p:spPr>
        <p:txBody>
          <a:bodyPr/>
          <a:lstStyle/>
          <a:p>
            <a:r>
              <a:rPr lang="en-US" dirty="0"/>
              <a:t>Management/Internal Control Letter</a:t>
            </a:r>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nvPr>
        </p:nvSpPr>
        <p:spPr>
          <a:xfrm>
            <a:off x="487397" y="2169913"/>
            <a:ext cx="4349298" cy="2458233"/>
          </a:xfrm>
        </p:spPr>
        <p:txBody>
          <a:bodyPr>
            <a:normAutofit/>
          </a:bodyPr>
          <a:lstStyle/>
          <a:p>
            <a:pPr marL="342900" indent="-342900">
              <a:lnSpc>
                <a:spcPct val="114000"/>
              </a:lnSpc>
              <a:spcBef>
                <a:spcPts val="600"/>
              </a:spcBef>
              <a:spcAft>
                <a:spcPts val="600"/>
              </a:spcAft>
              <a:buFont typeface="Arial Black" panose="020B0A04020102020204" pitchFamily="34" charset="0"/>
              <a:buChar char="›"/>
            </a:pPr>
            <a:r>
              <a:rPr lang="en-US" sz="1600" dirty="0">
                <a:solidFill>
                  <a:schemeClr val="tx1"/>
                </a:solidFill>
              </a:rPr>
              <a:t>The letter provides the Committee with valuable information on internal controls and management’s response to the concerns noted.</a:t>
            </a:r>
          </a:p>
          <a:p>
            <a:pPr marL="342900" indent="-342900">
              <a:lnSpc>
                <a:spcPct val="114000"/>
              </a:lnSpc>
              <a:spcBef>
                <a:spcPts val="600"/>
              </a:spcBef>
              <a:spcAft>
                <a:spcPts val="600"/>
              </a:spcAft>
              <a:buFont typeface="Arial Black" panose="020B0A04020102020204" pitchFamily="34" charset="0"/>
              <a:buChar char="›"/>
            </a:pPr>
            <a:r>
              <a:rPr lang="en-US" sz="1600" dirty="0">
                <a:ea typeface="Roboto" panose="02000000000000000000" pitchFamily="2" charset="0"/>
              </a:rPr>
              <a:t>Module 5 will provide more details.</a:t>
            </a:r>
          </a:p>
          <a:p>
            <a:pPr marL="342900" indent="-342900">
              <a:lnSpc>
                <a:spcPct val="114000"/>
              </a:lnSpc>
              <a:spcBef>
                <a:spcPts val="600"/>
              </a:spcBef>
              <a:spcAft>
                <a:spcPts val="600"/>
              </a:spcAft>
              <a:buFont typeface="Arial Black" panose="020B0A04020102020204" pitchFamily="34" charset="0"/>
              <a:buChar char="›"/>
            </a:pPr>
            <a:endParaRPr lang="en-US" sz="1800" dirty="0">
              <a:solidFill>
                <a:schemeClr val="tx1"/>
              </a:solidFill>
            </a:endParaRPr>
          </a:p>
          <a:p>
            <a:pPr marL="342900" indent="-342900">
              <a:lnSpc>
                <a:spcPct val="114000"/>
              </a:lnSpc>
              <a:spcBef>
                <a:spcPts val="600"/>
              </a:spcBef>
              <a:spcAft>
                <a:spcPts val="600"/>
              </a:spcAft>
              <a:buFont typeface="Arial Black" panose="020B0A04020102020204" pitchFamily="34" charset="0"/>
              <a:buChar char="›"/>
            </a:pPr>
            <a:endParaRPr lang="en-US" dirty="0">
              <a:latin typeface="Lato" panose="020F0502020204030203"/>
            </a:endParaRPr>
          </a:p>
          <a:p>
            <a:endParaRPr lang="en-US"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en-US" sz="2800" dirty="0">
                <a:solidFill>
                  <a:srgbClr val="FFFFFF"/>
                </a:solidFill>
                <a:latin typeface="Century Gothic" panose="020B0502020202020204"/>
              </a:rPr>
              <a:t>14</a:t>
            </a:r>
          </a:p>
        </p:txBody>
      </p:sp>
      <p:graphicFrame>
        <p:nvGraphicFramePr>
          <p:cNvPr id="6" name="Object 5">
            <a:extLst>
              <a:ext uri="{FF2B5EF4-FFF2-40B4-BE49-F238E27FC236}">
                <a16:creationId xmlns:a16="http://schemas.microsoft.com/office/drawing/2014/main" id="{57E6CC51-2691-438C-94DE-F0F90B649FB4}"/>
              </a:ext>
            </a:extLst>
          </p:cNvPr>
          <p:cNvGraphicFramePr>
            <a:graphicFrameLocks noChangeAspect="1"/>
          </p:cNvGraphicFramePr>
          <p:nvPr>
            <p:extLst>
              <p:ext uri="{D42A27DB-BD31-4B8C-83A1-F6EECF244321}">
                <p14:modId xmlns:p14="http://schemas.microsoft.com/office/powerpoint/2010/main" val="2247409613"/>
              </p:ext>
            </p:extLst>
          </p:nvPr>
        </p:nvGraphicFramePr>
        <p:xfrm>
          <a:off x="6206485" y="1416140"/>
          <a:ext cx="5490020" cy="4242288"/>
        </p:xfrm>
        <a:graphic>
          <a:graphicData uri="http://schemas.openxmlformats.org/presentationml/2006/ole">
            <mc:AlternateContent xmlns:mc="http://schemas.openxmlformats.org/markup-compatibility/2006">
              <mc:Choice xmlns:v="urn:schemas-microsoft-com:vml" Requires="v">
                <p:oleObj spid="_x0000_s1048" name="Acrobat Document" r:id="rId6" imgW="7543732" imgH="5829300" progId="Acrobat.Document.2015">
                  <p:embed/>
                </p:oleObj>
              </mc:Choice>
              <mc:Fallback>
                <p:oleObj name="Acrobat Document" r:id="rId6" imgW="7543732" imgH="5829300" progId="Acrobat.Document.2015">
                  <p:embed/>
                  <p:pic>
                    <p:nvPicPr>
                      <p:cNvPr id="11" name="Object 10">
                        <a:extLst>
                          <a:ext uri="{FF2B5EF4-FFF2-40B4-BE49-F238E27FC236}">
                            <a16:creationId xmlns:a16="http://schemas.microsoft.com/office/drawing/2014/main" id="{8DBCE180-3513-4BB5-90DB-7598ADE7397F}"/>
                          </a:ext>
                        </a:extLst>
                      </p:cNvPr>
                      <p:cNvPicPr/>
                      <p:nvPr/>
                    </p:nvPicPr>
                    <p:blipFill>
                      <a:blip r:embed="rId7"/>
                      <a:stretch>
                        <a:fillRect/>
                      </a:stretch>
                    </p:blipFill>
                    <p:spPr>
                      <a:xfrm>
                        <a:off x="6206485" y="1416140"/>
                        <a:ext cx="5490020" cy="4242288"/>
                      </a:xfrm>
                      <a:prstGeom prst="rect">
                        <a:avLst/>
                      </a:prstGeom>
                    </p:spPr>
                  </p:pic>
                </p:oleObj>
              </mc:Fallback>
            </mc:AlternateContent>
          </a:graphicData>
        </a:graphic>
      </p:graphicFrame>
      <p:pic>
        <p:nvPicPr>
          <p:cNvPr id="3" name="Audio 2">
            <a:hlinkClick r:id="" action="ppaction://media"/>
            <a:extLst>
              <a:ext uri="{FF2B5EF4-FFF2-40B4-BE49-F238E27FC236}">
                <a16:creationId xmlns:a16="http://schemas.microsoft.com/office/drawing/2014/main" id="{AAD13DBA-7986-409E-93FE-6565BA4F29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A80CFD4-6DCF-4D92-A61F-1C8ABD77090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AFF6FF38-3675-48A9-935D-AAE7687844E3}"/>
              </a:ext>
            </a:extLst>
          </p:cNvPr>
          <p:cNvSpPr/>
          <p:nvPr/>
        </p:nvSpPr>
        <p:spPr>
          <a:xfrm>
            <a:off x="504869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208284874"/>
      </p:ext>
    </p:extLst>
  </p:cSld>
  <p:clrMapOvr>
    <a:masterClrMapping/>
  </p:clrMapOvr>
  <mc:AlternateContent xmlns:mc="http://schemas.openxmlformats.org/markup-compatibility/2006" xmlns:p14="http://schemas.microsoft.com/office/powerpoint/2010/main">
    <mc:Choice Requires="p14">
      <p:transition spd="slow" p14:dur="2000" advTm="27460"/>
    </mc:Choice>
    <mc:Fallback xmlns="">
      <p:transition spd="slow" advTm="2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984036" y="234755"/>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Promoting Cooperation</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chemeClr val="bg1"/>
                </a:solidFill>
              </a:rPr>
              <a:t>15</a:t>
            </a:r>
          </a:p>
        </p:txBody>
      </p:sp>
      <p:sp>
        <p:nvSpPr>
          <p:cNvPr id="91" name="Rectangle 90">
            <a:hlinkClick r:id="rId6" action="ppaction://hlinksldjump"/>
            <a:extLst>
              <a:ext uri="{FF2B5EF4-FFF2-40B4-BE49-F238E27FC236}">
                <a16:creationId xmlns:a16="http://schemas.microsoft.com/office/drawing/2014/main" id="{FCBF27E5-7807-4379-BE30-8656C4730B9B}"/>
              </a:ext>
            </a:extLst>
          </p:cNvPr>
          <p:cNvSpPr/>
          <p:nvPr/>
        </p:nvSpPr>
        <p:spPr>
          <a:xfrm>
            <a:off x="3405519" y="1128493"/>
            <a:ext cx="3061206" cy="2476719"/>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Lato" panose="020F0502020204030203" pitchFamily="34" charset="0"/>
              </a:rPr>
              <a:t>What happens if there is a disagreement between the auditor and management?</a:t>
            </a:r>
          </a:p>
        </p:txBody>
      </p:sp>
      <p:sp>
        <p:nvSpPr>
          <p:cNvPr id="93" name="Rectangle 92">
            <a:extLst>
              <a:ext uri="{FF2B5EF4-FFF2-40B4-BE49-F238E27FC236}">
                <a16:creationId xmlns:a16="http://schemas.microsoft.com/office/drawing/2014/main" id="{A45DA538-BD90-4C21-A4ED-C8E7A61997FE}"/>
              </a:ext>
            </a:extLst>
          </p:cNvPr>
          <p:cNvSpPr/>
          <p:nvPr/>
        </p:nvSpPr>
        <p:spPr>
          <a:xfrm>
            <a:off x="6833016" y="1323599"/>
            <a:ext cx="4372815" cy="3182666"/>
          </a:xfrm>
          <a:prstGeom prst="rect">
            <a:avLst/>
          </a:prstGeom>
        </p:spPr>
        <p:txBody>
          <a:bodyPr wrap="square">
            <a:spAutoFit/>
          </a:bodyPr>
          <a:lstStyle/>
          <a:p>
            <a:pPr marL="285750" indent="-285750">
              <a:lnSpc>
                <a:spcPct val="114000"/>
              </a:lnSpc>
              <a:spcBef>
                <a:spcPts val="600"/>
              </a:spcBef>
              <a:spcAft>
                <a:spcPts val="600"/>
              </a:spcAft>
              <a:buFont typeface="Century Gothic" panose="020B0502020202020204" pitchFamily="34" charset="0"/>
              <a:buChar char="›"/>
            </a:pPr>
            <a:r>
              <a:rPr lang="en-US" sz="1600" dirty="0">
                <a:latin typeface="Century Gothic" panose="020B0502020202020204" pitchFamily="34" charset="0"/>
              </a:rPr>
              <a:t>The Audit Committee is to review any problems and restrictions encountered by the auditor and degree of cooperation received.</a:t>
            </a:r>
          </a:p>
          <a:p>
            <a:pPr marL="285750" indent="-285750">
              <a:lnSpc>
                <a:spcPct val="114000"/>
              </a:lnSpc>
              <a:spcBef>
                <a:spcPts val="600"/>
              </a:spcBef>
              <a:spcAft>
                <a:spcPts val="600"/>
              </a:spcAft>
              <a:buFont typeface="Century Gothic" panose="020B0502020202020204" pitchFamily="34" charset="0"/>
              <a:buChar char="›"/>
            </a:pPr>
            <a:r>
              <a:rPr lang="en-US" sz="1600" dirty="0">
                <a:latin typeface="Century Gothic" panose="020B0502020202020204" pitchFamily="34" charset="0"/>
              </a:rPr>
              <a:t>The Committee is to review any problems and issues encountered by management.</a:t>
            </a:r>
          </a:p>
          <a:p>
            <a:pPr marL="285750" indent="-285750">
              <a:lnSpc>
                <a:spcPct val="114000"/>
              </a:lnSpc>
              <a:spcBef>
                <a:spcPts val="600"/>
              </a:spcBef>
              <a:spcAft>
                <a:spcPts val="600"/>
              </a:spcAft>
              <a:buFont typeface="Century Gothic" panose="020B0502020202020204" pitchFamily="34" charset="0"/>
              <a:buChar char="›"/>
            </a:pPr>
            <a:r>
              <a:rPr lang="en-US" sz="1600" dirty="0">
                <a:latin typeface="Century Gothic" panose="020B0502020202020204" pitchFamily="34" charset="0"/>
              </a:rPr>
              <a:t>The goal is to promote cooperation between management and the auditor. </a:t>
            </a:r>
          </a:p>
        </p:txBody>
      </p:sp>
      <p:grpSp>
        <p:nvGrpSpPr>
          <p:cNvPr id="92" name="Group 4">
            <a:extLst>
              <a:ext uri="{FF2B5EF4-FFF2-40B4-BE49-F238E27FC236}">
                <a16:creationId xmlns:a16="http://schemas.microsoft.com/office/drawing/2014/main" id="{181FE9F4-7DB1-4FFE-BA25-A93FC605DC53}"/>
              </a:ext>
            </a:extLst>
          </p:cNvPr>
          <p:cNvGrpSpPr>
            <a:grpSpLocks noChangeAspect="1"/>
          </p:cNvGrpSpPr>
          <p:nvPr/>
        </p:nvGrpSpPr>
        <p:grpSpPr bwMode="auto">
          <a:xfrm>
            <a:off x="435350" y="2736131"/>
            <a:ext cx="3623303" cy="3540267"/>
            <a:chOff x="5148" y="2508"/>
            <a:chExt cx="3709" cy="3624"/>
          </a:xfrm>
          <a:effectLst>
            <a:outerShdw blurRad="50800" dist="38100" dir="13500000" algn="br" rotWithShape="0">
              <a:prstClr val="black">
                <a:alpha val="40000"/>
              </a:prstClr>
            </a:outerShdw>
          </a:effectLst>
        </p:grpSpPr>
        <p:sp>
          <p:nvSpPr>
            <p:cNvPr id="94" name="AutoShape 3">
              <a:extLst>
                <a:ext uri="{FF2B5EF4-FFF2-40B4-BE49-F238E27FC236}">
                  <a16:creationId xmlns:a16="http://schemas.microsoft.com/office/drawing/2014/main" id="{93968AB5-208D-4958-8BB1-DE0917ABB6EC}"/>
                </a:ext>
              </a:extLst>
            </p:cNvPr>
            <p:cNvSpPr>
              <a:spLocks noChangeAspect="1" noChangeArrowheads="1" noTextEdit="1"/>
            </p:cNvSpPr>
            <p:nvPr/>
          </p:nvSpPr>
          <p:spPr bwMode="auto">
            <a:xfrm>
              <a:off x="5148" y="2508"/>
              <a:ext cx="3709" cy="3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95" name="Freeform 15">
              <a:extLst>
                <a:ext uri="{FF2B5EF4-FFF2-40B4-BE49-F238E27FC236}">
                  <a16:creationId xmlns:a16="http://schemas.microsoft.com/office/drawing/2014/main" id="{7E37A309-8F94-4D00-8AE6-A950E74F29FD}"/>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close/>
                </a:path>
              </a:pathLst>
            </a:custGeom>
            <a:solidFill>
              <a:srgbClr val="1E070D"/>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6" name="Freeform 16">
              <a:extLst>
                <a:ext uri="{FF2B5EF4-FFF2-40B4-BE49-F238E27FC236}">
                  <a16:creationId xmlns:a16="http://schemas.microsoft.com/office/drawing/2014/main" id="{AC3DC430-5F51-4F87-AB3F-D10EBF40B058}"/>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7" name="Freeform 17">
              <a:extLst>
                <a:ext uri="{FF2B5EF4-FFF2-40B4-BE49-F238E27FC236}">
                  <a16:creationId xmlns:a16="http://schemas.microsoft.com/office/drawing/2014/main" id="{67B9BE5B-FE35-449E-944F-398F866990CA}"/>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8" name="Freeform 18">
              <a:extLst>
                <a:ext uri="{FF2B5EF4-FFF2-40B4-BE49-F238E27FC236}">
                  <a16:creationId xmlns:a16="http://schemas.microsoft.com/office/drawing/2014/main" id="{FF19CFA2-4DA7-496B-B4AA-49A292F7075C}"/>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9" name="Freeform 19">
              <a:extLst>
                <a:ext uri="{FF2B5EF4-FFF2-40B4-BE49-F238E27FC236}">
                  <a16:creationId xmlns:a16="http://schemas.microsoft.com/office/drawing/2014/main" id="{249F1587-7C63-460A-AFC0-C4DC8BFD7CD7}"/>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0" name="Freeform 20">
              <a:extLst>
                <a:ext uri="{FF2B5EF4-FFF2-40B4-BE49-F238E27FC236}">
                  <a16:creationId xmlns:a16="http://schemas.microsoft.com/office/drawing/2014/main" id="{12E43C74-F115-4152-805C-3A3EDA1C1A11}"/>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1" name="Freeform 21">
              <a:extLst>
                <a:ext uri="{FF2B5EF4-FFF2-40B4-BE49-F238E27FC236}">
                  <a16:creationId xmlns:a16="http://schemas.microsoft.com/office/drawing/2014/main" id="{140EAF02-5394-481E-9280-CCD7CA52DB1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close/>
                </a:path>
              </a:pathLst>
            </a:custGeom>
            <a:solidFill>
              <a:srgbClr val="2D2A2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2" name="Freeform 22">
              <a:extLst>
                <a:ext uri="{FF2B5EF4-FFF2-40B4-BE49-F238E27FC236}">
                  <a16:creationId xmlns:a16="http://schemas.microsoft.com/office/drawing/2014/main" id="{E40EF805-3045-45B1-B61F-E872AA9970A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3" name="Freeform 23">
              <a:extLst>
                <a:ext uri="{FF2B5EF4-FFF2-40B4-BE49-F238E27FC236}">
                  <a16:creationId xmlns:a16="http://schemas.microsoft.com/office/drawing/2014/main" id="{17A447F8-65A1-427D-A69B-32E9EB349C39}"/>
                </a:ext>
              </a:extLst>
            </p:cNvPr>
            <p:cNvSpPr>
              <a:spLocks/>
            </p:cNvSpPr>
            <p:nvPr/>
          </p:nvSpPr>
          <p:spPr bwMode="auto">
            <a:xfrm>
              <a:off x="5484" y="4632"/>
              <a:ext cx="360" cy="660"/>
            </a:xfrm>
            <a:custGeom>
              <a:avLst/>
              <a:gdLst/>
              <a:ahLst/>
              <a:cxnLst>
                <a:cxn ang="0">
                  <a:pos x="360" y="0"/>
                </a:cxn>
                <a:cxn ang="0">
                  <a:pos x="360" y="0"/>
                </a:cxn>
                <a:cxn ang="0">
                  <a:pos x="318" y="30"/>
                </a:cxn>
                <a:cxn ang="0">
                  <a:pos x="210" y="114"/>
                </a:cxn>
                <a:cxn ang="0">
                  <a:pos x="150" y="162"/>
                </a:cxn>
                <a:cxn ang="0">
                  <a:pos x="90" y="216"/>
                </a:cxn>
                <a:cxn ang="0">
                  <a:pos x="36" y="270"/>
                </a:cxn>
                <a:cxn ang="0">
                  <a:pos x="0" y="324"/>
                </a:cxn>
                <a:cxn ang="0">
                  <a:pos x="270" y="660"/>
                </a:cxn>
                <a:cxn ang="0">
                  <a:pos x="360" y="0"/>
                </a:cxn>
              </a:cxnLst>
              <a:rect l="0" t="0" r="r" b="b"/>
              <a:pathLst>
                <a:path w="360" h="660">
                  <a:moveTo>
                    <a:pt x="360" y="0"/>
                  </a:moveTo>
                  <a:lnTo>
                    <a:pt x="360" y="0"/>
                  </a:lnTo>
                  <a:lnTo>
                    <a:pt x="318" y="30"/>
                  </a:lnTo>
                  <a:lnTo>
                    <a:pt x="210" y="114"/>
                  </a:lnTo>
                  <a:lnTo>
                    <a:pt x="150" y="162"/>
                  </a:lnTo>
                  <a:lnTo>
                    <a:pt x="90" y="216"/>
                  </a:lnTo>
                  <a:lnTo>
                    <a:pt x="36" y="270"/>
                  </a:lnTo>
                  <a:lnTo>
                    <a:pt x="0" y="324"/>
                  </a:lnTo>
                  <a:lnTo>
                    <a:pt x="270" y="660"/>
                  </a:lnTo>
                  <a:lnTo>
                    <a:pt x="360" y="0"/>
                  </a:lnTo>
                  <a:close/>
                </a:path>
              </a:pathLst>
            </a:custGeom>
            <a:solidFill>
              <a:srgbClr val="D1D4E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4" name="Freeform 24">
              <a:extLst>
                <a:ext uri="{FF2B5EF4-FFF2-40B4-BE49-F238E27FC236}">
                  <a16:creationId xmlns:a16="http://schemas.microsoft.com/office/drawing/2014/main" id="{1C389BFD-84CC-4C90-B163-978935BE3D04}"/>
                </a:ext>
              </a:extLst>
            </p:cNvPr>
            <p:cNvSpPr>
              <a:spLocks/>
            </p:cNvSpPr>
            <p:nvPr/>
          </p:nvSpPr>
          <p:spPr bwMode="auto">
            <a:xfrm>
              <a:off x="5514" y="4572"/>
              <a:ext cx="828" cy="864"/>
            </a:xfrm>
            <a:custGeom>
              <a:avLst/>
              <a:gdLst/>
              <a:ahLst/>
              <a:cxnLst>
                <a:cxn ang="0">
                  <a:pos x="528" y="0"/>
                </a:cxn>
                <a:cxn ang="0">
                  <a:pos x="528" y="0"/>
                </a:cxn>
                <a:cxn ang="0">
                  <a:pos x="468" y="36"/>
                </a:cxn>
                <a:cxn ang="0">
                  <a:pos x="324" y="126"/>
                </a:cxn>
                <a:cxn ang="0">
                  <a:pos x="240" y="186"/>
                </a:cxn>
                <a:cxn ang="0">
                  <a:pos x="150" y="246"/>
                </a:cxn>
                <a:cxn ang="0">
                  <a:pos x="72" y="318"/>
                </a:cxn>
                <a:cxn ang="0">
                  <a:pos x="0" y="384"/>
                </a:cxn>
                <a:cxn ang="0">
                  <a:pos x="378" y="864"/>
                </a:cxn>
                <a:cxn ang="0">
                  <a:pos x="828" y="612"/>
                </a:cxn>
                <a:cxn ang="0">
                  <a:pos x="528" y="0"/>
                </a:cxn>
              </a:cxnLst>
              <a:rect l="0" t="0" r="r" b="b"/>
              <a:pathLst>
                <a:path w="828" h="864">
                  <a:moveTo>
                    <a:pt x="528" y="0"/>
                  </a:moveTo>
                  <a:lnTo>
                    <a:pt x="528" y="0"/>
                  </a:lnTo>
                  <a:lnTo>
                    <a:pt x="468" y="36"/>
                  </a:lnTo>
                  <a:lnTo>
                    <a:pt x="324" y="126"/>
                  </a:lnTo>
                  <a:lnTo>
                    <a:pt x="240" y="186"/>
                  </a:lnTo>
                  <a:lnTo>
                    <a:pt x="150" y="246"/>
                  </a:lnTo>
                  <a:lnTo>
                    <a:pt x="72" y="318"/>
                  </a:lnTo>
                  <a:lnTo>
                    <a:pt x="0" y="384"/>
                  </a:lnTo>
                  <a:lnTo>
                    <a:pt x="378" y="864"/>
                  </a:lnTo>
                  <a:lnTo>
                    <a:pt x="828" y="612"/>
                  </a:lnTo>
                  <a:lnTo>
                    <a:pt x="528" y="0"/>
                  </a:lnTo>
                  <a:close/>
                </a:path>
              </a:pathLst>
            </a:custGeom>
            <a:solidFill>
              <a:srgbClr val="1F478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5" name="Freeform 25">
              <a:extLst>
                <a:ext uri="{FF2B5EF4-FFF2-40B4-BE49-F238E27FC236}">
                  <a16:creationId xmlns:a16="http://schemas.microsoft.com/office/drawing/2014/main" id="{073F0DDB-2FDC-4B71-9FE6-C8CE2D94A342}"/>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6" name="Freeform 26">
              <a:extLst>
                <a:ext uri="{FF2B5EF4-FFF2-40B4-BE49-F238E27FC236}">
                  <a16:creationId xmlns:a16="http://schemas.microsoft.com/office/drawing/2014/main" id="{3CD5C60C-F0E3-443B-B908-58D6E579BAF8}"/>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7" name="Freeform 27">
              <a:extLst>
                <a:ext uri="{FF2B5EF4-FFF2-40B4-BE49-F238E27FC236}">
                  <a16:creationId xmlns:a16="http://schemas.microsoft.com/office/drawing/2014/main" id="{09E0A99A-9248-4649-865D-C0DE250A8CE5}"/>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8" name="Freeform 28">
              <a:extLst>
                <a:ext uri="{FF2B5EF4-FFF2-40B4-BE49-F238E27FC236}">
                  <a16:creationId xmlns:a16="http://schemas.microsoft.com/office/drawing/2014/main" id="{1596B8D6-E951-4AAF-B00D-68359A00D9B8}"/>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9" name="Freeform 29">
              <a:extLst>
                <a:ext uri="{FF2B5EF4-FFF2-40B4-BE49-F238E27FC236}">
                  <a16:creationId xmlns:a16="http://schemas.microsoft.com/office/drawing/2014/main" id="{D23C98B9-C635-444A-81A5-F1992D5A30D5}"/>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close/>
                </a:path>
              </a:pathLst>
            </a:custGeom>
            <a:solidFill>
              <a:srgbClr val="FDCD8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0" name="Freeform 30">
              <a:extLst>
                <a:ext uri="{FF2B5EF4-FFF2-40B4-BE49-F238E27FC236}">
                  <a16:creationId xmlns:a16="http://schemas.microsoft.com/office/drawing/2014/main" id="{7625611E-0237-4428-B4E5-BB0D05F106F9}"/>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1" name="Freeform 31">
              <a:extLst>
                <a:ext uri="{FF2B5EF4-FFF2-40B4-BE49-F238E27FC236}">
                  <a16:creationId xmlns:a16="http://schemas.microsoft.com/office/drawing/2014/main" id="{73A9977C-254E-4FE2-9EE1-32DDD0C3CD28}"/>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2" name="Freeform 32">
              <a:extLst>
                <a:ext uri="{FF2B5EF4-FFF2-40B4-BE49-F238E27FC236}">
                  <a16:creationId xmlns:a16="http://schemas.microsoft.com/office/drawing/2014/main" id="{C48C8226-99FD-4EE7-9157-7A5483E52C33}"/>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3" name="Freeform 33">
              <a:extLst>
                <a:ext uri="{FF2B5EF4-FFF2-40B4-BE49-F238E27FC236}">
                  <a16:creationId xmlns:a16="http://schemas.microsoft.com/office/drawing/2014/main" id="{A73ACFBA-CC7D-43CD-ADBA-D00820025E4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close/>
                </a:path>
              </a:pathLst>
            </a:custGeom>
            <a:solidFill>
              <a:srgbClr val="DB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4" name="Freeform 34">
              <a:extLst>
                <a:ext uri="{FF2B5EF4-FFF2-40B4-BE49-F238E27FC236}">
                  <a16:creationId xmlns:a16="http://schemas.microsoft.com/office/drawing/2014/main" id="{DF193736-A534-400C-8275-8E93BE83AAE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5" name="Freeform 35">
              <a:extLst>
                <a:ext uri="{FF2B5EF4-FFF2-40B4-BE49-F238E27FC236}">
                  <a16:creationId xmlns:a16="http://schemas.microsoft.com/office/drawing/2014/main" id="{7844E8E5-2128-42E4-8DCE-E561764B6966}"/>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close/>
                </a:path>
              </a:pathLst>
            </a:custGeom>
            <a:solidFill>
              <a:srgbClr val="2E2B29"/>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6" name="Freeform 36">
              <a:extLst>
                <a:ext uri="{FF2B5EF4-FFF2-40B4-BE49-F238E27FC236}">
                  <a16:creationId xmlns:a16="http://schemas.microsoft.com/office/drawing/2014/main" id="{339F1F82-8BE7-44BC-8BE8-6295A6BC463A}"/>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7" name="Freeform 37">
              <a:extLst>
                <a:ext uri="{FF2B5EF4-FFF2-40B4-BE49-F238E27FC236}">
                  <a16:creationId xmlns:a16="http://schemas.microsoft.com/office/drawing/2014/main" id="{FCCD5F1E-6AB2-4C0A-9458-8A9DDB28A734}"/>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8" name="Freeform 38">
              <a:extLst>
                <a:ext uri="{FF2B5EF4-FFF2-40B4-BE49-F238E27FC236}">
                  <a16:creationId xmlns:a16="http://schemas.microsoft.com/office/drawing/2014/main" id="{757EA871-A7C7-4F9C-AAE8-516479FD1686}"/>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9" name="Freeform 39">
              <a:extLst>
                <a:ext uri="{FF2B5EF4-FFF2-40B4-BE49-F238E27FC236}">
                  <a16:creationId xmlns:a16="http://schemas.microsoft.com/office/drawing/2014/main" id="{702E3A36-2C1C-4943-AB8C-B97B5EB06072}"/>
                </a:ext>
              </a:extLst>
            </p:cNvPr>
            <p:cNvSpPr>
              <a:spLocks/>
            </p:cNvSpPr>
            <p:nvPr/>
          </p:nvSpPr>
          <p:spPr bwMode="auto">
            <a:xfrm>
              <a:off x="5970" y="3120"/>
              <a:ext cx="132" cy="60"/>
            </a:xfrm>
            <a:custGeom>
              <a:avLst/>
              <a:gdLst/>
              <a:ahLst/>
              <a:cxnLst>
                <a:cxn ang="0">
                  <a:pos x="36" y="0"/>
                </a:cxn>
                <a:cxn ang="0">
                  <a:pos x="36" y="0"/>
                </a:cxn>
                <a:cxn ang="0">
                  <a:pos x="48" y="12"/>
                </a:cxn>
                <a:cxn ang="0">
                  <a:pos x="60" y="30"/>
                </a:cxn>
                <a:cxn ang="0">
                  <a:pos x="60" y="30"/>
                </a:cxn>
                <a:cxn ang="0">
                  <a:pos x="78" y="36"/>
                </a:cxn>
                <a:cxn ang="0">
                  <a:pos x="102" y="36"/>
                </a:cxn>
                <a:cxn ang="0">
                  <a:pos x="120" y="36"/>
                </a:cxn>
                <a:cxn ang="0">
                  <a:pos x="132" y="30"/>
                </a:cxn>
                <a:cxn ang="0">
                  <a:pos x="132" y="24"/>
                </a:cxn>
                <a:cxn ang="0">
                  <a:pos x="132" y="24"/>
                </a:cxn>
                <a:cxn ang="0">
                  <a:pos x="126" y="42"/>
                </a:cxn>
                <a:cxn ang="0">
                  <a:pos x="114" y="54"/>
                </a:cxn>
                <a:cxn ang="0">
                  <a:pos x="114" y="54"/>
                </a:cxn>
                <a:cxn ang="0">
                  <a:pos x="96" y="60"/>
                </a:cxn>
                <a:cxn ang="0">
                  <a:pos x="78" y="60"/>
                </a:cxn>
                <a:cxn ang="0">
                  <a:pos x="60" y="54"/>
                </a:cxn>
                <a:cxn ang="0">
                  <a:pos x="42" y="48"/>
                </a:cxn>
                <a:cxn ang="0">
                  <a:pos x="42" y="48"/>
                </a:cxn>
                <a:cxn ang="0">
                  <a:pos x="24" y="36"/>
                </a:cxn>
                <a:cxn ang="0">
                  <a:pos x="24" y="36"/>
                </a:cxn>
                <a:cxn ang="0">
                  <a:pos x="12" y="30"/>
                </a:cxn>
                <a:cxn ang="0">
                  <a:pos x="0" y="24"/>
                </a:cxn>
                <a:cxn ang="0">
                  <a:pos x="0" y="24"/>
                </a:cxn>
                <a:cxn ang="0">
                  <a:pos x="0" y="18"/>
                </a:cxn>
                <a:cxn ang="0">
                  <a:pos x="6" y="12"/>
                </a:cxn>
                <a:cxn ang="0">
                  <a:pos x="18" y="6"/>
                </a:cxn>
                <a:cxn ang="0">
                  <a:pos x="36" y="0"/>
                </a:cxn>
              </a:cxnLst>
              <a:rect l="0" t="0" r="r" b="b"/>
              <a:pathLst>
                <a:path w="132" h="60">
                  <a:moveTo>
                    <a:pt x="36" y="0"/>
                  </a:moveTo>
                  <a:lnTo>
                    <a:pt x="36" y="0"/>
                  </a:lnTo>
                  <a:lnTo>
                    <a:pt x="48" y="12"/>
                  </a:lnTo>
                  <a:lnTo>
                    <a:pt x="60" y="30"/>
                  </a:lnTo>
                  <a:lnTo>
                    <a:pt x="60" y="30"/>
                  </a:lnTo>
                  <a:lnTo>
                    <a:pt x="78" y="36"/>
                  </a:lnTo>
                  <a:lnTo>
                    <a:pt x="102" y="36"/>
                  </a:lnTo>
                  <a:lnTo>
                    <a:pt x="120" y="36"/>
                  </a:lnTo>
                  <a:lnTo>
                    <a:pt x="132" y="30"/>
                  </a:lnTo>
                  <a:lnTo>
                    <a:pt x="132" y="24"/>
                  </a:lnTo>
                  <a:lnTo>
                    <a:pt x="132" y="24"/>
                  </a:lnTo>
                  <a:lnTo>
                    <a:pt x="126" y="42"/>
                  </a:lnTo>
                  <a:lnTo>
                    <a:pt x="114" y="54"/>
                  </a:lnTo>
                  <a:lnTo>
                    <a:pt x="114" y="54"/>
                  </a:lnTo>
                  <a:lnTo>
                    <a:pt x="96" y="60"/>
                  </a:lnTo>
                  <a:lnTo>
                    <a:pt x="78" y="60"/>
                  </a:lnTo>
                  <a:lnTo>
                    <a:pt x="60" y="54"/>
                  </a:lnTo>
                  <a:lnTo>
                    <a:pt x="42" y="48"/>
                  </a:lnTo>
                  <a:lnTo>
                    <a:pt x="42" y="48"/>
                  </a:lnTo>
                  <a:lnTo>
                    <a:pt x="24" y="36"/>
                  </a:lnTo>
                  <a:lnTo>
                    <a:pt x="24" y="36"/>
                  </a:lnTo>
                  <a:lnTo>
                    <a:pt x="12" y="30"/>
                  </a:lnTo>
                  <a:lnTo>
                    <a:pt x="0" y="24"/>
                  </a:lnTo>
                  <a:lnTo>
                    <a:pt x="0" y="24"/>
                  </a:lnTo>
                  <a:lnTo>
                    <a:pt x="0" y="18"/>
                  </a:lnTo>
                  <a:lnTo>
                    <a:pt x="6" y="12"/>
                  </a:lnTo>
                  <a:lnTo>
                    <a:pt x="18" y="6"/>
                  </a:lnTo>
                  <a:lnTo>
                    <a:pt x="36"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0" name="Freeform 40">
              <a:extLst>
                <a:ext uri="{FF2B5EF4-FFF2-40B4-BE49-F238E27FC236}">
                  <a16:creationId xmlns:a16="http://schemas.microsoft.com/office/drawing/2014/main" id="{A5616FD2-9595-4C66-B6E4-D6D6EFB742D3}"/>
                </a:ext>
              </a:extLst>
            </p:cNvPr>
            <p:cNvSpPr>
              <a:spLocks/>
            </p:cNvSpPr>
            <p:nvPr/>
          </p:nvSpPr>
          <p:spPr bwMode="auto">
            <a:xfrm>
              <a:off x="6084" y="3252"/>
              <a:ext cx="156" cy="150"/>
            </a:xfrm>
            <a:custGeom>
              <a:avLst/>
              <a:gdLst/>
              <a:ahLst/>
              <a:cxnLst>
                <a:cxn ang="0">
                  <a:pos x="156" y="114"/>
                </a:cxn>
                <a:cxn ang="0">
                  <a:pos x="156" y="114"/>
                </a:cxn>
                <a:cxn ang="0">
                  <a:pos x="114" y="102"/>
                </a:cxn>
                <a:cxn ang="0">
                  <a:pos x="78" y="90"/>
                </a:cxn>
                <a:cxn ang="0">
                  <a:pos x="54" y="78"/>
                </a:cxn>
                <a:cxn ang="0">
                  <a:pos x="54" y="78"/>
                </a:cxn>
                <a:cxn ang="0">
                  <a:pos x="36" y="54"/>
                </a:cxn>
                <a:cxn ang="0">
                  <a:pos x="18" y="30"/>
                </a:cxn>
                <a:cxn ang="0">
                  <a:pos x="0" y="0"/>
                </a:cxn>
                <a:cxn ang="0">
                  <a:pos x="0" y="0"/>
                </a:cxn>
                <a:cxn ang="0">
                  <a:pos x="24" y="54"/>
                </a:cxn>
                <a:cxn ang="0">
                  <a:pos x="48" y="96"/>
                </a:cxn>
                <a:cxn ang="0">
                  <a:pos x="60" y="114"/>
                </a:cxn>
                <a:cxn ang="0">
                  <a:pos x="78" y="126"/>
                </a:cxn>
                <a:cxn ang="0">
                  <a:pos x="78" y="126"/>
                </a:cxn>
                <a:cxn ang="0">
                  <a:pos x="102" y="138"/>
                </a:cxn>
                <a:cxn ang="0">
                  <a:pos x="126" y="144"/>
                </a:cxn>
                <a:cxn ang="0">
                  <a:pos x="156" y="150"/>
                </a:cxn>
                <a:cxn ang="0">
                  <a:pos x="156" y="114"/>
                </a:cxn>
              </a:cxnLst>
              <a:rect l="0" t="0" r="r" b="b"/>
              <a:pathLst>
                <a:path w="156" h="150">
                  <a:moveTo>
                    <a:pt x="156" y="114"/>
                  </a:moveTo>
                  <a:lnTo>
                    <a:pt x="156" y="114"/>
                  </a:lnTo>
                  <a:lnTo>
                    <a:pt x="114" y="102"/>
                  </a:lnTo>
                  <a:lnTo>
                    <a:pt x="78" y="90"/>
                  </a:lnTo>
                  <a:lnTo>
                    <a:pt x="54" y="78"/>
                  </a:lnTo>
                  <a:lnTo>
                    <a:pt x="54" y="78"/>
                  </a:lnTo>
                  <a:lnTo>
                    <a:pt x="36" y="54"/>
                  </a:lnTo>
                  <a:lnTo>
                    <a:pt x="18" y="30"/>
                  </a:lnTo>
                  <a:lnTo>
                    <a:pt x="0" y="0"/>
                  </a:lnTo>
                  <a:lnTo>
                    <a:pt x="0" y="0"/>
                  </a:lnTo>
                  <a:lnTo>
                    <a:pt x="24" y="54"/>
                  </a:lnTo>
                  <a:lnTo>
                    <a:pt x="48" y="96"/>
                  </a:lnTo>
                  <a:lnTo>
                    <a:pt x="60" y="114"/>
                  </a:lnTo>
                  <a:lnTo>
                    <a:pt x="78" y="126"/>
                  </a:lnTo>
                  <a:lnTo>
                    <a:pt x="78" y="126"/>
                  </a:lnTo>
                  <a:lnTo>
                    <a:pt x="102" y="138"/>
                  </a:lnTo>
                  <a:lnTo>
                    <a:pt x="126" y="144"/>
                  </a:lnTo>
                  <a:lnTo>
                    <a:pt x="156" y="150"/>
                  </a:lnTo>
                  <a:lnTo>
                    <a:pt x="156" y="114"/>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1" name="Freeform 41">
              <a:extLst>
                <a:ext uri="{FF2B5EF4-FFF2-40B4-BE49-F238E27FC236}">
                  <a16:creationId xmlns:a16="http://schemas.microsoft.com/office/drawing/2014/main" id="{47E64BA0-E650-4462-AF0F-3719C14FE7D8}"/>
                </a:ext>
              </a:extLst>
            </p:cNvPr>
            <p:cNvSpPr>
              <a:spLocks/>
            </p:cNvSpPr>
            <p:nvPr/>
          </p:nvSpPr>
          <p:spPr bwMode="auto">
            <a:xfrm>
              <a:off x="6342" y="3198"/>
              <a:ext cx="90" cy="24"/>
            </a:xfrm>
            <a:custGeom>
              <a:avLst/>
              <a:gdLst/>
              <a:ahLst/>
              <a:cxnLst>
                <a:cxn ang="0">
                  <a:pos x="90" y="0"/>
                </a:cxn>
                <a:cxn ang="0">
                  <a:pos x="90" y="0"/>
                </a:cxn>
                <a:cxn ang="0">
                  <a:pos x="72" y="6"/>
                </a:cxn>
                <a:cxn ang="0">
                  <a:pos x="72" y="6"/>
                </a:cxn>
                <a:cxn ang="0">
                  <a:pos x="42" y="12"/>
                </a:cxn>
                <a:cxn ang="0">
                  <a:pos x="18" y="18"/>
                </a:cxn>
                <a:cxn ang="0">
                  <a:pos x="0" y="12"/>
                </a:cxn>
                <a:cxn ang="0">
                  <a:pos x="0" y="12"/>
                </a:cxn>
                <a:cxn ang="0">
                  <a:pos x="6" y="18"/>
                </a:cxn>
                <a:cxn ang="0">
                  <a:pos x="18" y="18"/>
                </a:cxn>
                <a:cxn ang="0">
                  <a:pos x="36" y="24"/>
                </a:cxn>
                <a:cxn ang="0">
                  <a:pos x="36" y="24"/>
                </a:cxn>
                <a:cxn ang="0">
                  <a:pos x="60" y="24"/>
                </a:cxn>
                <a:cxn ang="0">
                  <a:pos x="72" y="24"/>
                </a:cxn>
                <a:cxn ang="0">
                  <a:pos x="78" y="18"/>
                </a:cxn>
                <a:cxn ang="0">
                  <a:pos x="90" y="0"/>
                </a:cxn>
              </a:cxnLst>
              <a:rect l="0" t="0" r="r" b="b"/>
              <a:pathLst>
                <a:path w="90" h="24">
                  <a:moveTo>
                    <a:pt x="90" y="0"/>
                  </a:moveTo>
                  <a:lnTo>
                    <a:pt x="90" y="0"/>
                  </a:lnTo>
                  <a:lnTo>
                    <a:pt x="72" y="6"/>
                  </a:lnTo>
                  <a:lnTo>
                    <a:pt x="72" y="6"/>
                  </a:lnTo>
                  <a:lnTo>
                    <a:pt x="42" y="12"/>
                  </a:lnTo>
                  <a:lnTo>
                    <a:pt x="18" y="18"/>
                  </a:lnTo>
                  <a:lnTo>
                    <a:pt x="0" y="12"/>
                  </a:lnTo>
                  <a:lnTo>
                    <a:pt x="0" y="12"/>
                  </a:lnTo>
                  <a:lnTo>
                    <a:pt x="6" y="18"/>
                  </a:lnTo>
                  <a:lnTo>
                    <a:pt x="18" y="18"/>
                  </a:lnTo>
                  <a:lnTo>
                    <a:pt x="36" y="24"/>
                  </a:lnTo>
                  <a:lnTo>
                    <a:pt x="36" y="24"/>
                  </a:lnTo>
                  <a:lnTo>
                    <a:pt x="60" y="24"/>
                  </a:lnTo>
                  <a:lnTo>
                    <a:pt x="72" y="24"/>
                  </a:lnTo>
                  <a:lnTo>
                    <a:pt x="78" y="18"/>
                  </a:lnTo>
                  <a:lnTo>
                    <a:pt x="90"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2" name="Freeform 42">
              <a:extLst>
                <a:ext uri="{FF2B5EF4-FFF2-40B4-BE49-F238E27FC236}">
                  <a16:creationId xmlns:a16="http://schemas.microsoft.com/office/drawing/2014/main" id="{2BD4885D-38A6-45D3-A3A0-66697E9DC1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close/>
                </a:path>
              </a:pathLst>
            </a:custGeom>
            <a:solidFill>
              <a:srgbClr val="CE9B5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3" name="Freeform 43">
              <a:extLst>
                <a:ext uri="{FF2B5EF4-FFF2-40B4-BE49-F238E27FC236}">
                  <a16:creationId xmlns:a16="http://schemas.microsoft.com/office/drawing/2014/main" id="{F0D96D64-A9CA-4091-A32E-EC5CBE10D3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4" name="Freeform 44">
              <a:extLst>
                <a:ext uri="{FF2B5EF4-FFF2-40B4-BE49-F238E27FC236}">
                  <a16:creationId xmlns:a16="http://schemas.microsoft.com/office/drawing/2014/main" id="{04885107-29CE-4C60-A62D-CC4BB5C70152}"/>
                </a:ext>
              </a:extLst>
            </p:cNvPr>
            <p:cNvSpPr>
              <a:spLocks/>
            </p:cNvSpPr>
            <p:nvPr/>
          </p:nvSpPr>
          <p:spPr bwMode="auto">
            <a:xfrm>
              <a:off x="5592" y="3396"/>
              <a:ext cx="942" cy="2130"/>
            </a:xfrm>
            <a:custGeom>
              <a:avLst/>
              <a:gdLst/>
              <a:ahLst/>
              <a:cxnLst>
                <a:cxn ang="0">
                  <a:pos x="270" y="0"/>
                </a:cxn>
                <a:cxn ang="0">
                  <a:pos x="270" y="0"/>
                </a:cxn>
                <a:cxn ang="0">
                  <a:pos x="294" y="6"/>
                </a:cxn>
                <a:cxn ang="0">
                  <a:pos x="354" y="36"/>
                </a:cxn>
                <a:cxn ang="0">
                  <a:pos x="450" y="96"/>
                </a:cxn>
                <a:cxn ang="0">
                  <a:pos x="498" y="132"/>
                </a:cxn>
                <a:cxn ang="0">
                  <a:pos x="558" y="174"/>
                </a:cxn>
                <a:cxn ang="0">
                  <a:pos x="612" y="228"/>
                </a:cxn>
                <a:cxn ang="0">
                  <a:pos x="672" y="288"/>
                </a:cxn>
                <a:cxn ang="0">
                  <a:pos x="726" y="360"/>
                </a:cxn>
                <a:cxn ang="0">
                  <a:pos x="774" y="444"/>
                </a:cxn>
                <a:cxn ang="0">
                  <a:pos x="822" y="534"/>
                </a:cxn>
                <a:cxn ang="0">
                  <a:pos x="858" y="630"/>
                </a:cxn>
                <a:cxn ang="0">
                  <a:pos x="894" y="744"/>
                </a:cxn>
                <a:cxn ang="0">
                  <a:pos x="918" y="870"/>
                </a:cxn>
                <a:cxn ang="0">
                  <a:pos x="918" y="870"/>
                </a:cxn>
                <a:cxn ang="0">
                  <a:pos x="924" y="924"/>
                </a:cxn>
                <a:cxn ang="0">
                  <a:pos x="936" y="1062"/>
                </a:cxn>
                <a:cxn ang="0">
                  <a:pos x="942" y="1152"/>
                </a:cxn>
                <a:cxn ang="0">
                  <a:pos x="942" y="1248"/>
                </a:cxn>
                <a:cxn ang="0">
                  <a:pos x="936" y="1338"/>
                </a:cxn>
                <a:cxn ang="0">
                  <a:pos x="924" y="1428"/>
                </a:cxn>
                <a:cxn ang="0">
                  <a:pos x="924" y="1428"/>
                </a:cxn>
                <a:cxn ang="0">
                  <a:pos x="912" y="1512"/>
                </a:cxn>
                <a:cxn ang="0">
                  <a:pos x="906" y="1608"/>
                </a:cxn>
                <a:cxn ang="0">
                  <a:pos x="906" y="1806"/>
                </a:cxn>
                <a:cxn ang="0">
                  <a:pos x="912" y="1980"/>
                </a:cxn>
                <a:cxn ang="0">
                  <a:pos x="918" y="2100"/>
                </a:cxn>
                <a:cxn ang="0">
                  <a:pos x="918" y="2100"/>
                </a:cxn>
                <a:cxn ang="0">
                  <a:pos x="834" y="2112"/>
                </a:cxn>
                <a:cxn ang="0">
                  <a:pos x="630" y="2124"/>
                </a:cxn>
                <a:cxn ang="0">
                  <a:pos x="498" y="2130"/>
                </a:cxn>
                <a:cxn ang="0">
                  <a:pos x="366" y="2130"/>
                </a:cxn>
                <a:cxn ang="0">
                  <a:pos x="240" y="2124"/>
                </a:cxn>
                <a:cxn ang="0">
                  <a:pos x="126" y="2106"/>
                </a:cxn>
                <a:cxn ang="0">
                  <a:pos x="126" y="2106"/>
                </a:cxn>
                <a:cxn ang="0">
                  <a:pos x="120" y="2034"/>
                </a:cxn>
                <a:cxn ang="0">
                  <a:pos x="120" y="1860"/>
                </a:cxn>
                <a:cxn ang="0">
                  <a:pos x="126" y="1650"/>
                </a:cxn>
                <a:cxn ang="0">
                  <a:pos x="132" y="1548"/>
                </a:cxn>
                <a:cxn ang="0">
                  <a:pos x="144" y="1464"/>
                </a:cxn>
                <a:cxn ang="0">
                  <a:pos x="144" y="1464"/>
                </a:cxn>
                <a:cxn ang="0">
                  <a:pos x="156" y="1392"/>
                </a:cxn>
                <a:cxn ang="0">
                  <a:pos x="156" y="1326"/>
                </a:cxn>
                <a:cxn ang="0">
                  <a:pos x="150" y="1260"/>
                </a:cxn>
                <a:cxn ang="0">
                  <a:pos x="138" y="1200"/>
                </a:cxn>
                <a:cxn ang="0">
                  <a:pos x="114" y="1104"/>
                </a:cxn>
                <a:cxn ang="0">
                  <a:pos x="84" y="1026"/>
                </a:cxn>
                <a:cxn ang="0">
                  <a:pos x="84" y="1026"/>
                </a:cxn>
                <a:cxn ang="0">
                  <a:pos x="60" y="930"/>
                </a:cxn>
                <a:cxn ang="0">
                  <a:pos x="30" y="798"/>
                </a:cxn>
                <a:cxn ang="0">
                  <a:pos x="0" y="636"/>
                </a:cxn>
                <a:cxn ang="0">
                  <a:pos x="0" y="636"/>
                </a:cxn>
                <a:cxn ang="0">
                  <a:pos x="12" y="570"/>
                </a:cxn>
                <a:cxn ang="0">
                  <a:pos x="30" y="504"/>
                </a:cxn>
                <a:cxn ang="0">
                  <a:pos x="54" y="420"/>
                </a:cxn>
                <a:cxn ang="0">
                  <a:pos x="84" y="336"/>
                </a:cxn>
                <a:cxn ang="0">
                  <a:pos x="126" y="246"/>
                </a:cxn>
                <a:cxn ang="0">
                  <a:pos x="150" y="210"/>
                </a:cxn>
                <a:cxn ang="0">
                  <a:pos x="174" y="168"/>
                </a:cxn>
                <a:cxn ang="0">
                  <a:pos x="198" y="138"/>
                </a:cxn>
                <a:cxn ang="0">
                  <a:pos x="228" y="108"/>
                </a:cxn>
                <a:cxn ang="0">
                  <a:pos x="270" y="0"/>
                </a:cxn>
              </a:cxnLst>
              <a:rect l="0" t="0" r="r" b="b"/>
              <a:pathLst>
                <a:path w="942" h="2130">
                  <a:moveTo>
                    <a:pt x="270" y="0"/>
                  </a:moveTo>
                  <a:lnTo>
                    <a:pt x="270" y="0"/>
                  </a:lnTo>
                  <a:lnTo>
                    <a:pt x="294" y="6"/>
                  </a:lnTo>
                  <a:lnTo>
                    <a:pt x="354" y="36"/>
                  </a:lnTo>
                  <a:lnTo>
                    <a:pt x="450" y="96"/>
                  </a:lnTo>
                  <a:lnTo>
                    <a:pt x="498" y="132"/>
                  </a:lnTo>
                  <a:lnTo>
                    <a:pt x="558" y="174"/>
                  </a:lnTo>
                  <a:lnTo>
                    <a:pt x="612" y="228"/>
                  </a:lnTo>
                  <a:lnTo>
                    <a:pt x="672" y="288"/>
                  </a:lnTo>
                  <a:lnTo>
                    <a:pt x="726" y="360"/>
                  </a:lnTo>
                  <a:lnTo>
                    <a:pt x="774" y="444"/>
                  </a:lnTo>
                  <a:lnTo>
                    <a:pt x="822" y="534"/>
                  </a:lnTo>
                  <a:lnTo>
                    <a:pt x="858" y="630"/>
                  </a:lnTo>
                  <a:lnTo>
                    <a:pt x="894" y="744"/>
                  </a:lnTo>
                  <a:lnTo>
                    <a:pt x="918" y="870"/>
                  </a:lnTo>
                  <a:lnTo>
                    <a:pt x="918" y="870"/>
                  </a:lnTo>
                  <a:lnTo>
                    <a:pt x="924" y="924"/>
                  </a:lnTo>
                  <a:lnTo>
                    <a:pt x="936" y="1062"/>
                  </a:lnTo>
                  <a:lnTo>
                    <a:pt x="942" y="1152"/>
                  </a:lnTo>
                  <a:lnTo>
                    <a:pt x="942" y="1248"/>
                  </a:lnTo>
                  <a:lnTo>
                    <a:pt x="936" y="1338"/>
                  </a:lnTo>
                  <a:lnTo>
                    <a:pt x="924" y="1428"/>
                  </a:lnTo>
                  <a:lnTo>
                    <a:pt x="924" y="1428"/>
                  </a:lnTo>
                  <a:lnTo>
                    <a:pt x="912" y="1512"/>
                  </a:lnTo>
                  <a:lnTo>
                    <a:pt x="906" y="1608"/>
                  </a:lnTo>
                  <a:lnTo>
                    <a:pt x="906" y="1806"/>
                  </a:lnTo>
                  <a:lnTo>
                    <a:pt x="912" y="1980"/>
                  </a:lnTo>
                  <a:lnTo>
                    <a:pt x="918" y="2100"/>
                  </a:lnTo>
                  <a:lnTo>
                    <a:pt x="918" y="2100"/>
                  </a:lnTo>
                  <a:lnTo>
                    <a:pt x="834" y="2112"/>
                  </a:lnTo>
                  <a:lnTo>
                    <a:pt x="630" y="2124"/>
                  </a:lnTo>
                  <a:lnTo>
                    <a:pt x="498" y="2130"/>
                  </a:lnTo>
                  <a:lnTo>
                    <a:pt x="366" y="2130"/>
                  </a:lnTo>
                  <a:lnTo>
                    <a:pt x="240" y="2124"/>
                  </a:lnTo>
                  <a:lnTo>
                    <a:pt x="126" y="2106"/>
                  </a:lnTo>
                  <a:lnTo>
                    <a:pt x="126" y="2106"/>
                  </a:lnTo>
                  <a:lnTo>
                    <a:pt x="120" y="2034"/>
                  </a:lnTo>
                  <a:lnTo>
                    <a:pt x="120" y="1860"/>
                  </a:lnTo>
                  <a:lnTo>
                    <a:pt x="126" y="1650"/>
                  </a:lnTo>
                  <a:lnTo>
                    <a:pt x="132" y="1548"/>
                  </a:lnTo>
                  <a:lnTo>
                    <a:pt x="144" y="1464"/>
                  </a:lnTo>
                  <a:lnTo>
                    <a:pt x="144" y="1464"/>
                  </a:lnTo>
                  <a:lnTo>
                    <a:pt x="156" y="1392"/>
                  </a:lnTo>
                  <a:lnTo>
                    <a:pt x="156" y="1326"/>
                  </a:lnTo>
                  <a:lnTo>
                    <a:pt x="150" y="1260"/>
                  </a:lnTo>
                  <a:lnTo>
                    <a:pt x="138" y="1200"/>
                  </a:lnTo>
                  <a:lnTo>
                    <a:pt x="114" y="1104"/>
                  </a:lnTo>
                  <a:lnTo>
                    <a:pt x="84" y="1026"/>
                  </a:lnTo>
                  <a:lnTo>
                    <a:pt x="84" y="1026"/>
                  </a:lnTo>
                  <a:lnTo>
                    <a:pt x="60" y="930"/>
                  </a:lnTo>
                  <a:lnTo>
                    <a:pt x="30" y="798"/>
                  </a:lnTo>
                  <a:lnTo>
                    <a:pt x="0" y="636"/>
                  </a:lnTo>
                  <a:lnTo>
                    <a:pt x="0" y="636"/>
                  </a:lnTo>
                  <a:lnTo>
                    <a:pt x="12" y="570"/>
                  </a:lnTo>
                  <a:lnTo>
                    <a:pt x="30" y="504"/>
                  </a:lnTo>
                  <a:lnTo>
                    <a:pt x="54" y="420"/>
                  </a:lnTo>
                  <a:lnTo>
                    <a:pt x="84" y="336"/>
                  </a:lnTo>
                  <a:lnTo>
                    <a:pt x="126" y="246"/>
                  </a:lnTo>
                  <a:lnTo>
                    <a:pt x="150" y="210"/>
                  </a:lnTo>
                  <a:lnTo>
                    <a:pt x="174" y="168"/>
                  </a:lnTo>
                  <a:lnTo>
                    <a:pt x="198" y="138"/>
                  </a:lnTo>
                  <a:lnTo>
                    <a:pt x="228" y="108"/>
                  </a:lnTo>
                  <a:lnTo>
                    <a:pt x="270"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5" name="Freeform 45">
              <a:extLst>
                <a:ext uri="{FF2B5EF4-FFF2-40B4-BE49-F238E27FC236}">
                  <a16:creationId xmlns:a16="http://schemas.microsoft.com/office/drawing/2014/main" id="{51D221D9-33C1-442C-A2C5-BC66B293DB38}"/>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6" name="Freeform 46">
              <a:extLst>
                <a:ext uri="{FF2B5EF4-FFF2-40B4-BE49-F238E27FC236}">
                  <a16:creationId xmlns:a16="http://schemas.microsoft.com/office/drawing/2014/main" id="{A28C6F85-2031-40F5-A7AD-FCC466E0CB4A}"/>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7" name="Freeform 47">
              <a:extLst>
                <a:ext uri="{FF2B5EF4-FFF2-40B4-BE49-F238E27FC236}">
                  <a16:creationId xmlns:a16="http://schemas.microsoft.com/office/drawing/2014/main" id="{874B86A8-7CB3-4B26-BEF9-8ECC186DEDBD}"/>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8" name="Freeform 48">
              <a:extLst>
                <a:ext uri="{FF2B5EF4-FFF2-40B4-BE49-F238E27FC236}">
                  <a16:creationId xmlns:a16="http://schemas.microsoft.com/office/drawing/2014/main" id="{B35B300B-30A7-44A0-931B-3874A6C72E23}"/>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9" name="Freeform 49">
              <a:extLst>
                <a:ext uri="{FF2B5EF4-FFF2-40B4-BE49-F238E27FC236}">
                  <a16:creationId xmlns:a16="http://schemas.microsoft.com/office/drawing/2014/main" id="{A896E255-BF58-4EF9-9823-D2432B46FEC1}"/>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0" name="Freeform 50">
              <a:extLst>
                <a:ext uri="{FF2B5EF4-FFF2-40B4-BE49-F238E27FC236}">
                  <a16:creationId xmlns:a16="http://schemas.microsoft.com/office/drawing/2014/main" id="{8EE9AD67-AFEF-498E-B221-C402100EB042}"/>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1" name="Freeform 51">
              <a:extLst>
                <a:ext uri="{FF2B5EF4-FFF2-40B4-BE49-F238E27FC236}">
                  <a16:creationId xmlns:a16="http://schemas.microsoft.com/office/drawing/2014/main" id="{B6DE08AB-7B0D-4B2C-9FAC-2EE292C16AC0}"/>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2" name="Freeform 52">
              <a:extLst>
                <a:ext uri="{FF2B5EF4-FFF2-40B4-BE49-F238E27FC236}">
                  <a16:creationId xmlns:a16="http://schemas.microsoft.com/office/drawing/2014/main" id="{D75AB9C2-9D9C-452E-9AAC-21EB0477AD83}"/>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3" name="Freeform 53">
              <a:extLst>
                <a:ext uri="{FF2B5EF4-FFF2-40B4-BE49-F238E27FC236}">
                  <a16:creationId xmlns:a16="http://schemas.microsoft.com/office/drawing/2014/main" id="{279AEDFA-A095-46BF-9457-5272EF190983}"/>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4" name="Freeform 54">
              <a:extLst>
                <a:ext uri="{FF2B5EF4-FFF2-40B4-BE49-F238E27FC236}">
                  <a16:creationId xmlns:a16="http://schemas.microsoft.com/office/drawing/2014/main" id="{6AAEA54E-E73D-456A-BF78-C5FA2D3BA2C4}"/>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5" name="Freeform 55">
              <a:extLst>
                <a:ext uri="{FF2B5EF4-FFF2-40B4-BE49-F238E27FC236}">
                  <a16:creationId xmlns:a16="http://schemas.microsoft.com/office/drawing/2014/main" id="{4567D28E-8D19-44BB-A733-0F088DD85948}"/>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6" name="Freeform 56">
              <a:extLst>
                <a:ext uri="{FF2B5EF4-FFF2-40B4-BE49-F238E27FC236}">
                  <a16:creationId xmlns:a16="http://schemas.microsoft.com/office/drawing/2014/main" id="{204C38E8-412C-4672-B9CE-37B587234E8A}"/>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7" name="Freeform 57">
              <a:extLst>
                <a:ext uri="{FF2B5EF4-FFF2-40B4-BE49-F238E27FC236}">
                  <a16:creationId xmlns:a16="http://schemas.microsoft.com/office/drawing/2014/main" id="{8A115465-12C4-4A1D-96D0-40639677B99B}"/>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8" name="Freeform 58">
              <a:extLst>
                <a:ext uri="{FF2B5EF4-FFF2-40B4-BE49-F238E27FC236}">
                  <a16:creationId xmlns:a16="http://schemas.microsoft.com/office/drawing/2014/main" id="{12D7C494-B411-4C8E-9677-CBCCDDD453A9}"/>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9" name="Freeform 59">
              <a:extLst>
                <a:ext uri="{FF2B5EF4-FFF2-40B4-BE49-F238E27FC236}">
                  <a16:creationId xmlns:a16="http://schemas.microsoft.com/office/drawing/2014/main" id="{42C25C56-1DDA-460D-BBE6-CD524B92AC1D}"/>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0" name="Freeform 60">
              <a:extLst>
                <a:ext uri="{FF2B5EF4-FFF2-40B4-BE49-F238E27FC236}">
                  <a16:creationId xmlns:a16="http://schemas.microsoft.com/office/drawing/2014/main" id="{25E6F6F6-33C6-4263-90C4-93D486D948FB}"/>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1" name="Freeform 61">
              <a:extLst>
                <a:ext uri="{FF2B5EF4-FFF2-40B4-BE49-F238E27FC236}">
                  <a16:creationId xmlns:a16="http://schemas.microsoft.com/office/drawing/2014/main" id="{C3E5CFE4-1FB5-498D-9551-574809EBD0B9}"/>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2" name="Freeform 62">
              <a:extLst>
                <a:ext uri="{FF2B5EF4-FFF2-40B4-BE49-F238E27FC236}">
                  <a16:creationId xmlns:a16="http://schemas.microsoft.com/office/drawing/2014/main" id="{53C34FE8-B280-46CF-A13E-55ABBF315A70}"/>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3" name="Freeform 63">
              <a:extLst>
                <a:ext uri="{FF2B5EF4-FFF2-40B4-BE49-F238E27FC236}">
                  <a16:creationId xmlns:a16="http://schemas.microsoft.com/office/drawing/2014/main" id="{C6C049DE-EB45-4660-88A9-E2BE45C04F9D}"/>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4" name="Freeform 64">
              <a:extLst>
                <a:ext uri="{FF2B5EF4-FFF2-40B4-BE49-F238E27FC236}">
                  <a16:creationId xmlns:a16="http://schemas.microsoft.com/office/drawing/2014/main" id="{58081A2D-A2B0-4F90-AC6D-A764ADC95D36}"/>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5" name="Freeform 65">
              <a:extLst>
                <a:ext uri="{FF2B5EF4-FFF2-40B4-BE49-F238E27FC236}">
                  <a16:creationId xmlns:a16="http://schemas.microsoft.com/office/drawing/2014/main" id="{68B79522-DB2F-46B6-ACAE-5462DD01EEDB}"/>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close/>
                </a:path>
              </a:pathLst>
            </a:custGeom>
            <a:solidFill>
              <a:srgbClr val="270F0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6" name="Freeform 66">
              <a:extLst>
                <a:ext uri="{FF2B5EF4-FFF2-40B4-BE49-F238E27FC236}">
                  <a16:creationId xmlns:a16="http://schemas.microsoft.com/office/drawing/2014/main" id="{6022A666-FBCE-4E77-B654-E1BA71207FB8}"/>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7" name="Freeform 67">
              <a:extLst>
                <a:ext uri="{FF2B5EF4-FFF2-40B4-BE49-F238E27FC236}">
                  <a16:creationId xmlns:a16="http://schemas.microsoft.com/office/drawing/2014/main" id="{D9C3D8C6-885D-4851-AEC1-27E1366FEE60}"/>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8" name="Freeform 68">
              <a:extLst>
                <a:ext uri="{FF2B5EF4-FFF2-40B4-BE49-F238E27FC236}">
                  <a16:creationId xmlns:a16="http://schemas.microsoft.com/office/drawing/2014/main" id="{A237EA73-AD82-4AF1-8357-2A95510BAC47}"/>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9" name="Freeform 69">
              <a:extLst>
                <a:ext uri="{FF2B5EF4-FFF2-40B4-BE49-F238E27FC236}">
                  <a16:creationId xmlns:a16="http://schemas.microsoft.com/office/drawing/2014/main" id="{AF668606-597A-476E-BA55-C2037A96199F}"/>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close/>
                </a:path>
              </a:pathLst>
            </a:custGeom>
            <a:solidFill>
              <a:srgbClr val="F0926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0" name="Freeform 70">
              <a:extLst>
                <a:ext uri="{FF2B5EF4-FFF2-40B4-BE49-F238E27FC236}">
                  <a16:creationId xmlns:a16="http://schemas.microsoft.com/office/drawing/2014/main" id="{82E72D7E-D255-4595-AE9A-7573CB14AAAC}"/>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1" name="Freeform 71">
              <a:extLst>
                <a:ext uri="{FF2B5EF4-FFF2-40B4-BE49-F238E27FC236}">
                  <a16:creationId xmlns:a16="http://schemas.microsoft.com/office/drawing/2014/main" id="{0B376AC2-EBE8-41C4-8613-E98AF341F1A9}"/>
                </a:ext>
              </a:extLst>
            </p:cNvPr>
            <p:cNvSpPr>
              <a:spLocks/>
            </p:cNvSpPr>
            <p:nvPr/>
          </p:nvSpPr>
          <p:spPr bwMode="auto">
            <a:xfrm>
              <a:off x="8035" y="3432"/>
              <a:ext cx="396" cy="432"/>
            </a:xfrm>
            <a:custGeom>
              <a:avLst/>
              <a:gdLst>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1818 w 10000"/>
                <a:gd name="connsiteY10" fmla="*/ 4653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337 w 10337"/>
                <a:gd name="connsiteY0" fmla="*/ 1089 h 10000"/>
                <a:gd name="connsiteX1" fmla="*/ 337 w 10337"/>
                <a:gd name="connsiteY1" fmla="*/ 1089 h 10000"/>
                <a:gd name="connsiteX2" fmla="*/ 489 w 10337"/>
                <a:gd name="connsiteY2" fmla="*/ 1089 h 10000"/>
                <a:gd name="connsiteX3" fmla="*/ 943 w 10337"/>
                <a:gd name="connsiteY3" fmla="*/ 1287 h 10000"/>
                <a:gd name="connsiteX4" fmla="*/ 1398 w 10337"/>
                <a:gd name="connsiteY4" fmla="*/ 1782 h 10000"/>
                <a:gd name="connsiteX5" fmla="*/ 1701 w 10337"/>
                <a:gd name="connsiteY5" fmla="*/ 2079 h 10000"/>
                <a:gd name="connsiteX6" fmla="*/ 1852 w 10337"/>
                <a:gd name="connsiteY6" fmla="*/ 2574 h 10000"/>
                <a:gd name="connsiteX7" fmla="*/ 1852 w 10337"/>
                <a:gd name="connsiteY7" fmla="*/ 2574 h 10000"/>
                <a:gd name="connsiteX8" fmla="*/ 2155 w 10337"/>
                <a:gd name="connsiteY8" fmla="*/ 3564 h 10000"/>
                <a:gd name="connsiteX9" fmla="*/ 3425 w 10337"/>
                <a:gd name="connsiteY9" fmla="*/ 4075 h 10000"/>
                <a:gd name="connsiteX10" fmla="*/ 3425 w 10337"/>
                <a:gd name="connsiteY10" fmla="*/ 5291 h 10000"/>
                <a:gd name="connsiteX11" fmla="*/ 3425 w 10337"/>
                <a:gd name="connsiteY11" fmla="*/ 5291 h 10000"/>
                <a:gd name="connsiteX12" fmla="*/ 3425 w 10337"/>
                <a:gd name="connsiteY12" fmla="*/ 6508 h 10000"/>
                <a:gd name="connsiteX13" fmla="*/ 489 w 10337"/>
                <a:gd name="connsiteY13" fmla="*/ 7921 h 10000"/>
                <a:gd name="connsiteX14" fmla="*/ 489 w 10337"/>
                <a:gd name="connsiteY14" fmla="*/ 7921 h 10000"/>
                <a:gd name="connsiteX15" fmla="*/ 489 w 10337"/>
                <a:gd name="connsiteY15" fmla="*/ 8218 h 10000"/>
                <a:gd name="connsiteX16" fmla="*/ 3425 w 10337"/>
                <a:gd name="connsiteY16" fmla="*/ 8940 h 10000"/>
                <a:gd name="connsiteX17" fmla="*/ 792 w 10337"/>
                <a:gd name="connsiteY17" fmla="*/ 8713 h 10000"/>
                <a:gd name="connsiteX18" fmla="*/ 1095 w 10337"/>
                <a:gd name="connsiteY18" fmla="*/ 8812 h 10000"/>
                <a:gd name="connsiteX19" fmla="*/ 1398 w 10337"/>
                <a:gd name="connsiteY19" fmla="*/ 9010 h 10000"/>
                <a:gd name="connsiteX20" fmla="*/ 1701 w 10337"/>
                <a:gd name="connsiteY20" fmla="*/ 9208 h 10000"/>
                <a:gd name="connsiteX21" fmla="*/ 1701 w 10337"/>
                <a:gd name="connsiteY21" fmla="*/ 9505 h 10000"/>
                <a:gd name="connsiteX22" fmla="*/ 1549 w 10337"/>
                <a:gd name="connsiteY22" fmla="*/ 9802 h 10000"/>
                <a:gd name="connsiteX23" fmla="*/ 1549 w 10337"/>
                <a:gd name="connsiteY23" fmla="*/ 9802 h 10000"/>
                <a:gd name="connsiteX24" fmla="*/ 1549 w 10337"/>
                <a:gd name="connsiteY24" fmla="*/ 10000 h 10000"/>
                <a:gd name="connsiteX25" fmla="*/ 1701 w 10337"/>
                <a:gd name="connsiteY25" fmla="*/ 10000 h 10000"/>
                <a:gd name="connsiteX26" fmla="*/ 2458 w 10337"/>
                <a:gd name="connsiteY26" fmla="*/ 9802 h 10000"/>
                <a:gd name="connsiteX27" fmla="*/ 5034 w 10337"/>
                <a:gd name="connsiteY27" fmla="*/ 8515 h 10000"/>
                <a:gd name="connsiteX28" fmla="*/ 8216 w 10337"/>
                <a:gd name="connsiteY28" fmla="*/ 7129 h 10000"/>
                <a:gd name="connsiteX29" fmla="*/ 9428 w 10337"/>
                <a:gd name="connsiteY29" fmla="*/ 6634 h 10000"/>
                <a:gd name="connsiteX30" fmla="*/ 10034 w 10337"/>
                <a:gd name="connsiteY30" fmla="*/ 6436 h 10000"/>
                <a:gd name="connsiteX31" fmla="*/ 10337 w 10337"/>
                <a:gd name="connsiteY31" fmla="*/ 6436 h 10000"/>
                <a:gd name="connsiteX32" fmla="*/ 10337 w 10337"/>
                <a:gd name="connsiteY32" fmla="*/ 6436 h 10000"/>
                <a:gd name="connsiteX33" fmla="*/ 9882 w 10337"/>
                <a:gd name="connsiteY33" fmla="*/ 6139 h 10000"/>
                <a:gd name="connsiteX34" fmla="*/ 9428 w 10337"/>
                <a:gd name="connsiteY34" fmla="*/ 5743 h 10000"/>
                <a:gd name="connsiteX35" fmla="*/ 8822 w 10337"/>
                <a:gd name="connsiteY35" fmla="*/ 4950 h 10000"/>
                <a:gd name="connsiteX36" fmla="*/ 8822 w 10337"/>
                <a:gd name="connsiteY36" fmla="*/ 4950 h 10000"/>
                <a:gd name="connsiteX37" fmla="*/ 7610 w 10337"/>
                <a:gd name="connsiteY37" fmla="*/ 2772 h 10000"/>
                <a:gd name="connsiteX38" fmla="*/ 7155 w 10337"/>
                <a:gd name="connsiteY38" fmla="*/ 1683 h 10000"/>
                <a:gd name="connsiteX39" fmla="*/ 6701 w 10337"/>
                <a:gd name="connsiteY39" fmla="*/ 594 h 10000"/>
                <a:gd name="connsiteX40" fmla="*/ 6701 w 10337"/>
                <a:gd name="connsiteY40" fmla="*/ 594 h 10000"/>
                <a:gd name="connsiteX41" fmla="*/ 6701 w 10337"/>
                <a:gd name="connsiteY41" fmla="*/ 396 h 10000"/>
                <a:gd name="connsiteX42" fmla="*/ 6398 w 10337"/>
                <a:gd name="connsiteY42" fmla="*/ 198 h 10000"/>
                <a:gd name="connsiteX43" fmla="*/ 6246 w 10337"/>
                <a:gd name="connsiteY43" fmla="*/ 99 h 10000"/>
                <a:gd name="connsiteX44" fmla="*/ 5792 w 10337"/>
                <a:gd name="connsiteY44" fmla="*/ 0 h 10000"/>
                <a:gd name="connsiteX45" fmla="*/ 5034 w 10337"/>
                <a:gd name="connsiteY45" fmla="*/ 0 h 10000"/>
                <a:gd name="connsiteX46" fmla="*/ 3973 w 10337"/>
                <a:gd name="connsiteY46" fmla="*/ 99 h 10000"/>
                <a:gd name="connsiteX47" fmla="*/ 2913 w 10337"/>
                <a:gd name="connsiteY47" fmla="*/ 297 h 10000"/>
                <a:gd name="connsiteX48" fmla="*/ 1852 w 10337"/>
                <a:gd name="connsiteY48" fmla="*/ 495 h 10000"/>
                <a:gd name="connsiteX49" fmla="*/ 337 w 10337"/>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3088 w 10000"/>
                <a:gd name="connsiteY15" fmla="*/ 8940 h 10000"/>
                <a:gd name="connsiteX16" fmla="*/ 455 w 10000"/>
                <a:gd name="connsiteY16" fmla="*/ 8713 h 10000"/>
                <a:gd name="connsiteX17" fmla="*/ 758 w 10000"/>
                <a:gd name="connsiteY17" fmla="*/ 8812 h 10000"/>
                <a:gd name="connsiteX18" fmla="*/ 1061 w 10000"/>
                <a:gd name="connsiteY18" fmla="*/ 9010 h 10000"/>
                <a:gd name="connsiteX19" fmla="*/ 1364 w 10000"/>
                <a:gd name="connsiteY19" fmla="*/ 9208 h 10000"/>
                <a:gd name="connsiteX20" fmla="*/ 1364 w 10000"/>
                <a:gd name="connsiteY20" fmla="*/ 9505 h 10000"/>
                <a:gd name="connsiteX21" fmla="*/ 1212 w 10000"/>
                <a:gd name="connsiteY21" fmla="*/ 9802 h 10000"/>
                <a:gd name="connsiteX22" fmla="*/ 1212 w 10000"/>
                <a:gd name="connsiteY22" fmla="*/ 9802 h 10000"/>
                <a:gd name="connsiteX23" fmla="*/ 1212 w 10000"/>
                <a:gd name="connsiteY23" fmla="*/ 10000 h 10000"/>
                <a:gd name="connsiteX24" fmla="*/ 1364 w 10000"/>
                <a:gd name="connsiteY24" fmla="*/ 10000 h 10000"/>
                <a:gd name="connsiteX25" fmla="*/ 2121 w 10000"/>
                <a:gd name="connsiteY25" fmla="*/ 9802 h 10000"/>
                <a:gd name="connsiteX26" fmla="*/ 4697 w 10000"/>
                <a:gd name="connsiteY26" fmla="*/ 8515 h 10000"/>
                <a:gd name="connsiteX27" fmla="*/ 7879 w 10000"/>
                <a:gd name="connsiteY27" fmla="*/ 7129 h 10000"/>
                <a:gd name="connsiteX28" fmla="*/ 9091 w 10000"/>
                <a:gd name="connsiteY28" fmla="*/ 6634 h 10000"/>
                <a:gd name="connsiteX29" fmla="*/ 9697 w 10000"/>
                <a:gd name="connsiteY29" fmla="*/ 6436 h 10000"/>
                <a:gd name="connsiteX30" fmla="*/ 10000 w 10000"/>
                <a:gd name="connsiteY30" fmla="*/ 6436 h 10000"/>
                <a:gd name="connsiteX31" fmla="*/ 10000 w 10000"/>
                <a:gd name="connsiteY31" fmla="*/ 6436 h 10000"/>
                <a:gd name="connsiteX32" fmla="*/ 9545 w 10000"/>
                <a:gd name="connsiteY32" fmla="*/ 6139 h 10000"/>
                <a:gd name="connsiteX33" fmla="*/ 9091 w 10000"/>
                <a:gd name="connsiteY33" fmla="*/ 5743 h 10000"/>
                <a:gd name="connsiteX34" fmla="*/ 8485 w 10000"/>
                <a:gd name="connsiteY34" fmla="*/ 4950 h 10000"/>
                <a:gd name="connsiteX35" fmla="*/ 8485 w 10000"/>
                <a:gd name="connsiteY35" fmla="*/ 4950 h 10000"/>
                <a:gd name="connsiteX36" fmla="*/ 7273 w 10000"/>
                <a:gd name="connsiteY36" fmla="*/ 2772 h 10000"/>
                <a:gd name="connsiteX37" fmla="*/ 6818 w 10000"/>
                <a:gd name="connsiteY37" fmla="*/ 1683 h 10000"/>
                <a:gd name="connsiteX38" fmla="*/ 6364 w 10000"/>
                <a:gd name="connsiteY38" fmla="*/ 594 h 10000"/>
                <a:gd name="connsiteX39" fmla="*/ 6364 w 10000"/>
                <a:gd name="connsiteY39" fmla="*/ 594 h 10000"/>
                <a:gd name="connsiteX40" fmla="*/ 6364 w 10000"/>
                <a:gd name="connsiteY40" fmla="*/ 396 h 10000"/>
                <a:gd name="connsiteX41" fmla="*/ 6061 w 10000"/>
                <a:gd name="connsiteY41" fmla="*/ 198 h 10000"/>
                <a:gd name="connsiteX42" fmla="*/ 5909 w 10000"/>
                <a:gd name="connsiteY42" fmla="*/ 99 h 10000"/>
                <a:gd name="connsiteX43" fmla="*/ 5455 w 10000"/>
                <a:gd name="connsiteY43" fmla="*/ 0 h 10000"/>
                <a:gd name="connsiteX44" fmla="*/ 4697 w 10000"/>
                <a:gd name="connsiteY44" fmla="*/ 0 h 10000"/>
                <a:gd name="connsiteX45" fmla="*/ 3636 w 10000"/>
                <a:gd name="connsiteY45" fmla="*/ 99 h 10000"/>
                <a:gd name="connsiteX46" fmla="*/ 2576 w 10000"/>
                <a:gd name="connsiteY46" fmla="*/ 297 h 10000"/>
                <a:gd name="connsiteX47" fmla="*/ 1515 w 10000"/>
                <a:gd name="connsiteY47" fmla="*/ 495 h 10000"/>
                <a:gd name="connsiteX48" fmla="*/ 0 w 10000"/>
                <a:gd name="connsiteY4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3088 w 10000"/>
                <a:gd name="connsiteY14" fmla="*/ 8940 h 10000"/>
                <a:gd name="connsiteX15" fmla="*/ 455 w 10000"/>
                <a:gd name="connsiteY15" fmla="*/ 8713 h 10000"/>
                <a:gd name="connsiteX16" fmla="*/ 758 w 10000"/>
                <a:gd name="connsiteY16" fmla="*/ 8812 h 10000"/>
                <a:gd name="connsiteX17" fmla="*/ 1061 w 10000"/>
                <a:gd name="connsiteY17" fmla="*/ 9010 h 10000"/>
                <a:gd name="connsiteX18" fmla="*/ 1364 w 10000"/>
                <a:gd name="connsiteY18" fmla="*/ 9208 h 10000"/>
                <a:gd name="connsiteX19" fmla="*/ 1364 w 10000"/>
                <a:gd name="connsiteY19" fmla="*/ 9505 h 10000"/>
                <a:gd name="connsiteX20" fmla="*/ 1212 w 10000"/>
                <a:gd name="connsiteY20" fmla="*/ 9802 h 10000"/>
                <a:gd name="connsiteX21" fmla="*/ 1212 w 10000"/>
                <a:gd name="connsiteY21" fmla="*/ 9802 h 10000"/>
                <a:gd name="connsiteX22" fmla="*/ 1212 w 10000"/>
                <a:gd name="connsiteY22" fmla="*/ 10000 h 10000"/>
                <a:gd name="connsiteX23" fmla="*/ 1364 w 10000"/>
                <a:gd name="connsiteY23" fmla="*/ 10000 h 10000"/>
                <a:gd name="connsiteX24" fmla="*/ 2121 w 10000"/>
                <a:gd name="connsiteY24" fmla="*/ 9802 h 10000"/>
                <a:gd name="connsiteX25" fmla="*/ 4697 w 10000"/>
                <a:gd name="connsiteY25" fmla="*/ 8515 h 10000"/>
                <a:gd name="connsiteX26" fmla="*/ 7879 w 10000"/>
                <a:gd name="connsiteY26" fmla="*/ 7129 h 10000"/>
                <a:gd name="connsiteX27" fmla="*/ 9091 w 10000"/>
                <a:gd name="connsiteY27" fmla="*/ 6634 h 10000"/>
                <a:gd name="connsiteX28" fmla="*/ 9697 w 10000"/>
                <a:gd name="connsiteY28" fmla="*/ 6436 h 10000"/>
                <a:gd name="connsiteX29" fmla="*/ 10000 w 10000"/>
                <a:gd name="connsiteY29" fmla="*/ 6436 h 10000"/>
                <a:gd name="connsiteX30" fmla="*/ 10000 w 10000"/>
                <a:gd name="connsiteY30" fmla="*/ 6436 h 10000"/>
                <a:gd name="connsiteX31" fmla="*/ 9545 w 10000"/>
                <a:gd name="connsiteY31" fmla="*/ 6139 h 10000"/>
                <a:gd name="connsiteX32" fmla="*/ 9091 w 10000"/>
                <a:gd name="connsiteY32" fmla="*/ 5743 h 10000"/>
                <a:gd name="connsiteX33" fmla="*/ 8485 w 10000"/>
                <a:gd name="connsiteY33" fmla="*/ 4950 h 10000"/>
                <a:gd name="connsiteX34" fmla="*/ 8485 w 10000"/>
                <a:gd name="connsiteY34" fmla="*/ 4950 h 10000"/>
                <a:gd name="connsiteX35" fmla="*/ 7273 w 10000"/>
                <a:gd name="connsiteY35" fmla="*/ 2772 h 10000"/>
                <a:gd name="connsiteX36" fmla="*/ 6818 w 10000"/>
                <a:gd name="connsiteY36" fmla="*/ 1683 h 10000"/>
                <a:gd name="connsiteX37" fmla="*/ 6364 w 10000"/>
                <a:gd name="connsiteY37" fmla="*/ 594 h 10000"/>
                <a:gd name="connsiteX38" fmla="*/ 6364 w 10000"/>
                <a:gd name="connsiteY38" fmla="*/ 594 h 10000"/>
                <a:gd name="connsiteX39" fmla="*/ 6364 w 10000"/>
                <a:gd name="connsiteY39" fmla="*/ 396 h 10000"/>
                <a:gd name="connsiteX40" fmla="*/ 6061 w 10000"/>
                <a:gd name="connsiteY40" fmla="*/ 198 h 10000"/>
                <a:gd name="connsiteX41" fmla="*/ 5909 w 10000"/>
                <a:gd name="connsiteY41" fmla="*/ 99 h 10000"/>
                <a:gd name="connsiteX42" fmla="*/ 5455 w 10000"/>
                <a:gd name="connsiteY42" fmla="*/ 0 h 10000"/>
                <a:gd name="connsiteX43" fmla="*/ 4697 w 10000"/>
                <a:gd name="connsiteY43" fmla="*/ 0 h 10000"/>
                <a:gd name="connsiteX44" fmla="*/ 3636 w 10000"/>
                <a:gd name="connsiteY44" fmla="*/ 99 h 10000"/>
                <a:gd name="connsiteX45" fmla="*/ 2576 w 10000"/>
                <a:gd name="connsiteY45" fmla="*/ 297 h 10000"/>
                <a:gd name="connsiteX46" fmla="*/ 1515 w 10000"/>
                <a:gd name="connsiteY46" fmla="*/ 495 h 10000"/>
                <a:gd name="connsiteX47" fmla="*/ 0 w 10000"/>
                <a:gd name="connsiteY4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061 w 10000"/>
                <a:gd name="connsiteY16" fmla="*/ 9010 h 10000"/>
                <a:gd name="connsiteX17" fmla="*/ 1364 w 10000"/>
                <a:gd name="connsiteY17" fmla="*/ 9208 h 10000"/>
                <a:gd name="connsiteX18" fmla="*/ 1364 w 10000"/>
                <a:gd name="connsiteY18" fmla="*/ 9505 h 10000"/>
                <a:gd name="connsiteX19" fmla="*/ 1212 w 10000"/>
                <a:gd name="connsiteY19" fmla="*/ 9802 h 10000"/>
                <a:gd name="connsiteX20" fmla="*/ 1212 w 10000"/>
                <a:gd name="connsiteY20" fmla="*/ 9802 h 10000"/>
                <a:gd name="connsiteX21" fmla="*/ 1212 w 10000"/>
                <a:gd name="connsiteY21" fmla="*/ 10000 h 10000"/>
                <a:gd name="connsiteX22" fmla="*/ 1364 w 10000"/>
                <a:gd name="connsiteY22" fmla="*/ 10000 h 10000"/>
                <a:gd name="connsiteX23" fmla="*/ 2121 w 10000"/>
                <a:gd name="connsiteY23" fmla="*/ 9802 h 10000"/>
                <a:gd name="connsiteX24" fmla="*/ 4697 w 10000"/>
                <a:gd name="connsiteY24" fmla="*/ 8515 h 10000"/>
                <a:gd name="connsiteX25" fmla="*/ 7879 w 10000"/>
                <a:gd name="connsiteY25" fmla="*/ 7129 h 10000"/>
                <a:gd name="connsiteX26" fmla="*/ 9091 w 10000"/>
                <a:gd name="connsiteY26" fmla="*/ 6634 h 10000"/>
                <a:gd name="connsiteX27" fmla="*/ 9697 w 10000"/>
                <a:gd name="connsiteY27" fmla="*/ 6436 h 10000"/>
                <a:gd name="connsiteX28" fmla="*/ 10000 w 10000"/>
                <a:gd name="connsiteY28" fmla="*/ 6436 h 10000"/>
                <a:gd name="connsiteX29" fmla="*/ 10000 w 10000"/>
                <a:gd name="connsiteY29" fmla="*/ 6436 h 10000"/>
                <a:gd name="connsiteX30" fmla="*/ 9545 w 10000"/>
                <a:gd name="connsiteY30" fmla="*/ 6139 h 10000"/>
                <a:gd name="connsiteX31" fmla="*/ 9091 w 10000"/>
                <a:gd name="connsiteY31" fmla="*/ 5743 h 10000"/>
                <a:gd name="connsiteX32" fmla="*/ 8485 w 10000"/>
                <a:gd name="connsiteY32" fmla="*/ 4950 h 10000"/>
                <a:gd name="connsiteX33" fmla="*/ 8485 w 10000"/>
                <a:gd name="connsiteY33" fmla="*/ 4950 h 10000"/>
                <a:gd name="connsiteX34" fmla="*/ 7273 w 10000"/>
                <a:gd name="connsiteY34" fmla="*/ 2772 h 10000"/>
                <a:gd name="connsiteX35" fmla="*/ 6818 w 10000"/>
                <a:gd name="connsiteY35" fmla="*/ 1683 h 10000"/>
                <a:gd name="connsiteX36" fmla="*/ 6364 w 10000"/>
                <a:gd name="connsiteY36" fmla="*/ 594 h 10000"/>
                <a:gd name="connsiteX37" fmla="*/ 6364 w 10000"/>
                <a:gd name="connsiteY37" fmla="*/ 594 h 10000"/>
                <a:gd name="connsiteX38" fmla="*/ 6364 w 10000"/>
                <a:gd name="connsiteY38" fmla="*/ 396 h 10000"/>
                <a:gd name="connsiteX39" fmla="*/ 6061 w 10000"/>
                <a:gd name="connsiteY39" fmla="*/ 198 h 10000"/>
                <a:gd name="connsiteX40" fmla="*/ 5909 w 10000"/>
                <a:gd name="connsiteY40" fmla="*/ 99 h 10000"/>
                <a:gd name="connsiteX41" fmla="*/ 5455 w 10000"/>
                <a:gd name="connsiteY41" fmla="*/ 0 h 10000"/>
                <a:gd name="connsiteX42" fmla="*/ 4697 w 10000"/>
                <a:gd name="connsiteY42" fmla="*/ 0 h 10000"/>
                <a:gd name="connsiteX43" fmla="*/ 3636 w 10000"/>
                <a:gd name="connsiteY43" fmla="*/ 99 h 10000"/>
                <a:gd name="connsiteX44" fmla="*/ 2576 w 10000"/>
                <a:gd name="connsiteY44" fmla="*/ 297 h 10000"/>
                <a:gd name="connsiteX45" fmla="*/ 1515 w 10000"/>
                <a:gd name="connsiteY45" fmla="*/ 495 h 10000"/>
                <a:gd name="connsiteX46" fmla="*/ 0 w 10000"/>
                <a:gd name="connsiteY46"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364 w 10000"/>
                <a:gd name="connsiteY16" fmla="*/ 9208 h 10000"/>
                <a:gd name="connsiteX17" fmla="*/ 1364 w 10000"/>
                <a:gd name="connsiteY17" fmla="*/ 9505 h 10000"/>
                <a:gd name="connsiteX18" fmla="*/ 1212 w 10000"/>
                <a:gd name="connsiteY18" fmla="*/ 9802 h 10000"/>
                <a:gd name="connsiteX19" fmla="*/ 1212 w 10000"/>
                <a:gd name="connsiteY19" fmla="*/ 9802 h 10000"/>
                <a:gd name="connsiteX20" fmla="*/ 1212 w 10000"/>
                <a:gd name="connsiteY20" fmla="*/ 10000 h 10000"/>
                <a:gd name="connsiteX21" fmla="*/ 1364 w 10000"/>
                <a:gd name="connsiteY21" fmla="*/ 10000 h 10000"/>
                <a:gd name="connsiteX22" fmla="*/ 2121 w 10000"/>
                <a:gd name="connsiteY22" fmla="*/ 9802 h 10000"/>
                <a:gd name="connsiteX23" fmla="*/ 4697 w 10000"/>
                <a:gd name="connsiteY23" fmla="*/ 8515 h 10000"/>
                <a:gd name="connsiteX24" fmla="*/ 7879 w 10000"/>
                <a:gd name="connsiteY24" fmla="*/ 7129 h 10000"/>
                <a:gd name="connsiteX25" fmla="*/ 9091 w 10000"/>
                <a:gd name="connsiteY25" fmla="*/ 6634 h 10000"/>
                <a:gd name="connsiteX26" fmla="*/ 9697 w 10000"/>
                <a:gd name="connsiteY26" fmla="*/ 6436 h 10000"/>
                <a:gd name="connsiteX27" fmla="*/ 10000 w 10000"/>
                <a:gd name="connsiteY27" fmla="*/ 6436 h 10000"/>
                <a:gd name="connsiteX28" fmla="*/ 10000 w 10000"/>
                <a:gd name="connsiteY28" fmla="*/ 6436 h 10000"/>
                <a:gd name="connsiteX29" fmla="*/ 9545 w 10000"/>
                <a:gd name="connsiteY29" fmla="*/ 6139 h 10000"/>
                <a:gd name="connsiteX30" fmla="*/ 9091 w 10000"/>
                <a:gd name="connsiteY30" fmla="*/ 5743 h 10000"/>
                <a:gd name="connsiteX31" fmla="*/ 8485 w 10000"/>
                <a:gd name="connsiteY31" fmla="*/ 4950 h 10000"/>
                <a:gd name="connsiteX32" fmla="*/ 8485 w 10000"/>
                <a:gd name="connsiteY32" fmla="*/ 4950 h 10000"/>
                <a:gd name="connsiteX33" fmla="*/ 7273 w 10000"/>
                <a:gd name="connsiteY33" fmla="*/ 2772 h 10000"/>
                <a:gd name="connsiteX34" fmla="*/ 6818 w 10000"/>
                <a:gd name="connsiteY34" fmla="*/ 1683 h 10000"/>
                <a:gd name="connsiteX35" fmla="*/ 6364 w 10000"/>
                <a:gd name="connsiteY35" fmla="*/ 594 h 10000"/>
                <a:gd name="connsiteX36" fmla="*/ 6364 w 10000"/>
                <a:gd name="connsiteY36" fmla="*/ 594 h 10000"/>
                <a:gd name="connsiteX37" fmla="*/ 6364 w 10000"/>
                <a:gd name="connsiteY37" fmla="*/ 396 h 10000"/>
                <a:gd name="connsiteX38" fmla="*/ 6061 w 10000"/>
                <a:gd name="connsiteY38" fmla="*/ 198 h 10000"/>
                <a:gd name="connsiteX39" fmla="*/ 5909 w 10000"/>
                <a:gd name="connsiteY39" fmla="*/ 99 h 10000"/>
                <a:gd name="connsiteX40" fmla="*/ 5455 w 10000"/>
                <a:gd name="connsiteY40" fmla="*/ 0 h 10000"/>
                <a:gd name="connsiteX41" fmla="*/ 4697 w 10000"/>
                <a:gd name="connsiteY41" fmla="*/ 0 h 10000"/>
                <a:gd name="connsiteX42" fmla="*/ 3636 w 10000"/>
                <a:gd name="connsiteY42" fmla="*/ 99 h 10000"/>
                <a:gd name="connsiteX43" fmla="*/ 2576 w 10000"/>
                <a:gd name="connsiteY43" fmla="*/ 297 h 10000"/>
                <a:gd name="connsiteX44" fmla="*/ 1515 w 10000"/>
                <a:gd name="connsiteY44" fmla="*/ 495 h 10000"/>
                <a:gd name="connsiteX45" fmla="*/ 0 w 10000"/>
                <a:gd name="connsiteY45"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1364 w 10000"/>
                <a:gd name="connsiteY15" fmla="*/ 9208 h 10000"/>
                <a:gd name="connsiteX16" fmla="*/ 1364 w 10000"/>
                <a:gd name="connsiteY16" fmla="*/ 9505 h 10000"/>
                <a:gd name="connsiteX17" fmla="*/ 1212 w 10000"/>
                <a:gd name="connsiteY17" fmla="*/ 9802 h 10000"/>
                <a:gd name="connsiteX18" fmla="*/ 1212 w 10000"/>
                <a:gd name="connsiteY18" fmla="*/ 9802 h 10000"/>
                <a:gd name="connsiteX19" fmla="*/ 1212 w 10000"/>
                <a:gd name="connsiteY19" fmla="*/ 10000 h 10000"/>
                <a:gd name="connsiteX20" fmla="*/ 1364 w 10000"/>
                <a:gd name="connsiteY20" fmla="*/ 10000 h 10000"/>
                <a:gd name="connsiteX21" fmla="*/ 2121 w 10000"/>
                <a:gd name="connsiteY21" fmla="*/ 9802 h 10000"/>
                <a:gd name="connsiteX22" fmla="*/ 4697 w 10000"/>
                <a:gd name="connsiteY22" fmla="*/ 8515 h 10000"/>
                <a:gd name="connsiteX23" fmla="*/ 7879 w 10000"/>
                <a:gd name="connsiteY23" fmla="*/ 7129 h 10000"/>
                <a:gd name="connsiteX24" fmla="*/ 9091 w 10000"/>
                <a:gd name="connsiteY24" fmla="*/ 6634 h 10000"/>
                <a:gd name="connsiteX25" fmla="*/ 9697 w 10000"/>
                <a:gd name="connsiteY25" fmla="*/ 6436 h 10000"/>
                <a:gd name="connsiteX26" fmla="*/ 10000 w 10000"/>
                <a:gd name="connsiteY26" fmla="*/ 6436 h 10000"/>
                <a:gd name="connsiteX27" fmla="*/ 10000 w 10000"/>
                <a:gd name="connsiteY27" fmla="*/ 6436 h 10000"/>
                <a:gd name="connsiteX28" fmla="*/ 9545 w 10000"/>
                <a:gd name="connsiteY28" fmla="*/ 6139 h 10000"/>
                <a:gd name="connsiteX29" fmla="*/ 9091 w 10000"/>
                <a:gd name="connsiteY29" fmla="*/ 5743 h 10000"/>
                <a:gd name="connsiteX30" fmla="*/ 8485 w 10000"/>
                <a:gd name="connsiteY30" fmla="*/ 4950 h 10000"/>
                <a:gd name="connsiteX31" fmla="*/ 8485 w 10000"/>
                <a:gd name="connsiteY31" fmla="*/ 4950 h 10000"/>
                <a:gd name="connsiteX32" fmla="*/ 7273 w 10000"/>
                <a:gd name="connsiteY32" fmla="*/ 2772 h 10000"/>
                <a:gd name="connsiteX33" fmla="*/ 6818 w 10000"/>
                <a:gd name="connsiteY33" fmla="*/ 1683 h 10000"/>
                <a:gd name="connsiteX34" fmla="*/ 6364 w 10000"/>
                <a:gd name="connsiteY34" fmla="*/ 594 h 10000"/>
                <a:gd name="connsiteX35" fmla="*/ 6364 w 10000"/>
                <a:gd name="connsiteY35" fmla="*/ 594 h 10000"/>
                <a:gd name="connsiteX36" fmla="*/ 6364 w 10000"/>
                <a:gd name="connsiteY36" fmla="*/ 396 h 10000"/>
                <a:gd name="connsiteX37" fmla="*/ 6061 w 10000"/>
                <a:gd name="connsiteY37" fmla="*/ 198 h 10000"/>
                <a:gd name="connsiteX38" fmla="*/ 5909 w 10000"/>
                <a:gd name="connsiteY38" fmla="*/ 99 h 10000"/>
                <a:gd name="connsiteX39" fmla="*/ 5455 w 10000"/>
                <a:gd name="connsiteY39" fmla="*/ 0 h 10000"/>
                <a:gd name="connsiteX40" fmla="*/ 4697 w 10000"/>
                <a:gd name="connsiteY40" fmla="*/ 0 h 10000"/>
                <a:gd name="connsiteX41" fmla="*/ 3636 w 10000"/>
                <a:gd name="connsiteY41" fmla="*/ 99 h 10000"/>
                <a:gd name="connsiteX42" fmla="*/ 2576 w 10000"/>
                <a:gd name="connsiteY42" fmla="*/ 297 h 10000"/>
                <a:gd name="connsiteX43" fmla="*/ 1515 w 10000"/>
                <a:gd name="connsiteY43" fmla="*/ 495 h 10000"/>
                <a:gd name="connsiteX44" fmla="*/ 0 w 10000"/>
                <a:gd name="connsiteY44"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9802 h 10000"/>
                <a:gd name="connsiteX18" fmla="*/ 1212 w 10000"/>
                <a:gd name="connsiteY18" fmla="*/ 10000 h 10000"/>
                <a:gd name="connsiteX19" fmla="*/ 1364 w 10000"/>
                <a:gd name="connsiteY19" fmla="*/ 10000 h 10000"/>
                <a:gd name="connsiteX20" fmla="*/ 2121 w 10000"/>
                <a:gd name="connsiteY20" fmla="*/ 9802 h 10000"/>
                <a:gd name="connsiteX21" fmla="*/ 4697 w 10000"/>
                <a:gd name="connsiteY21" fmla="*/ 8515 h 10000"/>
                <a:gd name="connsiteX22" fmla="*/ 7879 w 10000"/>
                <a:gd name="connsiteY22" fmla="*/ 7129 h 10000"/>
                <a:gd name="connsiteX23" fmla="*/ 9091 w 10000"/>
                <a:gd name="connsiteY23" fmla="*/ 6634 h 10000"/>
                <a:gd name="connsiteX24" fmla="*/ 9697 w 10000"/>
                <a:gd name="connsiteY24" fmla="*/ 6436 h 10000"/>
                <a:gd name="connsiteX25" fmla="*/ 10000 w 10000"/>
                <a:gd name="connsiteY25" fmla="*/ 6436 h 10000"/>
                <a:gd name="connsiteX26" fmla="*/ 10000 w 10000"/>
                <a:gd name="connsiteY26" fmla="*/ 6436 h 10000"/>
                <a:gd name="connsiteX27" fmla="*/ 9545 w 10000"/>
                <a:gd name="connsiteY27" fmla="*/ 6139 h 10000"/>
                <a:gd name="connsiteX28" fmla="*/ 9091 w 10000"/>
                <a:gd name="connsiteY28" fmla="*/ 5743 h 10000"/>
                <a:gd name="connsiteX29" fmla="*/ 8485 w 10000"/>
                <a:gd name="connsiteY29" fmla="*/ 4950 h 10000"/>
                <a:gd name="connsiteX30" fmla="*/ 8485 w 10000"/>
                <a:gd name="connsiteY30" fmla="*/ 4950 h 10000"/>
                <a:gd name="connsiteX31" fmla="*/ 7273 w 10000"/>
                <a:gd name="connsiteY31" fmla="*/ 2772 h 10000"/>
                <a:gd name="connsiteX32" fmla="*/ 6818 w 10000"/>
                <a:gd name="connsiteY32" fmla="*/ 1683 h 10000"/>
                <a:gd name="connsiteX33" fmla="*/ 6364 w 10000"/>
                <a:gd name="connsiteY33" fmla="*/ 594 h 10000"/>
                <a:gd name="connsiteX34" fmla="*/ 6364 w 10000"/>
                <a:gd name="connsiteY34" fmla="*/ 594 h 10000"/>
                <a:gd name="connsiteX35" fmla="*/ 6364 w 10000"/>
                <a:gd name="connsiteY35" fmla="*/ 396 h 10000"/>
                <a:gd name="connsiteX36" fmla="*/ 6061 w 10000"/>
                <a:gd name="connsiteY36" fmla="*/ 198 h 10000"/>
                <a:gd name="connsiteX37" fmla="*/ 5909 w 10000"/>
                <a:gd name="connsiteY37" fmla="*/ 99 h 10000"/>
                <a:gd name="connsiteX38" fmla="*/ 5455 w 10000"/>
                <a:gd name="connsiteY38" fmla="*/ 0 h 10000"/>
                <a:gd name="connsiteX39" fmla="*/ 4697 w 10000"/>
                <a:gd name="connsiteY39" fmla="*/ 0 h 10000"/>
                <a:gd name="connsiteX40" fmla="*/ 3636 w 10000"/>
                <a:gd name="connsiteY40" fmla="*/ 99 h 10000"/>
                <a:gd name="connsiteX41" fmla="*/ 2576 w 10000"/>
                <a:gd name="connsiteY41" fmla="*/ 297 h 10000"/>
                <a:gd name="connsiteX42" fmla="*/ 1515 w 10000"/>
                <a:gd name="connsiteY42" fmla="*/ 495 h 10000"/>
                <a:gd name="connsiteX43" fmla="*/ 0 w 10000"/>
                <a:gd name="connsiteY43"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10000 h 10000"/>
                <a:gd name="connsiteX18" fmla="*/ 1364 w 10000"/>
                <a:gd name="connsiteY18" fmla="*/ 10000 h 10000"/>
                <a:gd name="connsiteX19" fmla="*/ 2121 w 10000"/>
                <a:gd name="connsiteY19" fmla="*/ 9802 h 10000"/>
                <a:gd name="connsiteX20" fmla="*/ 4697 w 10000"/>
                <a:gd name="connsiteY20" fmla="*/ 8515 h 10000"/>
                <a:gd name="connsiteX21" fmla="*/ 7879 w 10000"/>
                <a:gd name="connsiteY21" fmla="*/ 7129 h 10000"/>
                <a:gd name="connsiteX22" fmla="*/ 9091 w 10000"/>
                <a:gd name="connsiteY22" fmla="*/ 6634 h 10000"/>
                <a:gd name="connsiteX23" fmla="*/ 9697 w 10000"/>
                <a:gd name="connsiteY23" fmla="*/ 6436 h 10000"/>
                <a:gd name="connsiteX24" fmla="*/ 10000 w 10000"/>
                <a:gd name="connsiteY24" fmla="*/ 6436 h 10000"/>
                <a:gd name="connsiteX25" fmla="*/ 10000 w 10000"/>
                <a:gd name="connsiteY25" fmla="*/ 6436 h 10000"/>
                <a:gd name="connsiteX26" fmla="*/ 9545 w 10000"/>
                <a:gd name="connsiteY26" fmla="*/ 6139 h 10000"/>
                <a:gd name="connsiteX27" fmla="*/ 9091 w 10000"/>
                <a:gd name="connsiteY27" fmla="*/ 5743 h 10000"/>
                <a:gd name="connsiteX28" fmla="*/ 8485 w 10000"/>
                <a:gd name="connsiteY28" fmla="*/ 4950 h 10000"/>
                <a:gd name="connsiteX29" fmla="*/ 8485 w 10000"/>
                <a:gd name="connsiteY29" fmla="*/ 4950 h 10000"/>
                <a:gd name="connsiteX30" fmla="*/ 7273 w 10000"/>
                <a:gd name="connsiteY30" fmla="*/ 2772 h 10000"/>
                <a:gd name="connsiteX31" fmla="*/ 6818 w 10000"/>
                <a:gd name="connsiteY31" fmla="*/ 1683 h 10000"/>
                <a:gd name="connsiteX32" fmla="*/ 6364 w 10000"/>
                <a:gd name="connsiteY32" fmla="*/ 594 h 10000"/>
                <a:gd name="connsiteX33" fmla="*/ 6364 w 10000"/>
                <a:gd name="connsiteY33" fmla="*/ 594 h 10000"/>
                <a:gd name="connsiteX34" fmla="*/ 6364 w 10000"/>
                <a:gd name="connsiteY34" fmla="*/ 396 h 10000"/>
                <a:gd name="connsiteX35" fmla="*/ 6061 w 10000"/>
                <a:gd name="connsiteY35" fmla="*/ 198 h 10000"/>
                <a:gd name="connsiteX36" fmla="*/ 5909 w 10000"/>
                <a:gd name="connsiteY36" fmla="*/ 99 h 10000"/>
                <a:gd name="connsiteX37" fmla="*/ 5455 w 10000"/>
                <a:gd name="connsiteY37" fmla="*/ 0 h 10000"/>
                <a:gd name="connsiteX38" fmla="*/ 4697 w 10000"/>
                <a:gd name="connsiteY38" fmla="*/ 0 h 10000"/>
                <a:gd name="connsiteX39" fmla="*/ 3636 w 10000"/>
                <a:gd name="connsiteY39" fmla="*/ 99 h 10000"/>
                <a:gd name="connsiteX40" fmla="*/ 2576 w 10000"/>
                <a:gd name="connsiteY40" fmla="*/ 297 h 10000"/>
                <a:gd name="connsiteX41" fmla="*/ 1515 w 10000"/>
                <a:gd name="connsiteY41" fmla="*/ 495 h 10000"/>
                <a:gd name="connsiteX42" fmla="*/ 0 w 10000"/>
                <a:gd name="connsiteY42"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212 w 10000"/>
                <a:gd name="connsiteY15" fmla="*/ 9802 h 10000"/>
                <a:gd name="connsiteX16" fmla="*/ 1212 w 10000"/>
                <a:gd name="connsiteY16" fmla="*/ 10000 h 10000"/>
                <a:gd name="connsiteX17" fmla="*/ 1364 w 10000"/>
                <a:gd name="connsiteY17" fmla="*/ 10000 h 10000"/>
                <a:gd name="connsiteX18" fmla="*/ 2121 w 10000"/>
                <a:gd name="connsiteY18" fmla="*/ 9802 h 10000"/>
                <a:gd name="connsiteX19" fmla="*/ 4697 w 10000"/>
                <a:gd name="connsiteY19" fmla="*/ 8515 h 10000"/>
                <a:gd name="connsiteX20" fmla="*/ 7879 w 10000"/>
                <a:gd name="connsiteY20" fmla="*/ 7129 h 10000"/>
                <a:gd name="connsiteX21" fmla="*/ 9091 w 10000"/>
                <a:gd name="connsiteY21" fmla="*/ 6634 h 10000"/>
                <a:gd name="connsiteX22" fmla="*/ 9697 w 10000"/>
                <a:gd name="connsiteY22" fmla="*/ 6436 h 10000"/>
                <a:gd name="connsiteX23" fmla="*/ 10000 w 10000"/>
                <a:gd name="connsiteY23" fmla="*/ 6436 h 10000"/>
                <a:gd name="connsiteX24" fmla="*/ 10000 w 10000"/>
                <a:gd name="connsiteY24" fmla="*/ 6436 h 10000"/>
                <a:gd name="connsiteX25" fmla="*/ 9545 w 10000"/>
                <a:gd name="connsiteY25" fmla="*/ 6139 h 10000"/>
                <a:gd name="connsiteX26" fmla="*/ 9091 w 10000"/>
                <a:gd name="connsiteY26" fmla="*/ 5743 h 10000"/>
                <a:gd name="connsiteX27" fmla="*/ 8485 w 10000"/>
                <a:gd name="connsiteY27" fmla="*/ 4950 h 10000"/>
                <a:gd name="connsiteX28" fmla="*/ 8485 w 10000"/>
                <a:gd name="connsiteY28" fmla="*/ 4950 h 10000"/>
                <a:gd name="connsiteX29" fmla="*/ 7273 w 10000"/>
                <a:gd name="connsiteY29" fmla="*/ 2772 h 10000"/>
                <a:gd name="connsiteX30" fmla="*/ 6818 w 10000"/>
                <a:gd name="connsiteY30" fmla="*/ 1683 h 10000"/>
                <a:gd name="connsiteX31" fmla="*/ 6364 w 10000"/>
                <a:gd name="connsiteY31" fmla="*/ 594 h 10000"/>
                <a:gd name="connsiteX32" fmla="*/ 6364 w 10000"/>
                <a:gd name="connsiteY32" fmla="*/ 594 h 10000"/>
                <a:gd name="connsiteX33" fmla="*/ 6364 w 10000"/>
                <a:gd name="connsiteY33" fmla="*/ 396 h 10000"/>
                <a:gd name="connsiteX34" fmla="*/ 6061 w 10000"/>
                <a:gd name="connsiteY34" fmla="*/ 198 h 10000"/>
                <a:gd name="connsiteX35" fmla="*/ 5909 w 10000"/>
                <a:gd name="connsiteY35" fmla="*/ 99 h 10000"/>
                <a:gd name="connsiteX36" fmla="*/ 5455 w 10000"/>
                <a:gd name="connsiteY36" fmla="*/ 0 h 10000"/>
                <a:gd name="connsiteX37" fmla="*/ 4697 w 10000"/>
                <a:gd name="connsiteY37" fmla="*/ 0 h 10000"/>
                <a:gd name="connsiteX38" fmla="*/ 3636 w 10000"/>
                <a:gd name="connsiteY38" fmla="*/ 99 h 10000"/>
                <a:gd name="connsiteX39" fmla="*/ 2576 w 10000"/>
                <a:gd name="connsiteY39" fmla="*/ 297 h 10000"/>
                <a:gd name="connsiteX40" fmla="*/ 1515 w 10000"/>
                <a:gd name="connsiteY40" fmla="*/ 495 h 10000"/>
                <a:gd name="connsiteX41" fmla="*/ 0 w 10000"/>
                <a:gd name="connsiteY41"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364 w 10000"/>
                <a:gd name="connsiteY13" fmla="*/ 9208 h 10000"/>
                <a:gd name="connsiteX14" fmla="*/ 1212 w 10000"/>
                <a:gd name="connsiteY14" fmla="*/ 9802 h 10000"/>
                <a:gd name="connsiteX15" fmla="*/ 1212 w 10000"/>
                <a:gd name="connsiteY15" fmla="*/ 10000 h 10000"/>
                <a:gd name="connsiteX16" fmla="*/ 1364 w 10000"/>
                <a:gd name="connsiteY16" fmla="*/ 10000 h 10000"/>
                <a:gd name="connsiteX17" fmla="*/ 2121 w 10000"/>
                <a:gd name="connsiteY17" fmla="*/ 9802 h 10000"/>
                <a:gd name="connsiteX18" fmla="*/ 4697 w 10000"/>
                <a:gd name="connsiteY18" fmla="*/ 8515 h 10000"/>
                <a:gd name="connsiteX19" fmla="*/ 7879 w 10000"/>
                <a:gd name="connsiteY19" fmla="*/ 7129 h 10000"/>
                <a:gd name="connsiteX20" fmla="*/ 9091 w 10000"/>
                <a:gd name="connsiteY20" fmla="*/ 6634 h 10000"/>
                <a:gd name="connsiteX21" fmla="*/ 9697 w 10000"/>
                <a:gd name="connsiteY21" fmla="*/ 6436 h 10000"/>
                <a:gd name="connsiteX22" fmla="*/ 10000 w 10000"/>
                <a:gd name="connsiteY22" fmla="*/ 6436 h 10000"/>
                <a:gd name="connsiteX23" fmla="*/ 10000 w 10000"/>
                <a:gd name="connsiteY23" fmla="*/ 6436 h 10000"/>
                <a:gd name="connsiteX24" fmla="*/ 9545 w 10000"/>
                <a:gd name="connsiteY24" fmla="*/ 6139 h 10000"/>
                <a:gd name="connsiteX25" fmla="*/ 9091 w 10000"/>
                <a:gd name="connsiteY25" fmla="*/ 5743 h 10000"/>
                <a:gd name="connsiteX26" fmla="*/ 8485 w 10000"/>
                <a:gd name="connsiteY26" fmla="*/ 4950 h 10000"/>
                <a:gd name="connsiteX27" fmla="*/ 8485 w 10000"/>
                <a:gd name="connsiteY27" fmla="*/ 4950 h 10000"/>
                <a:gd name="connsiteX28" fmla="*/ 7273 w 10000"/>
                <a:gd name="connsiteY28" fmla="*/ 2772 h 10000"/>
                <a:gd name="connsiteX29" fmla="*/ 6818 w 10000"/>
                <a:gd name="connsiteY29" fmla="*/ 1683 h 10000"/>
                <a:gd name="connsiteX30" fmla="*/ 6364 w 10000"/>
                <a:gd name="connsiteY30" fmla="*/ 594 h 10000"/>
                <a:gd name="connsiteX31" fmla="*/ 6364 w 10000"/>
                <a:gd name="connsiteY31" fmla="*/ 594 h 10000"/>
                <a:gd name="connsiteX32" fmla="*/ 6364 w 10000"/>
                <a:gd name="connsiteY32" fmla="*/ 396 h 10000"/>
                <a:gd name="connsiteX33" fmla="*/ 6061 w 10000"/>
                <a:gd name="connsiteY33" fmla="*/ 198 h 10000"/>
                <a:gd name="connsiteX34" fmla="*/ 5909 w 10000"/>
                <a:gd name="connsiteY34" fmla="*/ 99 h 10000"/>
                <a:gd name="connsiteX35" fmla="*/ 5455 w 10000"/>
                <a:gd name="connsiteY35" fmla="*/ 0 h 10000"/>
                <a:gd name="connsiteX36" fmla="*/ 4697 w 10000"/>
                <a:gd name="connsiteY36" fmla="*/ 0 h 10000"/>
                <a:gd name="connsiteX37" fmla="*/ 3636 w 10000"/>
                <a:gd name="connsiteY37" fmla="*/ 99 h 10000"/>
                <a:gd name="connsiteX38" fmla="*/ 2576 w 10000"/>
                <a:gd name="connsiteY38" fmla="*/ 297 h 10000"/>
                <a:gd name="connsiteX39" fmla="*/ 1515 w 10000"/>
                <a:gd name="connsiteY39" fmla="*/ 495 h 10000"/>
                <a:gd name="connsiteX40" fmla="*/ 0 w 10000"/>
                <a:gd name="connsiteY40"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2121 w 10000"/>
                <a:gd name="connsiteY16" fmla="*/ 9802 h 10000"/>
                <a:gd name="connsiteX17" fmla="*/ 4697 w 10000"/>
                <a:gd name="connsiteY17" fmla="*/ 8515 h 10000"/>
                <a:gd name="connsiteX18" fmla="*/ 7879 w 10000"/>
                <a:gd name="connsiteY18" fmla="*/ 7129 h 10000"/>
                <a:gd name="connsiteX19" fmla="*/ 9091 w 10000"/>
                <a:gd name="connsiteY19" fmla="*/ 6634 h 10000"/>
                <a:gd name="connsiteX20" fmla="*/ 9697 w 10000"/>
                <a:gd name="connsiteY20" fmla="*/ 6436 h 10000"/>
                <a:gd name="connsiteX21" fmla="*/ 10000 w 10000"/>
                <a:gd name="connsiteY21" fmla="*/ 6436 h 10000"/>
                <a:gd name="connsiteX22" fmla="*/ 10000 w 10000"/>
                <a:gd name="connsiteY22" fmla="*/ 6436 h 10000"/>
                <a:gd name="connsiteX23" fmla="*/ 9545 w 10000"/>
                <a:gd name="connsiteY23" fmla="*/ 6139 h 10000"/>
                <a:gd name="connsiteX24" fmla="*/ 9091 w 10000"/>
                <a:gd name="connsiteY24" fmla="*/ 5743 h 10000"/>
                <a:gd name="connsiteX25" fmla="*/ 8485 w 10000"/>
                <a:gd name="connsiteY25" fmla="*/ 4950 h 10000"/>
                <a:gd name="connsiteX26" fmla="*/ 8485 w 10000"/>
                <a:gd name="connsiteY26" fmla="*/ 4950 h 10000"/>
                <a:gd name="connsiteX27" fmla="*/ 7273 w 10000"/>
                <a:gd name="connsiteY27" fmla="*/ 2772 h 10000"/>
                <a:gd name="connsiteX28" fmla="*/ 6818 w 10000"/>
                <a:gd name="connsiteY28" fmla="*/ 1683 h 10000"/>
                <a:gd name="connsiteX29" fmla="*/ 6364 w 10000"/>
                <a:gd name="connsiteY29" fmla="*/ 594 h 10000"/>
                <a:gd name="connsiteX30" fmla="*/ 6364 w 10000"/>
                <a:gd name="connsiteY30" fmla="*/ 594 h 10000"/>
                <a:gd name="connsiteX31" fmla="*/ 6364 w 10000"/>
                <a:gd name="connsiteY31" fmla="*/ 396 h 10000"/>
                <a:gd name="connsiteX32" fmla="*/ 6061 w 10000"/>
                <a:gd name="connsiteY32" fmla="*/ 198 h 10000"/>
                <a:gd name="connsiteX33" fmla="*/ 5909 w 10000"/>
                <a:gd name="connsiteY33" fmla="*/ 99 h 10000"/>
                <a:gd name="connsiteX34" fmla="*/ 5455 w 10000"/>
                <a:gd name="connsiteY34" fmla="*/ 0 h 10000"/>
                <a:gd name="connsiteX35" fmla="*/ 4697 w 10000"/>
                <a:gd name="connsiteY35" fmla="*/ 0 h 10000"/>
                <a:gd name="connsiteX36" fmla="*/ 3636 w 10000"/>
                <a:gd name="connsiteY36" fmla="*/ 99 h 10000"/>
                <a:gd name="connsiteX37" fmla="*/ 2576 w 10000"/>
                <a:gd name="connsiteY37" fmla="*/ 297 h 10000"/>
                <a:gd name="connsiteX38" fmla="*/ 1515 w 10000"/>
                <a:gd name="connsiteY38" fmla="*/ 495 h 10000"/>
                <a:gd name="connsiteX39" fmla="*/ 0 w 10000"/>
                <a:gd name="connsiteY3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4697 w 10000"/>
                <a:gd name="connsiteY16" fmla="*/ 8515 h 10000"/>
                <a:gd name="connsiteX17" fmla="*/ 7879 w 10000"/>
                <a:gd name="connsiteY17" fmla="*/ 7129 h 10000"/>
                <a:gd name="connsiteX18" fmla="*/ 9091 w 10000"/>
                <a:gd name="connsiteY18" fmla="*/ 6634 h 10000"/>
                <a:gd name="connsiteX19" fmla="*/ 9697 w 10000"/>
                <a:gd name="connsiteY19" fmla="*/ 6436 h 10000"/>
                <a:gd name="connsiteX20" fmla="*/ 10000 w 10000"/>
                <a:gd name="connsiteY20" fmla="*/ 6436 h 10000"/>
                <a:gd name="connsiteX21" fmla="*/ 10000 w 10000"/>
                <a:gd name="connsiteY21" fmla="*/ 6436 h 10000"/>
                <a:gd name="connsiteX22" fmla="*/ 9545 w 10000"/>
                <a:gd name="connsiteY22" fmla="*/ 6139 h 10000"/>
                <a:gd name="connsiteX23" fmla="*/ 9091 w 10000"/>
                <a:gd name="connsiteY23" fmla="*/ 5743 h 10000"/>
                <a:gd name="connsiteX24" fmla="*/ 8485 w 10000"/>
                <a:gd name="connsiteY24" fmla="*/ 4950 h 10000"/>
                <a:gd name="connsiteX25" fmla="*/ 8485 w 10000"/>
                <a:gd name="connsiteY25" fmla="*/ 4950 h 10000"/>
                <a:gd name="connsiteX26" fmla="*/ 7273 w 10000"/>
                <a:gd name="connsiteY26" fmla="*/ 2772 h 10000"/>
                <a:gd name="connsiteX27" fmla="*/ 6818 w 10000"/>
                <a:gd name="connsiteY27" fmla="*/ 1683 h 10000"/>
                <a:gd name="connsiteX28" fmla="*/ 6364 w 10000"/>
                <a:gd name="connsiteY28" fmla="*/ 594 h 10000"/>
                <a:gd name="connsiteX29" fmla="*/ 6364 w 10000"/>
                <a:gd name="connsiteY29" fmla="*/ 594 h 10000"/>
                <a:gd name="connsiteX30" fmla="*/ 6364 w 10000"/>
                <a:gd name="connsiteY30" fmla="*/ 396 h 10000"/>
                <a:gd name="connsiteX31" fmla="*/ 6061 w 10000"/>
                <a:gd name="connsiteY31" fmla="*/ 198 h 10000"/>
                <a:gd name="connsiteX32" fmla="*/ 5909 w 10000"/>
                <a:gd name="connsiteY32" fmla="*/ 99 h 10000"/>
                <a:gd name="connsiteX33" fmla="*/ 5455 w 10000"/>
                <a:gd name="connsiteY33" fmla="*/ 0 h 10000"/>
                <a:gd name="connsiteX34" fmla="*/ 4697 w 10000"/>
                <a:gd name="connsiteY34" fmla="*/ 0 h 10000"/>
                <a:gd name="connsiteX35" fmla="*/ 3636 w 10000"/>
                <a:gd name="connsiteY35" fmla="*/ 99 h 10000"/>
                <a:gd name="connsiteX36" fmla="*/ 2576 w 10000"/>
                <a:gd name="connsiteY36" fmla="*/ 297 h 10000"/>
                <a:gd name="connsiteX37" fmla="*/ 1515 w 10000"/>
                <a:gd name="connsiteY37" fmla="*/ 495 h 10000"/>
                <a:gd name="connsiteX38" fmla="*/ 0 w 10000"/>
                <a:gd name="connsiteY3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4697 w 10000"/>
                <a:gd name="connsiteY15" fmla="*/ 8515 h 10000"/>
                <a:gd name="connsiteX16" fmla="*/ 7879 w 10000"/>
                <a:gd name="connsiteY16" fmla="*/ 7129 h 10000"/>
                <a:gd name="connsiteX17" fmla="*/ 9091 w 10000"/>
                <a:gd name="connsiteY17" fmla="*/ 6634 h 10000"/>
                <a:gd name="connsiteX18" fmla="*/ 9697 w 10000"/>
                <a:gd name="connsiteY18" fmla="*/ 6436 h 10000"/>
                <a:gd name="connsiteX19" fmla="*/ 10000 w 10000"/>
                <a:gd name="connsiteY19" fmla="*/ 6436 h 10000"/>
                <a:gd name="connsiteX20" fmla="*/ 10000 w 10000"/>
                <a:gd name="connsiteY20" fmla="*/ 6436 h 10000"/>
                <a:gd name="connsiteX21" fmla="*/ 9545 w 10000"/>
                <a:gd name="connsiteY21" fmla="*/ 6139 h 10000"/>
                <a:gd name="connsiteX22" fmla="*/ 9091 w 10000"/>
                <a:gd name="connsiteY22" fmla="*/ 5743 h 10000"/>
                <a:gd name="connsiteX23" fmla="*/ 8485 w 10000"/>
                <a:gd name="connsiteY23" fmla="*/ 4950 h 10000"/>
                <a:gd name="connsiteX24" fmla="*/ 8485 w 10000"/>
                <a:gd name="connsiteY24" fmla="*/ 4950 h 10000"/>
                <a:gd name="connsiteX25" fmla="*/ 7273 w 10000"/>
                <a:gd name="connsiteY25" fmla="*/ 2772 h 10000"/>
                <a:gd name="connsiteX26" fmla="*/ 6818 w 10000"/>
                <a:gd name="connsiteY26" fmla="*/ 1683 h 10000"/>
                <a:gd name="connsiteX27" fmla="*/ 6364 w 10000"/>
                <a:gd name="connsiteY27" fmla="*/ 594 h 10000"/>
                <a:gd name="connsiteX28" fmla="*/ 6364 w 10000"/>
                <a:gd name="connsiteY28" fmla="*/ 594 h 10000"/>
                <a:gd name="connsiteX29" fmla="*/ 6364 w 10000"/>
                <a:gd name="connsiteY29" fmla="*/ 396 h 10000"/>
                <a:gd name="connsiteX30" fmla="*/ 6061 w 10000"/>
                <a:gd name="connsiteY30" fmla="*/ 198 h 10000"/>
                <a:gd name="connsiteX31" fmla="*/ 5909 w 10000"/>
                <a:gd name="connsiteY31" fmla="*/ 99 h 10000"/>
                <a:gd name="connsiteX32" fmla="*/ 5455 w 10000"/>
                <a:gd name="connsiteY32" fmla="*/ 0 h 10000"/>
                <a:gd name="connsiteX33" fmla="*/ 4697 w 10000"/>
                <a:gd name="connsiteY33" fmla="*/ 0 h 10000"/>
                <a:gd name="connsiteX34" fmla="*/ 3636 w 10000"/>
                <a:gd name="connsiteY34" fmla="*/ 99 h 10000"/>
                <a:gd name="connsiteX35" fmla="*/ 2576 w 10000"/>
                <a:gd name="connsiteY35" fmla="*/ 297 h 10000"/>
                <a:gd name="connsiteX36" fmla="*/ 1515 w 10000"/>
                <a:gd name="connsiteY36" fmla="*/ 495 h 10000"/>
                <a:gd name="connsiteX37" fmla="*/ 0 w 10000"/>
                <a:gd name="connsiteY3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7879 w 10000"/>
                <a:gd name="connsiteY15" fmla="*/ 7129 h 10000"/>
                <a:gd name="connsiteX16" fmla="*/ 9091 w 10000"/>
                <a:gd name="connsiteY16" fmla="*/ 6634 h 10000"/>
                <a:gd name="connsiteX17" fmla="*/ 9697 w 10000"/>
                <a:gd name="connsiteY17" fmla="*/ 6436 h 10000"/>
                <a:gd name="connsiteX18" fmla="*/ 10000 w 10000"/>
                <a:gd name="connsiteY18" fmla="*/ 6436 h 10000"/>
                <a:gd name="connsiteX19" fmla="*/ 10000 w 10000"/>
                <a:gd name="connsiteY19" fmla="*/ 6436 h 10000"/>
                <a:gd name="connsiteX20" fmla="*/ 9545 w 10000"/>
                <a:gd name="connsiteY20" fmla="*/ 6139 h 10000"/>
                <a:gd name="connsiteX21" fmla="*/ 9091 w 10000"/>
                <a:gd name="connsiteY21" fmla="*/ 5743 h 10000"/>
                <a:gd name="connsiteX22" fmla="*/ 8485 w 10000"/>
                <a:gd name="connsiteY22" fmla="*/ 4950 h 10000"/>
                <a:gd name="connsiteX23" fmla="*/ 8485 w 10000"/>
                <a:gd name="connsiteY23" fmla="*/ 4950 h 10000"/>
                <a:gd name="connsiteX24" fmla="*/ 7273 w 10000"/>
                <a:gd name="connsiteY24" fmla="*/ 2772 h 10000"/>
                <a:gd name="connsiteX25" fmla="*/ 6818 w 10000"/>
                <a:gd name="connsiteY25" fmla="*/ 1683 h 10000"/>
                <a:gd name="connsiteX26" fmla="*/ 6364 w 10000"/>
                <a:gd name="connsiteY26" fmla="*/ 594 h 10000"/>
                <a:gd name="connsiteX27" fmla="*/ 6364 w 10000"/>
                <a:gd name="connsiteY27" fmla="*/ 594 h 10000"/>
                <a:gd name="connsiteX28" fmla="*/ 6364 w 10000"/>
                <a:gd name="connsiteY28" fmla="*/ 396 h 10000"/>
                <a:gd name="connsiteX29" fmla="*/ 6061 w 10000"/>
                <a:gd name="connsiteY29" fmla="*/ 198 h 10000"/>
                <a:gd name="connsiteX30" fmla="*/ 5909 w 10000"/>
                <a:gd name="connsiteY30" fmla="*/ 99 h 10000"/>
                <a:gd name="connsiteX31" fmla="*/ 5455 w 10000"/>
                <a:gd name="connsiteY31" fmla="*/ 0 h 10000"/>
                <a:gd name="connsiteX32" fmla="*/ 4697 w 10000"/>
                <a:gd name="connsiteY32" fmla="*/ 0 h 10000"/>
                <a:gd name="connsiteX33" fmla="*/ 3636 w 10000"/>
                <a:gd name="connsiteY33" fmla="*/ 99 h 10000"/>
                <a:gd name="connsiteX34" fmla="*/ 2576 w 10000"/>
                <a:gd name="connsiteY34" fmla="*/ 297 h 10000"/>
                <a:gd name="connsiteX35" fmla="*/ 1515 w 10000"/>
                <a:gd name="connsiteY35" fmla="*/ 495 h 10000"/>
                <a:gd name="connsiteX36" fmla="*/ 0 w 10000"/>
                <a:gd name="connsiteY36" fmla="*/ 1089 h 10000"/>
                <a:gd name="connsiteX0" fmla="*/ 0 w 10000"/>
                <a:gd name="connsiteY0" fmla="*/ 1089 h 9802"/>
                <a:gd name="connsiteX1" fmla="*/ 0 w 10000"/>
                <a:gd name="connsiteY1" fmla="*/ 1089 h 9802"/>
                <a:gd name="connsiteX2" fmla="*/ 152 w 10000"/>
                <a:gd name="connsiteY2" fmla="*/ 1089 h 9802"/>
                <a:gd name="connsiteX3" fmla="*/ 606 w 10000"/>
                <a:gd name="connsiteY3" fmla="*/ 1287 h 9802"/>
                <a:gd name="connsiteX4" fmla="*/ 1061 w 10000"/>
                <a:gd name="connsiteY4" fmla="*/ 1782 h 9802"/>
                <a:gd name="connsiteX5" fmla="*/ 1364 w 10000"/>
                <a:gd name="connsiteY5" fmla="*/ 2079 h 9802"/>
                <a:gd name="connsiteX6" fmla="*/ 1515 w 10000"/>
                <a:gd name="connsiteY6" fmla="*/ 2574 h 9802"/>
                <a:gd name="connsiteX7" fmla="*/ 1515 w 10000"/>
                <a:gd name="connsiteY7" fmla="*/ 2574 h 9802"/>
                <a:gd name="connsiteX8" fmla="*/ 1818 w 10000"/>
                <a:gd name="connsiteY8" fmla="*/ 3564 h 9802"/>
                <a:gd name="connsiteX9" fmla="*/ 3088 w 10000"/>
                <a:gd name="connsiteY9" fmla="*/ 4075 h 9802"/>
                <a:gd name="connsiteX10" fmla="*/ 3088 w 10000"/>
                <a:gd name="connsiteY10" fmla="*/ 5291 h 9802"/>
                <a:gd name="connsiteX11" fmla="*/ 3088 w 10000"/>
                <a:gd name="connsiteY11" fmla="*/ 5291 h 9802"/>
                <a:gd name="connsiteX12" fmla="*/ 3088 w 10000"/>
                <a:gd name="connsiteY12" fmla="*/ 6508 h 9802"/>
                <a:gd name="connsiteX13" fmla="*/ 1212 w 10000"/>
                <a:gd name="connsiteY13" fmla="*/ 9802 h 9802"/>
                <a:gd name="connsiteX14" fmla="*/ 7879 w 10000"/>
                <a:gd name="connsiteY14" fmla="*/ 7129 h 9802"/>
                <a:gd name="connsiteX15" fmla="*/ 9091 w 10000"/>
                <a:gd name="connsiteY15" fmla="*/ 6634 h 9802"/>
                <a:gd name="connsiteX16" fmla="*/ 9697 w 10000"/>
                <a:gd name="connsiteY16" fmla="*/ 6436 h 9802"/>
                <a:gd name="connsiteX17" fmla="*/ 10000 w 10000"/>
                <a:gd name="connsiteY17" fmla="*/ 6436 h 9802"/>
                <a:gd name="connsiteX18" fmla="*/ 10000 w 10000"/>
                <a:gd name="connsiteY18" fmla="*/ 6436 h 9802"/>
                <a:gd name="connsiteX19" fmla="*/ 9545 w 10000"/>
                <a:gd name="connsiteY19" fmla="*/ 6139 h 9802"/>
                <a:gd name="connsiteX20" fmla="*/ 9091 w 10000"/>
                <a:gd name="connsiteY20" fmla="*/ 5743 h 9802"/>
                <a:gd name="connsiteX21" fmla="*/ 8485 w 10000"/>
                <a:gd name="connsiteY21" fmla="*/ 4950 h 9802"/>
                <a:gd name="connsiteX22" fmla="*/ 8485 w 10000"/>
                <a:gd name="connsiteY22" fmla="*/ 4950 h 9802"/>
                <a:gd name="connsiteX23" fmla="*/ 7273 w 10000"/>
                <a:gd name="connsiteY23" fmla="*/ 2772 h 9802"/>
                <a:gd name="connsiteX24" fmla="*/ 6818 w 10000"/>
                <a:gd name="connsiteY24" fmla="*/ 1683 h 9802"/>
                <a:gd name="connsiteX25" fmla="*/ 6364 w 10000"/>
                <a:gd name="connsiteY25" fmla="*/ 594 h 9802"/>
                <a:gd name="connsiteX26" fmla="*/ 6364 w 10000"/>
                <a:gd name="connsiteY26" fmla="*/ 594 h 9802"/>
                <a:gd name="connsiteX27" fmla="*/ 6364 w 10000"/>
                <a:gd name="connsiteY27" fmla="*/ 396 h 9802"/>
                <a:gd name="connsiteX28" fmla="*/ 6061 w 10000"/>
                <a:gd name="connsiteY28" fmla="*/ 198 h 9802"/>
                <a:gd name="connsiteX29" fmla="*/ 5909 w 10000"/>
                <a:gd name="connsiteY29" fmla="*/ 99 h 9802"/>
                <a:gd name="connsiteX30" fmla="*/ 5455 w 10000"/>
                <a:gd name="connsiteY30" fmla="*/ 0 h 9802"/>
                <a:gd name="connsiteX31" fmla="*/ 4697 w 10000"/>
                <a:gd name="connsiteY31" fmla="*/ 0 h 9802"/>
                <a:gd name="connsiteX32" fmla="*/ 3636 w 10000"/>
                <a:gd name="connsiteY32" fmla="*/ 99 h 9802"/>
                <a:gd name="connsiteX33" fmla="*/ 2576 w 10000"/>
                <a:gd name="connsiteY33" fmla="*/ 297 h 9802"/>
                <a:gd name="connsiteX34" fmla="*/ 1515 w 10000"/>
                <a:gd name="connsiteY34" fmla="*/ 495 h 9802"/>
                <a:gd name="connsiteX35" fmla="*/ 0 w 10000"/>
                <a:gd name="connsiteY35" fmla="*/ 1089 h 9802"/>
                <a:gd name="connsiteX0" fmla="*/ 0 w 10000"/>
                <a:gd name="connsiteY0" fmla="*/ 1111 h 10000"/>
                <a:gd name="connsiteX1" fmla="*/ 0 w 10000"/>
                <a:gd name="connsiteY1" fmla="*/ 1111 h 10000"/>
                <a:gd name="connsiteX2" fmla="*/ 152 w 10000"/>
                <a:gd name="connsiteY2" fmla="*/ 1111 h 10000"/>
                <a:gd name="connsiteX3" fmla="*/ 606 w 10000"/>
                <a:gd name="connsiteY3" fmla="*/ 1313 h 10000"/>
                <a:gd name="connsiteX4" fmla="*/ 1061 w 10000"/>
                <a:gd name="connsiteY4" fmla="*/ 1818 h 10000"/>
                <a:gd name="connsiteX5" fmla="*/ 1364 w 10000"/>
                <a:gd name="connsiteY5" fmla="*/ 2121 h 10000"/>
                <a:gd name="connsiteX6" fmla="*/ 1515 w 10000"/>
                <a:gd name="connsiteY6" fmla="*/ 2626 h 10000"/>
                <a:gd name="connsiteX7" fmla="*/ 1515 w 10000"/>
                <a:gd name="connsiteY7" fmla="*/ 2626 h 10000"/>
                <a:gd name="connsiteX8" fmla="*/ 1818 w 10000"/>
                <a:gd name="connsiteY8" fmla="*/ 3636 h 10000"/>
                <a:gd name="connsiteX9" fmla="*/ 3088 w 10000"/>
                <a:gd name="connsiteY9" fmla="*/ 4157 h 10000"/>
                <a:gd name="connsiteX10" fmla="*/ 3088 w 10000"/>
                <a:gd name="connsiteY10" fmla="*/ 5398 h 10000"/>
                <a:gd name="connsiteX11" fmla="*/ 3088 w 10000"/>
                <a:gd name="connsiteY11" fmla="*/ 5398 h 10000"/>
                <a:gd name="connsiteX12" fmla="*/ 1212 w 10000"/>
                <a:gd name="connsiteY12" fmla="*/ 10000 h 10000"/>
                <a:gd name="connsiteX13" fmla="*/ 7879 w 10000"/>
                <a:gd name="connsiteY13" fmla="*/ 7273 h 10000"/>
                <a:gd name="connsiteX14" fmla="*/ 9091 w 10000"/>
                <a:gd name="connsiteY14" fmla="*/ 6768 h 10000"/>
                <a:gd name="connsiteX15" fmla="*/ 9697 w 10000"/>
                <a:gd name="connsiteY15" fmla="*/ 6566 h 10000"/>
                <a:gd name="connsiteX16" fmla="*/ 10000 w 10000"/>
                <a:gd name="connsiteY16" fmla="*/ 6566 h 10000"/>
                <a:gd name="connsiteX17" fmla="*/ 10000 w 10000"/>
                <a:gd name="connsiteY17" fmla="*/ 6566 h 10000"/>
                <a:gd name="connsiteX18" fmla="*/ 9545 w 10000"/>
                <a:gd name="connsiteY18" fmla="*/ 6263 h 10000"/>
                <a:gd name="connsiteX19" fmla="*/ 9091 w 10000"/>
                <a:gd name="connsiteY19" fmla="*/ 5859 h 10000"/>
                <a:gd name="connsiteX20" fmla="*/ 8485 w 10000"/>
                <a:gd name="connsiteY20" fmla="*/ 5050 h 10000"/>
                <a:gd name="connsiteX21" fmla="*/ 8485 w 10000"/>
                <a:gd name="connsiteY21" fmla="*/ 5050 h 10000"/>
                <a:gd name="connsiteX22" fmla="*/ 7273 w 10000"/>
                <a:gd name="connsiteY22" fmla="*/ 2828 h 10000"/>
                <a:gd name="connsiteX23" fmla="*/ 6818 w 10000"/>
                <a:gd name="connsiteY23" fmla="*/ 1717 h 10000"/>
                <a:gd name="connsiteX24" fmla="*/ 6364 w 10000"/>
                <a:gd name="connsiteY24" fmla="*/ 606 h 10000"/>
                <a:gd name="connsiteX25" fmla="*/ 6364 w 10000"/>
                <a:gd name="connsiteY25" fmla="*/ 606 h 10000"/>
                <a:gd name="connsiteX26" fmla="*/ 6364 w 10000"/>
                <a:gd name="connsiteY26" fmla="*/ 404 h 10000"/>
                <a:gd name="connsiteX27" fmla="*/ 6061 w 10000"/>
                <a:gd name="connsiteY27" fmla="*/ 202 h 10000"/>
                <a:gd name="connsiteX28" fmla="*/ 5909 w 10000"/>
                <a:gd name="connsiteY28" fmla="*/ 101 h 10000"/>
                <a:gd name="connsiteX29" fmla="*/ 5455 w 10000"/>
                <a:gd name="connsiteY29" fmla="*/ 0 h 10000"/>
                <a:gd name="connsiteX30" fmla="*/ 4697 w 10000"/>
                <a:gd name="connsiteY30" fmla="*/ 0 h 10000"/>
                <a:gd name="connsiteX31" fmla="*/ 3636 w 10000"/>
                <a:gd name="connsiteY31" fmla="*/ 101 h 10000"/>
                <a:gd name="connsiteX32" fmla="*/ 2576 w 10000"/>
                <a:gd name="connsiteY32" fmla="*/ 303 h 10000"/>
                <a:gd name="connsiteX33" fmla="*/ 1515 w 10000"/>
                <a:gd name="connsiteY33" fmla="*/ 505 h 10000"/>
                <a:gd name="connsiteX34" fmla="*/ 0 w 10000"/>
                <a:gd name="connsiteY34" fmla="*/ 1111 h 10000"/>
                <a:gd name="connsiteX0" fmla="*/ 0 w 10000"/>
                <a:gd name="connsiteY0" fmla="*/ 1111 h 7273"/>
                <a:gd name="connsiteX1" fmla="*/ 0 w 10000"/>
                <a:gd name="connsiteY1" fmla="*/ 1111 h 7273"/>
                <a:gd name="connsiteX2" fmla="*/ 152 w 10000"/>
                <a:gd name="connsiteY2" fmla="*/ 1111 h 7273"/>
                <a:gd name="connsiteX3" fmla="*/ 606 w 10000"/>
                <a:gd name="connsiteY3" fmla="*/ 1313 h 7273"/>
                <a:gd name="connsiteX4" fmla="*/ 1061 w 10000"/>
                <a:gd name="connsiteY4" fmla="*/ 1818 h 7273"/>
                <a:gd name="connsiteX5" fmla="*/ 1364 w 10000"/>
                <a:gd name="connsiteY5" fmla="*/ 2121 h 7273"/>
                <a:gd name="connsiteX6" fmla="*/ 1515 w 10000"/>
                <a:gd name="connsiteY6" fmla="*/ 2626 h 7273"/>
                <a:gd name="connsiteX7" fmla="*/ 1515 w 10000"/>
                <a:gd name="connsiteY7" fmla="*/ 2626 h 7273"/>
                <a:gd name="connsiteX8" fmla="*/ 1818 w 10000"/>
                <a:gd name="connsiteY8" fmla="*/ 3636 h 7273"/>
                <a:gd name="connsiteX9" fmla="*/ 3088 w 10000"/>
                <a:gd name="connsiteY9" fmla="*/ 4157 h 7273"/>
                <a:gd name="connsiteX10" fmla="*/ 3088 w 10000"/>
                <a:gd name="connsiteY10" fmla="*/ 5398 h 7273"/>
                <a:gd name="connsiteX11" fmla="*/ 3088 w 10000"/>
                <a:gd name="connsiteY11" fmla="*/ 5398 h 7273"/>
                <a:gd name="connsiteX12" fmla="*/ 7879 w 10000"/>
                <a:gd name="connsiteY12" fmla="*/ 7273 h 7273"/>
                <a:gd name="connsiteX13" fmla="*/ 9091 w 10000"/>
                <a:gd name="connsiteY13" fmla="*/ 6768 h 7273"/>
                <a:gd name="connsiteX14" fmla="*/ 9697 w 10000"/>
                <a:gd name="connsiteY14" fmla="*/ 6566 h 7273"/>
                <a:gd name="connsiteX15" fmla="*/ 10000 w 10000"/>
                <a:gd name="connsiteY15" fmla="*/ 6566 h 7273"/>
                <a:gd name="connsiteX16" fmla="*/ 10000 w 10000"/>
                <a:gd name="connsiteY16" fmla="*/ 6566 h 7273"/>
                <a:gd name="connsiteX17" fmla="*/ 9545 w 10000"/>
                <a:gd name="connsiteY17" fmla="*/ 6263 h 7273"/>
                <a:gd name="connsiteX18" fmla="*/ 9091 w 10000"/>
                <a:gd name="connsiteY18" fmla="*/ 5859 h 7273"/>
                <a:gd name="connsiteX19" fmla="*/ 8485 w 10000"/>
                <a:gd name="connsiteY19" fmla="*/ 5050 h 7273"/>
                <a:gd name="connsiteX20" fmla="*/ 8485 w 10000"/>
                <a:gd name="connsiteY20" fmla="*/ 5050 h 7273"/>
                <a:gd name="connsiteX21" fmla="*/ 7273 w 10000"/>
                <a:gd name="connsiteY21" fmla="*/ 2828 h 7273"/>
                <a:gd name="connsiteX22" fmla="*/ 6818 w 10000"/>
                <a:gd name="connsiteY22" fmla="*/ 1717 h 7273"/>
                <a:gd name="connsiteX23" fmla="*/ 6364 w 10000"/>
                <a:gd name="connsiteY23" fmla="*/ 606 h 7273"/>
                <a:gd name="connsiteX24" fmla="*/ 6364 w 10000"/>
                <a:gd name="connsiteY24" fmla="*/ 606 h 7273"/>
                <a:gd name="connsiteX25" fmla="*/ 6364 w 10000"/>
                <a:gd name="connsiteY25" fmla="*/ 404 h 7273"/>
                <a:gd name="connsiteX26" fmla="*/ 6061 w 10000"/>
                <a:gd name="connsiteY26" fmla="*/ 202 h 7273"/>
                <a:gd name="connsiteX27" fmla="*/ 5909 w 10000"/>
                <a:gd name="connsiteY27" fmla="*/ 101 h 7273"/>
                <a:gd name="connsiteX28" fmla="*/ 5455 w 10000"/>
                <a:gd name="connsiteY28" fmla="*/ 0 h 7273"/>
                <a:gd name="connsiteX29" fmla="*/ 4697 w 10000"/>
                <a:gd name="connsiteY29" fmla="*/ 0 h 7273"/>
                <a:gd name="connsiteX30" fmla="*/ 3636 w 10000"/>
                <a:gd name="connsiteY30" fmla="*/ 101 h 7273"/>
                <a:gd name="connsiteX31" fmla="*/ 2576 w 10000"/>
                <a:gd name="connsiteY31" fmla="*/ 303 h 7273"/>
                <a:gd name="connsiteX32" fmla="*/ 1515 w 10000"/>
                <a:gd name="connsiteY32" fmla="*/ 505 h 7273"/>
                <a:gd name="connsiteX33" fmla="*/ 0 w 10000"/>
                <a:gd name="connsiteY33" fmla="*/ 1111 h 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7273">
                  <a:moveTo>
                    <a:pt x="0" y="1111"/>
                  </a:moveTo>
                  <a:lnTo>
                    <a:pt x="0" y="1111"/>
                  </a:lnTo>
                  <a:lnTo>
                    <a:pt x="152" y="1111"/>
                  </a:lnTo>
                  <a:lnTo>
                    <a:pt x="606" y="1313"/>
                  </a:lnTo>
                  <a:lnTo>
                    <a:pt x="1061" y="1818"/>
                  </a:lnTo>
                  <a:lnTo>
                    <a:pt x="1364" y="2121"/>
                  </a:lnTo>
                  <a:cubicBezTo>
                    <a:pt x="1414" y="2289"/>
                    <a:pt x="1465" y="2458"/>
                    <a:pt x="1515" y="2626"/>
                  </a:cubicBezTo>
                  <a:lnTo>
                    <a:pt x="1515" y="2626"/>
                  </a:lnTo>
                  <a:lnTo>
                    <a:pt x="1818" y="3636"/>
                  </a:lnTo>
                  <a:lnTo>
                    <a:pt x="3088" y="4157"/>
                  </a:lnTo>
                  <a:lnTo>
                    <a:pt x="3088" y="5398"/>
                  </a:lnTo>
                  <a:lnTo>
                    <a:pt x="3088" y="5398"/>
                  </a:lnTo>
                  <a:lnTo>
                    <a:pt x="7879" y="7273"/>
                  </a:lnTo>
                  <a:lnTo>
                    <a:pt x="9091" y="6768"/>
                  </a:lnTo>
                  <a:lnTo>
                    <a:pt x="9697" y="6566"/>
                  </a:lnTo>
                  <a:lnTo>
                    <a:pt x="10000" y="6566"/>
                  </a:lnTo>
                  <a:lnTo>
                    <a:pt x="10000" y="6566"/>
                  </a:lnTo>
                  <a:lnTo>
                    <a:pt x="9545" y="6263"/>
                  </a:lnTo>
                  <a:lnTo>
                    <a:pt x="9091" y="5859"/>
                  </a:lnTo>
                  <a:lnTo>
                    <a:pt x="8485" y="5050"/>
                  </a:lnTo>
                  <a:lnTo>
                    <a:pt x="8485" y="5050"/>
                  </a:lnTo>
                  <a:lnTo>
                    <a:pt x="7273" y="2828"/>
                  </a:lnTo>
                  <a:lnTo>
                    <a:pt x="6818" y="1717"/>
                  </a:lnTo>
                  <a:lnTo>
                    <a:pt x="6364" y="606"/>
                  </a:lnTo>
                  <a:lnTo>
                    <a:pt x="6364" y="606"/>
                  </a:lnTo>
                  <a:lnTo>
                    <a:pt x="6364" y="404"/>
                  </a:lnTo>
                  <a:lnTo>
                    <a:pt x="6061" y="202"/>
                  </a:lnTo>
                  <a:lnTo>
                    <a:pt x="5909" y="101"/>
                  </a:lnTo>
                  <a:lnTo>
                    <a:pt x="5455" y="0"/>
                  </a:lnTo>
                  <a:lnTo>
                    <a:pt x="4697" y="0"/>
                  </a:lnTo>
                  <a:lnTo>
                    <a:pt x="3636" y="101"/>
                  </a:lnTo>
                  <a:lnTo>
                    <a:pt x="2576" y="303"/>
                  </a:lnTo>
                  <a:lnTo>
                    <a:pt x="1515" y="505"/>
                  </a:lnTo>
                  <a:lnTo>
                    <a:pt x="0" y="1111"/>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2" name="Freeform 72">
              <a:extLst>
                <a:ext uri="{FF2B5EF4-FFF2-40B4-BE49-F238E27FC236}">
                  <a16:creationId xmlns:a16="http://schemas.microsoft.com/office/drawing/2014/main" id="{AE8C062D-4A65-4617-AED1-43C4588BFE1D}"/>
                </a:ext>
              </a:extLst>
            </p:cNvPr>
            <p:cNvSpPr>
              <a:spLocks/>
            </p:cNvSpPr>
            <p:nvPr/>
          </p:nvSpPr>
          <p:spPr bwMode="auto">
            <a:xfrm>
              <a:off x="8035" y="3432"/>
              <a:ext cx="396" cy="606"/>
            </a:xfrm>
            <a:custGeom>
              <a:avLst/>
              <a:gdLst/>
              <a:ahLst/>
              <a:cxnLst>
                <a:cxn ang="0">
                  <a:pos x="0" y="66"/>
                </a:cxn>
                <a:cxn ang="0">
                  <a:pos x="0" y="66"/>
                </a:cxn>
                <a:cxn ang="0">
                  <a:pos x="6" y="66"/>
                </a:cxn>
                <a:cxn ang="0">
                  <a:pos x="24" y="78"/>
                </a:cxn>
                <a:cxn ang="0">
                  <a:pos x="42" y="108"/>
                </a:cxn>
                <a:cxn ang="0">
                  <a:pos x="54" y="126"/>
                </a:cxn>
                <a:cxn ang="0">
                  <a:pos x="60" y="156"/>
                </a:cxn>
                <a:cxn ang="0">
                  <a:pos x="60" y="156"/>
                </a:cxn>
                <a:cxn ang="0">
                  <a:pos x="72" y="216"/>
                </a:cxn>
                <a:cxn ang="0">
                  <a:pos x="72" y="252"/>
                </a:cxn>
                <a:cxn ang="0">
                  <a:pos x="72" y="282"/>
                </a:cxn>
                <a:cxn ang="0">
                  <a:pos x="66" y="324"/>
                </a:cxn>
                <a:cxn ang="0">
                  <a:pos x="48" y="366"/>
                </a:cxn>
                <a:cxn ang="0">
                  <a:pos x="6" y="480"/>
                </a:cxn>
                <a:cxn ang="0">
                  <a:pos x="6" y="480"/>
                </a:cxn>
                <a:cxn ang="0">
                  <a:pos x="6" y="498"/>
                </a:cxn>
                <a:cxn ang="0">
                  <a:pos x="6" y="516"/>
                </a:cxn>
                <a:cxn ang="0">
                  <a:pos x="18" y="528"/>
                </a:cxn>
                <a:cxn ang="0">
                  <a:pos x="30" y="534"/>
                </a:cxn>
                <a:cxn ang="0">
                  <a:pos x="42" y="546"/>
                </a:cxn>
                <a:cxn ang="0">
                  <a:pos x="54" y="558"/>
                </a:cxn>
                <a:cxn ang="0">
                  <a:pos x="54" y="576"/>
                </a:cxn>
                <a:cxn ang="0">
                  <a:pos x="48" y="594"/>
                </a:cxn>
                <a:cxn ang="0">
                  <a:pos x="48" y="594"/>
                </a:cxn>
                <a:cxn ang="0">
                  <a:pos x="48" y="606"/>
                </a:cxn>
                <a:cxn ang="0">
                  <a:pos x="54" y="606"/>
                </a:cxn>
                <a:cxn ang="0">
                  <a:pos x="84" y="594"/>
                </a:cxn>
                <a:cxn ang="0">
                  <a:pos x="186" y="516"/>
                </a:cxn>
                <a:cxn ang="0">
                  <a:pos x="312" y="432"/>
                </a:cxn>
                <a:cxn ang="0">
                  <a:pos x="360" y="402"/>
                </a:cxn>
                <a:cxn ang="0">
                  <a:pos x="384" y="390"/>
                </a:cxn>
                <a:cxn ang="0">
                  <a:pos x="396" y="390"/>
                </a:cxn>
                <a:cxn ang="0">
                  <a:pos x="396" y="390"/>
                </a:cxn>
                <a:cxn ang="0">
                  <a:pos x="378" y="372"/>
                </a:cxn>
                <a:cxn ang="0">
                  <a:pos x="360" y="348"/>
                </a:cxn>
                <a:cxn ang="0">
                  <a:pos x="336" y="300"/>
                </a:cxn>
                <a:cxn ang="0">
                  <a:pos x="336" y="300"/>
                </a:cxn>
                <a:cxn ang="0">
                  <a:pos x="288" y="168"/>
                </a:cxn>
                <a:cxn ang="0">
                  <a:pos x="270" y="102"/>
                </a:cxn>
                <a:cxn ang="0">
                  <a:pos x="252" y="36"/>
                </a:cxn>
                <a:cxn ang="0">
                  <a:pos x="252" y="36"/>
                </a:cxn>
                <a:cxn ang="0">
                  <a:pos x="252" y="24"/>
                </a:cxn>
                <a:cxn ang="0">
                  <a:pos x="240" y="12"/>
                </a:cxn>
                <a:cxn ang="0">
                  <a:pos x="234" y="6"/>
                </a:cxn>
                <a:cxn ang="0">
                  <a:pos x="216" y="0"/>
                </a:cxn>
                <a:cxn ang="0">
                  <a:pos x="186" y="0"/>
                </a:cxn>
                <a:cxn ang="0">
                  <a:pos x="144" y="6"/>
                </a:cxn>
                <a:cxn ang="0">
                  <a:pos x="102" y="18"/>
                </a:cxn>
                <a:cxn ang="0">
                  <a:pos x="60" y="30"/>
                </a:cxn>
                <a:cxn ang="0">
                  <a:pos x="0" y="66"/>
                </a:cxn>
              </a:cxnLst>
              <a:rect l="0" t="0" r="r" b="b"/>
              <a:pathLst>
                <a:path w="396" h="606">
                  <a:moveTo>
                    <a:pt x="0" y="66"/>
                  </a:moveTo>
                  <a:lnTo>
                    <a:pt x="0" y="66"/>
                  </a:lnTo>
                  <a:lnTo>
                    <a:pt x="6" y="66"/>
                  </a:lnTo>
                  <a:lnTo>
                    <a:pt x="24" y="78"/>
                  </a:lnTo>
                  <a:lnTo>
                    <a:pt x="42" y="108"/>
                  </a:lnTo>
                  <a:lnTo>
                    <a:pt x="54" y="126"/>
                  </a:lnTo>
                  <a:lnTo>
                    <a:pt x="60" y="156"/>
                  </a:lnTo>
                  <a:lnTo>
                    <a:pt x="60" y="156"/>
                  </a:lnTo>
                  <a:lnTo>
                    <a:pt x="72" y="216"/>
                  </a:lnTo>
                  <a:lnTo>
                    <a:pt x="72" y="252"/>
                  </a:lnTo>
                  <a:lnTo>
                    <a:pt x="72" y="282"/>
                  </a:lnTo>
                  <a:lnTo>
                    <a:pt x="66" y="324"/>
                  </a:lnTo>
                  <a:lnTo>
                    <a:pt x="48" y="366"/>
                  </a:lnTo>
                  <a:lnTo>
                    <a:pt x="6" y="480"/>
                  </a:lnTo>
                  <a:lnTo>
                    <a:pt x="6" y="480"/>
                  </a:lnTo>
                  <a:lnTo>
                    <a:pt x="6" y="498"/>
                  </a:lnTo>
                  <a:lnTo>
                    <a:pt x="6" y="516"/>
                  </a:lnTo>
                  <a:lnTo>
                    <a:pt x="18" y="528"/>
                  </a:lnTo>
                  <a:lnTo>
                    <a:pt x="30" y="534"/>
                  </a:lnTo>
                  <a:lnTo>
                    <a:pt x="42" y="546"/>
                  </a:lnTo>
                  <a:lnTo>
                    <a:pt x="54" y="558"/>
                  </a:lnTo>
                  <a:lnTo>
                    <a:pt x="54" y="576"/>
                  </a:lnTo>
                  <a:lnTo>
                    <a:pt x="48" y="594"/>
                  </a:lnTo>
                  <a:lnTo>
                    <a:pt x="48" y="594"/>
                  </a:lnTo>
                  <a:lnTo>
                    <a:pt x="48" y="606"/>
                  </a:lnTo>
                  <a:lnTo>
                    <a:pt x="54" y="606"/>
                  </a:lnTo>
                  <a:lnTo>
                    <a:pt x="84" y="594"/>
                  </a:lnTo>
                  <a:lnTo>
                    <a:pt x="186" y="516"/>
                  </a:lnTo>
                  <a:lnTo>
                    <a:pt x="312" y="432"/>
                  </a:lnTo>
                  <a:lnTo>
                    <a:pt x="360" y="402"/>
                  </a:lnTo>
                  <a:lnTo>
                    <a:pt x="384" y="390"/>
                  </a:lnTo>
                  <a:lnTo>
                    <a:pt x="396" y="390"/>
                  </a:lnTo>
                  <a:lnTo>
                    <a:pt x="396" y="390"/>
                  </a:lnTo>
                  <a:lnTo>
                    <a:pt x="378" y="372"/>
                  </a:lnTo>
                  <a:lnTo>
                    <a:pt x="360" y="348"/>
                  </a:lnTo>
                  <a:lnTo>
                    <a:pt x="336" y="300"/>
                  </a:lnTo>
                  <a:lnTo>
                    <a:pt x="336" y="300"/>
                  </a:lnTo>
                  <a:lnTo>
                    <a:pt x="288" y="168"/>
                  </a:lnTo>
                  <a:lnTo>
                    <a:pt x="270" y="102"/>
                  </a:lnTo>
                  <a:lnTo>
                    <a:pt x="252" y="36"/>
                  </a:lnTo>
                  <a:lnTo>
                    <a:pt x="252" y="36"/>
                  </a:lnTo>
                  <a:lnTo>
                    <a:pt x="252" y="24"/>
                  </a:lnTo>
                  <a:lnTo>
                    <a:pt x="240" y="12"/>
                  </a:lnTo>
                  <a:lnTo>
                    <a:pt x="234" y="6"/>
                  </a:lnTo>
                  <a:lnTo>
                    <a:pt x="216" y="0"/>
                  </a:lnTo>
                  <a:lnTo>
                    <a:pt x="186" y="0"/>
                  </a:lnTo>
                  <a:lnTo>
                    <a:pt x="144" y="6"/>
                  </a:lnTo>
                  <a:lnTo>
                    <a:pt x="102" y="18"/>
                  </a:lnTo>
                  <a:lnTo>
                    <a:pt x="60" y="30"/>
                  </a:lnTo>
                  <a:lnTo>
                    <a:pt x="0"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3" name="Freeform 73">
              <a:extLst>
                <a:ext uri="{FF2B5EF4-FFF2-40B4-BE49-F238E27FC236}">
                  <a16:creationId xmlns:a16="http://schemas.microsoft.com/office/drawing/2014/main" id="{AED846D1-FEAD-41A6-9DD5-F40D3992573A}"/>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close/>
                </a:path>
              </a:pathLst>
            </a:custGeom>
            <a:solidFill>
              <a:srgbClr val="F3A67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4" name="Freeform 74">
              <a:extLst>
                <a:ext uri="{FF2B5EF4-FFF2-40B4-BE49-F238E27FC236}">
                  <a16:creationId xmlns:a16="http://schemas.microsoft.com/office/drawing/2014/main" id="{98B0D07C-28E0-4C75-AE02-F1A04E7B78C8}"/>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5" name="Freeform 75">
              <a:extLst>
                <a:ext uri="{FF2B5EF4-FFF2-40B4-BE49-F238E27FC236}">
                  <a16:creationId xmlns:a16="http://schemas.microsoft.com/office/drawing/2014/main" id="{7EFA123C-8E01-4E1A-B3EA-347DEDA5BDEE}"/>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6" name="Freeform 76">
              <a:extLst>
                <a:ext uri="{FF2B5EF4-FFF2-40B4-BE49-F238E27FC236}">
                  <a16:creationId xmlns:a16="http://schemas.microsoft.com/office/drawing/2014/main" id="{797890EE-5D0E-4CEE-9B6F-319C33272614}"/>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7" name="Freeform 77">
              <a:extLst>
                <a:ext uri="{FF2B5EF4-FFF2-40B4-BE49-F238E27FC236}">
                  <a16:creationId xmlns:a16="http://schemas.microsoft.com/office/drawing/2014/main" id="{9C390612-AE0C-494C-B137-5C4910EA45E5}"/>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8" name="Freeform 78">
              <a:extLst>
                <a:ext uri="{FF2B5EF4-FFF2-40B4-BE49-F238E27FC236}">
                  <a16:creationId xmlns:a16="http://schemas.microsoft.com/office/drawing/2014/main" id="{87434190-D397-464C-8AB9-08DF29586900}"/>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9" name="Freeform 79">
              <a:extLst>
                <a:ext uri="{FF2B5EF4-FFF2-40B4-BE49-F238E27FC236}">
                  <a16:creationId xmlns:a16="http://schemas.microsoft.com/office/drawing/2014/main" id="{EE947A60-4665-435C-AE14-A1387E67EF43}"/>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close/>
                </a:path>
              </a:pathLst>
            </a:custGeom>
            <a:solidFill>
              <a:srgbClr val="4C1B0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0" name="Freeform 80">
              <a:extLst>
                <a:ext uri="{FF2B5EF4-FFF2-40B4-BE49-F238E27FC236}">
                  <a16:creationId xmlns:a16="http://schemas.microsoft.com/office/drawing/2014/main" id="{FEE351DF-D75A-49ED-B3A6-E8B319498E12}"/>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1" name="Freeform 81">
              <a:extLst>
                <a:ext uri="{FF2B5EF4-FFF2-40B4-BE49-F238E27FC236}">
                  <a16:creationId xmlns:a16="http://schemas.microsoft.com/office/drawing/2014/main" id="{E5F4B5E4-2682-4221-BBF2-238907DEEF46}"/>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2" name="Freeform 82">
              <a:extLst>
                <a:ext uri="{FF2B5EF4-FFF2-40B4-BE49-F238E27FC236}">
                  <a16:creationId xmlns:a16="http://schemas.microsoft.com/office/drawing/2014/main" id="{B24D28A1-59A0-4470-B718-0D0471734A57}"/>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3" name="Freeform 83">
              <a:extLst>
                <a:ext uri="{FF2B5EF4-FFF2-40B4-BE49-F238E27FC236}">
                  <a16:creationId xmlns:a16="http://schemas.microsoft.com/office/drawing/2014/main" id="{80BA284B-915B-4883-A3CF-6249EF3E9C50}"/>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4" name="Freeform 84">
              <a:extLst>
                <a:ext uri="{FF2B5EF4-FFF2-40B4-BE49-F238E27FC236}">
                  <a16:creationId xmlns:a16="http://schemas.microsoft.com/office/drawing/2014/main" id="{699DEFFB-6005-4600-95DD-CD33B2E11739}"/>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5" name="Freeform 85">
              <a:extLst>
                <a:ext uri="{FF2B5EF4-FFF2-40B4-BE49-F238E27FC236}">
                  <a16:creationId xmlns:a16="http://schemas.microsoft.com/office/drawing/2014/main" id="{AF162970-2961-406B-8CE2-B016B2B4F561}"/>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6" name="Freeform 86">
              <a:extLst>
                <a:ext uri="{FF2B5EF4-FFF2-40B4-BE49-F238E27FC236}">
                  <a16:creationId xmlns:a16="http://schemas.microsoft.com/office/drawing/2014/main" id="{5E7BAD0C-0EE1-4832-803E-5339F3114AB7}"/>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7" name="Freeform 87">
              <a:extLst>
                <a:ext uri="{FF2B5EF4-FFF2-40B4-BE49-F238E27FC236}">
                  <a16:creationId xmlns:a16="http://schemas.microsoft.com/office/drawing/2014/main" id="{E3A815FD-7EF4-49A1-96A0-4D78537A0EA7}"/>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8" name="Freeform 88">
              <a:extLst>
                <a:ext uri="{FF2B5EF4-FFF2-40B4-BE49-F238E27FC236}">
                  <a16:creationId xmlns:a16="http://schemas.microsoft.com/office/drawing/2014/main" id="{840376D9-A21B-4EC4-AA3C-6A0220B63952}"/>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9" name="Freeform 89">
              <a:extLst>
                <a:ext uri="{FF2B5EF4-FFF2-40B4-BE49-F238E27FC236}">
                  <a16:creationId xmlns:a16="http://schemas.microsoft.com/office/drawing/2014/main" id="{B2EB59AA-329E-4B7C-839E-0322C1DEDF86}"/>
                </a:ext>
              </a:extLst>
            </p:cNvPr>
            <p:cNvSpPr>
              <a:spLocks/>
            </p:cNvSpPr>
            <p:nvPr/>
          </p:nvSpPr>
          <p:spPr bwMode="auto">
            <a:xfrm>
              <a:off x="7561" y="4800"/>
              <a:ext cx="954" cy="624"/>
            </a:xfrm>
            <a:custGeom>
              <a:avLst/>
              <a:gdLst/>
              <a:ahLst/>
              <a:cxnLst>
                <a:cxn ang="0">
                  <a:pos x="834" y="0"/>
                </a:cxn>
                <a:cxn ang="0">
                  <a:pos x="468" y="150"/>
                </a:cxn>
                <a:cxn ang="0">
                  <a:pos x="300" y="216"/>
                </a:cxn>
                <a:cxn ang="0">
                  <a:pos x="264" y="234"/>
                </a:cxn>
                <a:cxn ang="0">
                  <a:pos x="132" y="348"/>
                </a:cxn>
                <a:cxn ang="0">
                  <a:pos x="102" y="378"/>
                </a:cxn>
                <a:cxn ang="0">
                  <a:pos x="0" y="546"/>
                </a:cxn>
                <a:cxn ang="0">
                  <a:pos x="0" y="546"/>
                </a:cxn>
                <a:cxn ang="0">
                  <a:pos x="24" y="534"/>
                </a:cxn>
                <a:cxn ang="0">
                  <a:pos x="48" y="510"/>
                </a:cxn>
                <a:cxn ang="0">
                  <a:pos x="114" y="420"/>
                </a:cxn>
                <a:cxn ang="0">
                  <a:pos x="126" y="408"/>
                </a:cxn>
                <a:cxn ang="0">
                  <a:pos x="102" y="510"/>
                </a:cxn>
                <a:cxn ang="0">
                  <a:pos x="96" y="570"/>
                </a:cxn>
                <a:cxn ang="0">
                  <a:pos x="90" y="624"/>
                </a:cxn>
                <a:cxn ang="0">
                  <a:pos x="114" y="618"/>
                </a:cxn>
                <a:cxn ang="0">
                  <a:pos x="120" y="594"/>
                </a:cxn>
                <a:cxn ang="0">
                  <a:pos x="144" y="588"/>
                </a:cxn>
                <a:cxn ang="0">
                  <a:pos x="156" y="570"/>
                </a:cxn>
                <a:cxn ang="0">
                  <a:pos x="168" y="498"/>
                </a:cxn>
                <a:cxn ang="0">
                  <a:pos x="198" y="426"/>
                </a:cxn>
                <a:cxn ang="0">
                  <a:pos x="186" y="492"/>
                </a:cxn>
                <a:cxn ang="0">
                  <a:pos x="186" y="516"/>
                </a:cxn>
                <a:cxn ang="0">
                  <a:pos x="180" y="546"/>
                </a:cxn>
                <a:cxn ang="0">
                  <a:pos x="186" y="558"/>
                </a:cxn>
                <a:cxn ang="0">
                  <a:pos x="198" y="528"/>
                </a:cxn>
                <a:cxn ang="0">
                  <a:pos x="210" y="504"/>
                </a:cxn>
                <a:cxn ang="0">
                  <a:pos x="234" y="450"/>
                </a:cxn>
                <a:cxn ang="0">
                  <a:pos x="240" y="438"/>
                </a:cxn>
                <a:cxn ang="0">
                  <a:pos x="258" y="414"/>
                </a:cxn>
                <a:cxn ang="0">
                  <a:pos x="264" y="402"/>
                </a:cxn>
                <a:cxn ang="0">
                  <a:pos x="306" y="360"/>
                </a:cxn>
                <a:cxn ang="0">
                  <a:pos x="336" y="318"/>
                </a:cxn>
                <a:cxn ang="0">
                  <a:pos x="342" y="306"/>
                </a:cxn>
                <a:cxn ang="0">
                  <a:pos x="354" y="282"/>
                </a:cxn>
                <a:cxn ang="0">
                  <a:pos x="438" y="258"/>
                </a:cxn>
                <a:cxn ang="0">
                  <a:pos x="612" y="222"/>
                </a:cxn>
                <a:cxn ang="0">
                  <a:pos x="816" y="174"/>
                </a:cxn>
                <a:cxn ang="0">
                  <a:pos x="954" y="126"/>
                </a:cxn>
              </a:cxnLst>
              <a:rect l="0" t="0" r="r" b="b"/>
              <a:pathLst>
                <a:path w="954" h="624">
                  <a:moveTo>
                    <a:pt x="834" y="0"/>
                  </a:moveTo>
                  <a:lnTo>
                    <a:pt x="834" y="0"/>
                  </a:lnTo>
                  <a:lnTo>
                    <a:pt x="468" y="150"/>
                  </a:lnTo>
                  <a:lnTo>
                    <a:pt x="468" y="150"/>
                  </a:lnTo>
                  <a:lnTo>
                    <a:pt x="348" y="198"/>
                  </a:lnTo>
                  <a:lnTo>
                    <a:pt x="300" y="216"/>
                  </a:lnTo>
                  <a:lnTo>
                    <a:pt x="264" y="234"/>
                  </a:lnTo>
                  <a:lnTo>
                    <a:pt x="264" y="234"/>
                  </a:lnTo>
                  <a:lnTo>
                    <a:pt x="174" y="306"/>
                  </a:lnTo>
                  <a:lnTo>
                    <a:pt x="132" y="348"/>
                  </a:lnTo>
                  <a:lnTo>
                    <a:pt x="102" y="378"/>
                  </a:lnTo>
                  <a:lnTo>
                    <a:pt x="102" y="378"/>
                  </a:lnTo>
                  <a:lnTo>
                    <a:pt x="48" y="456"/>
                  </a:lnTo>
                  <a:lnTo>
                    <a:pt x="0" y="546"/>
                  </a:lnTo>
                  <a:lnTo>
                    <a:pt x="0" y="546"/>
                  </a:lnTo>
                  <a:lnTo>
                    <a:pt x="0" y="546"/>
                  </a:lnTo>
                  <a:lnTo>
                    <a:pt x="12" y="546"/>
                  </a:lnTo>
                  <a:lnTo>
                    <a:pt x="24" y="534"/>
                  </a:lnTo>
                  <a:lnTo>
                    <a:pt x="48" y="510"/>
                  </a:lnTo>
                  <a:lnTo>
                    <a:pt x="48" y="510"/>
                  </a:lnTo>
                  <a:lnTo>
                    <a:pt x="90" y="444"/>
                  </a:lnTo>
                  <a:lnTo>
                    <a:pt x="114" y="420"/>
                  </a:lnTo>
                  <a:lnTo>
                    <a:pt x="126" y="408"/>
                  </a:lnTo>
                  <a:lnTo>
                    <a:pt x="126" y="408"/>
                  </a:lnTo>
                  <a:lnTo>
                    <a:pt x="114" y="444"/>
                  </a:lnTo>
                  <a:lnTo>
                    <a:pt x="102" y="510"/>
                  </a:lnTo>
                  <a:lnTo>
                    <a:pt x="102" y="510"/>
                  </a:lnTo>
                  <a:lnTo>
                    <a:pt x="96" y="570"/>
                  </a:lnTo>
                  <a:lnTo>
                    <a:pt x="90" y="624"/>
                  </a:lnTo>
                  <a:lnTo>
                    <a:pt x="90" y="624"/>
                  </a:lnTo>
                  <a:lnTo>
                    <a:pt x="102" y="624"/>
                  </a:lnTo>
                  <a:lnTo>
                    <a:pt x="114" y="618"/>
                  </a:lnTo>
                  <a:lnTo>
                    <a:pt x="120" y="594"/>
                  </a:lnTo>
                  <a:lnTo>
                    <a:pt x="120" y="594"/>
                  </a:lnTo>
                  <a:lnTo>
                    <a:pt x="132" y="594"/>
                  </a:lnTo>
                  <a:lnTo>
                    <a:pt x="144" y="588"/>
                  </a:lnTo>
                  <a:lnTo>
                    <a:pt x="156" y="570"/>
                  </a:lnTo>
                  <a:lnTo>
                    <a:pt x="156" y="570"/>
                  </a:lnTo>
                  <a:lnTo>
                    <a:pt x="156" y="540"/>
                  </a:lnTo>
                  <a:lnTo>
                    <a:pt x="168" y="498"/>
                  </a:lnTo>
                  <a:lnTo>
                    <a:pt x="168" y="498"/>
                  </a:lnTo>
                  <a:lnTo>
                    <a:pt x="198" y="426"/>
                  </a:lnTo>
                  <a:lnTo>
                    <a:pt x="198" y="426"/>
                  </a:lnTo>
                  <a:lnTo>
                    <a:pt x="186" y="492"/>
                  </a:lnTo>
                  <a:lnTo>
                    <a:pt x="186" y="492"/>
                  </a:lnTo>
                  <a:lnTo>
                    <a:pt x="186" y="516"/>
                  </a:lnTo>
                  <a:lnTo>
                    <a:pt x="180" y="546"/>
                  </a:lnTo>
                  <a:lnTo>
                    <a:pt x="180" y="546"/>
                  </a:lnTo>
                  <a:lnTo>
                    <a:pt x="180" y="552"/>
                  </a:lnTo>
                  <a:lnTo>
                    <a:pt x="186" y="558"/>
                  </a:lnTo>
                  <a:lnTo>
                    <a:pt x="192" y="552"/>
                  </a:lnTo>
                  <a:lnTo>
                    <a:pt x="198" y="528"/>
                  </a:lnTo>
                  <a:lnTo>
                    <a:pt x="198" y="528"/>
                  </a:lnTo>
                  <a:lnTo>
                    <a:pt x="210" y="504"/>
                  </a:lnTo>
                  <a:lnTo>
                    <a:pt x="216" y="480"/>
                  </a:lnTo>
                  <a:lnTo>
                    <a:pt x="234" y="450"/>
                  </a:lnTo>
                  <a:lnTo>
                    <a:pt x="234" y="450"/>
                  </a:lnTo>
                  <a:lnTo>
                    <a:pt x="240" y="438"/>
                  </a:lnTo>
                  <a:lnTo>
                    <a:pt x="246" y="426"/>
                  </a:lnTo>
                  <a:lnTo>
                    <a:pt x="258" y="414"/>
                  </a:lnTo>
                  <a:lnTo>
                    <a:pt x="264" y="402"/>
                  </a:lnTo>
                  <a:lnTo>
                    <a:pt x="264" y="402"/>
                  </a:lnTo>
                  <a:lnTo>
                    <a:pt x="276" y="384"/>
                  </a:lnTo>
                  <a:lnTo>
                    <a:pt x="306" y="360"/>
                  </a:lnTo>
                  <a:lnTo>
                    <a:pt x="330" y="336"/>
                  </a:lnTo>
                  <a:lnTo>
                    <a:pt x="336" y="318"/>
                  </a:lnTo>
                  <a:lnTo>
                    <a:pt x="342" y="306"/>
                  </a:lnTo>
                  <a:lnTo>
                    <a:pt x="342" y="306"/>
                  </a:lnTo>
                  <a:lnTo>
                    <a:pt x="348" y="294"/>
                  </a:lnTo>
                  <a:lnTo>
                    <a:pt x="354" y="282"/>
                  </a:lnTo>
                  <a:lnTo>
                    <a:pt x="384" y="270"/>
                  </a:lnTo>
                  <a:lnTo>
                    <a:pt x="438" y="258"/>
                  </a:lnTo>
                  <a:lnTo>
                    <a:pt x="438" y="258"/>
                  </a:lnTo>
                  <a:lnTo>
                    <a:pt x="612" y="222"/>
                  </a:lnTo>
                  <a:lnTo>
                    <a:pt x="738" y="198"/>
                  </a:lnTo>
                  <a:lnTo>
                    <a:pt x="816" y="174"/>
                  </a:lnTo>
                  <a:lnTo>
                    <a:pt x="816" y="174"/>
                  </a:lnTo>
                  <a:lnTo>
                    <a:pt x="954" y="126"/>
                  </a:lnTo>
                  <a:lnTo>
                    <a:pt x="834"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0" name="Freeform 90">
              <a:extLst>
                <a:ext uri="{FF2B5EF4-FFF2-40B4-BE49-F238E27FC236}">
                  <a16:creationId xmlns:a16="http://schemas.microsoft.com/office/drawing/2014/main" id="{AFBEBD82-4874-44CD-ACCE-F783F0AFA366}"/>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1" name="Freeform 91">
              <a:extLst>
                <a:ext uri="{FF2B5EF4-FFF2-40B4-BE49-F238E27FC236}">
                  <a16:creationId xmlns:a16="http://schemas.microsoft.com/office/drawing/2014/main" id="{A760893E-C579-4A6B-B23E-564BD4BDF982}"/>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2" name="Freeform 92">
              <a:extLst>
                <a:ext uri="{FF2B5EF4-FFF2-40B4-BE49-F238E27FC236}">
                  <a16:creationId xmlns:a16="http://schemas.microsoft.com/office/drawing/2014/main" id="{71E432C7-7D51-4CA2-A0B9-B096CC7C664F}"/>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3" name="Freeform 93">
              <a:extLst>
                <a:ext uri="{FF2B5EF4-FFF2-40B4-BE49-F238E27FC236}">
                  <a16:creationId xmlns:a16="http://schemas.microsoft.com/office/drawing/2014/main" id="{8959C4B1-5B02-46F6-B3FC-EB7E874A6B80}"/>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4" name="Freeform 94">
              <a:extLst>
                <a:ext uri="{FF2B5EF4-FFF2-40B4-BE49-F238E27FC236}">
                  <a16:creationId xmlns:a16="http://schemas.microsoft.com/office/drawing/2014/main" id="{09050370-86F6-48CF-8997-DC9235150A6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5" name="Freeform 95">
              <a:extLst>
                <a:ext uri="{FF2B5EF4-FFF2-40B4-BE49-F238E27FC236}">
                  <a16:creationId xmlns:a16="http://schemas.microsoft.com/office/drawing/2014/main" id="{FD9E9AED-D23C-4B5E-8557-411F279EDEE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8" name="Audio 7">
            <a:hlinkClick r:id="" action="ppaction://media"/>
            <a:extLst>
              <a:ext uri="{FF2B5EF4-FFF2-40B4-BE49-F238E27FC236}">
                <a16:creationId xmlns:a16="http://schemas.microsoft.com/office/drawing/2014/main" id="{261D4C3D-485B-4A92-A8A1-DCBBB30557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0" name="Action Button: Go Back or Previous 89">
            <a:hlinkClick r:id="" action="ppaction://hlinkshowjump?jump=previousslide" highlightClick="1"/>
            <a:extLst>
              <a:ext uri="{FF2B5EF4-FFF2-40B4-BE49-F238E27FC236}">
                <a16:creationId xmlns:a16="http://schemas.microsoft.com/office/drawing/2014/main" id="{05E160BB-9CF5-4F08-8C78-A8D5FF679386}"/>
              </a:ext>
            </a:extLst>
          </p:cNvPr>
          <p:cNvSpPr/>
          <p:nvPr/>
        </p:nvSpPr>
        <p:spPr>
          <a:xfrm>
            <a:off x="403520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6" name="Action Button: Go Forward or Next 175">
            <a:hlinkClick r:id="" action="ppaction://hlinkshowjump?jump=nextslide" highlightClick="1"/>
            <a:extLst>
              <a:ext uri="{FF2B5EF4-FFF2-40B4-BE49-F238E27FC236}">
                <a16:creationId xmlns:a16="http://schemas.microsoft.com/office/drawing/2014/main" id="{EACC2434-A80A-4437-8BAA-6AFD776339C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589750669"/>
      </p:ext>
    </p:extLst>
  </p:cSld>
  <p:clrMapOvr>
    <a:masterClrMapping/>
  </p:clrMapOvr>
  <mc:AlternateContent xmlns:mc="http://schemas.openxmlformats.org/markup-compatibility/2006" xmlns:p14="http://schemas.microsoft.com/office/powerpoint/2010/main">
    <mc:Choice Requires="p14">
      <p:transition spd="slow" p14:dur="2000" advTm="42499"/>
    </mc:Choice>
    <mc:Fallback xmlns="">
      <p:transition spd="slow" advTm="4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8000"/>
                                  </p:stCondLst>
                                  <p:childTnLst>
                                    <p:set>
                                      <p:cBhvr>
                                        <p:cTn id="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16</a:t>
            </a:r>
          </a:p>
        </p:txBody>
      </p:sp>
      <p:sp>
        <p:nvSpPr>
          <p:cNvPr id="4" name="TextBox 3"/>
          <p:cNvSpPr txBox="1"/>
          <p:nvPr/>
        </p:nvSpPr>
        <p:spPr>
          <a:xfrm>
            <a:off x="3283990" y="1765715"/>
            <a:ext cx="5098011" cy="646331"/>
          </a:xfrm>
          <a:prstGeom prst="rect">
            <a:avLst/>
          </a:prstGeom>
          <a:noFill/>
        </p:spPr>
        <p:txBody>
          <a:bodyPr wrap="square" rtlCol="0">
            <a:spAutoFit/>
          </a:bodyPr>
          <a:lstStyle/>
          <a:p>
            <a:r>
              <a:rPr lang="en-US" dirty="0"/>
              <a:t>Can the audit committee meet with the auditor without management present?</a:t>
            </a:r>
          </a:p>
        </p:txBody>
      </p:sp>
      <p:pic>
        <p:nvPicPr>
          <p:cNvPr id="6" name="Picture 5"/>
          <p:cNvPicPr>
            <a:picLocks noChangeAspect="1"/>
          </p:cNvPicPr>
          <p:nvPr/>
        </p:nvPicPr>
        <p:blipFill>
          <a:blip r:embed="rId6"/>
          <a:stretch>
            <a:fillRect/>
          </a:stretch>
        </p:blipFill>
        <p:spPr>
          <a:xfrm>
            <a:off x="2838242" y="364986"/>
            <a:ext cx="7572467" cy="5926816"/>
          </a:xfrm>
          <a:prstGeom prst="rect">
            <a:avLst/>
          </a:prstGeom>
        </p:spPr>
      </p:pic>
      <p:sp>
        <p:nvSpPr>
          <p:cNvPr id="7" name="TextBox 6"/>
          <p:cNvSpPr txBox="1"/>
          <p:nvPr/>
        </p:nvSpPr>
        <p:spPr>
          <a:xfrm>
            <a:off x="3598578" y="1352611"/>
            <a:ext cx="4643021" cy="1286186"/>
          </a:xfrm>
          <a:prstGeom prst="rect">
            <a:avLst/>
          </a:prstGeom>
          <a:noFill/>
        </p:spPr>
        <p:txBody>
          <a:bodyPr wrap="square" rtlCol="0">
            <a:spAutoFit/>
          </a:bodyPr>
          <a:lstStyle/>
          <a:p>
            <a:pPr>
              <a:lnSpc>
                <a:spcPct val="150000"/>
              </a:lnSpc>
            </a:pPr>
            <a:r>
              <a:rPr lang="en-US" spc="20" dirty="0">
                <a:latin typeface="Century Gothic" panose="020B0502020202020204" pitchFamily="34" charset="0"/>
                <a:ea typeface="Roboto" panose="02000000000000000000" pitchFamily="2" charset="0"/>
              </a:rPr>
              <a:t>Can the audit committee meet with the auditor without management present?</a:t>
            </a:r>
          </a:p>
        </p:txBody>
      </p:sp>
      <p:sp>
        <p:nvSpPr>
          <p:cNvPr id="8" name="Rectangle 7">
            <a:extLst>
              <a:ext uri="{FF2B5EF4-FFF2-40B4-BE49-F238E27FC236}">
                <a16:creationId xmlns:a16="http://schemas.microsoft.com/office/drawing/2014/main" id="{3DC54FE1-BD38-43A6-B44D-00C4B2C7931D}"/>
              </a:ext>
            </a:extLst>
          </p:cNvPr>
          <p:cNvSpPr/>
          <p:nvPr/>
        </p:nvSpPr>
        <p:spPr>
          <a:xfrm>
            <a:off x="578303" y="3646170"/>
            <a:ext cx="4519878" cy="1685846"/>
          </a:xfrm>
          <a:prstGeom prst="rect">
            <a:avLst/>
          </a:prstGeom>
        </p:spPr>
        <p:txBody>
          <a:bodyPr wrap="square">
            <a:spAutoFit/>
          </a:bodyPr>
          <a:lstStyle/>
          <a:p>
            <a:pPr marL="91440">
              <a:lnSpc>
                <a:spcPct val="150000"/>
              </a:lnSpc>
              <a:spcBef>
                <a:spcPts val="600"/>
              </a:spcBef>
              <a:spcAft>
                <a:spcPts val="600"/>
              </a:spcAft>
            </a:pPr>
            <a:r>
              <a:rPr lang="en-US" sz="2400" spc="20" dirty="0">
                <a:solidFill>
                  <a:srgbClr val="000000"/>
                </a:solidFill>
                <a:latin typeface="Roboto" panose="02000000000000000000" pitchFamily="2" charset="0"/>
                <a:ea typeface="Roboto" panose="02000000000000000000" pitchFamily="2" charset="0"/>
              </a:rPr>
              <a:t>Yes, the auditor can meet with the audit committee, without any management present.</a:t>
            </a:r>
            <a:endParaRPr lang="en-US"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C40ED39E-F641-427A-AD7B-4E530A9C132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151F7396-D36E-4EF5-8CA9-6A51CA244647}"/>
              </a:ext>
            </a:extLst>
          </p:cNvPr>
          <p:cNvSpPr/>
          <p:nvPr/>
        </p:nvSpPr>
        <p:spPr>
          <a:xfrm>
            <a:off x="457200" y="533201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570744D1-CB86-49B9-8306-26396EF1C1C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973615533"/>
      </p:ext>
    </p:extLst>
  </p:cSld>
  <p:clrMapOvr>
    <a:masterClrMapping/>
  </p:clrMapOvr>
  <mc:AlternateContent xmlns:mc="http://schemas.openxmlformats.org/markup-compatibility/2006" xmlns:p14="http://schemas.microsoft.com/office/powerpoint/2010/main">
    <mc:Choice Requires="p14">
      <p:transition spd="slow" p14:dur="2000" advTm="13529"/>
    </mc:Choice>
    <mc:Fallback xmlns="">
      <p:transition spd="slow" advTm="1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7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17</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l="22" r="22"/>
          <a:stretch>
            <a:fillRect/>
          </a:stretch>
        </p:blipFill>
        <p:spPr>
          <a:xfrm>
            <a:off x="4564609" y="1138741"/>
            <a:ext cx="3475177"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A208AB08-59C5-43A6-B763-1DF22BFDFA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D2A1DC37-EC23-4063-B75D-8804A0DFEA8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AE6C27AF-8499-42B8-B743-AE0E1A370E5E}"/>
              </a:ext>
            </a:extLst>
          </p:cNvPr>
          <p:cNvSpPr/>
          <p:nvPr/>
        </p:nvSpPr>
        <p:spPr>
          <a:xfrm>
            <a:off x="5248415" y="519805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116"/>
    </mc:Choice>
    <mc:Fallback xmlns="">
      <p:transition spd="slow" advTm="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18</a:t>
            </a:r>
          </a:p>
        </p:txBody>
      </p:sp>
      <p:sp>
        <p:nvSpPr>
          <p:cNvPr id="3" name="Rectangle 2"/>
          <p:cNvSpPr/>
          <p:nvPr/>
        </p:nvSpPr>
        <p:spPr>
          <a:xfrm>
            <a:off x="960634" y="1993691"/>
            <a:ext cx="6782782" cy="2800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1600" spc="20" dirty="0">
                <a:solidFill>
                  <a:srgbClr val="000000"/>
                </a:solidFill>
                <a:latin typeface="Century Gothic" panose="020B0502020202020204" pitchFamily="34" charset="0"/>
                <a:ea typeface="Roboto" panose="02000000000000000000" pitchFamily="2" charset="0"/>
              </a:rPr>
              <a:t>Municipalities and villages can appoint an auditor who is not listed on the Department of Municipal Affairs and Housing’s Registered Municipal Auditor List.</a:t>
            </a:r>
          </a:p>
          <a:p>
            <a:pPr marL="91440">
              <a:lnSpc>
                <a:spcPct val="150000"/>
              </a:lnSpc>
              <a:spcBef>
                <a:spcPts val="600"/>
              </a:spcBef>
              <a:spcAft>
                <a:spcPts val="600"/>
              </a:spcAft>
            </a:pPr>
            <a:r>
              <a:rPr lang="en-US" sz="3200" b="1" spc="20" dirty="0">
                <a:solidFill>
                  <a:srgbClr val="000000"/>
                </a:solidFill>
                <a:latin typeface="Century Gothic" panose="020B0502020202020204" pitchFamily="34" charset="0"/>
                <a:ea typeface="Roboto" panose="02000000000000000000" pitchFamily="2" charset="0"/>
              </a:rPr>
              <a:t>True or False</a:t>
            </a:r>
            <a:endParaRPr lang="en-US" sz="3200" b="1"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D9297FBD-036D-4331-A8AA-721DF821FEB8}"/>
              </a:ext>
            </a:extLst>
          </p:cNvPr>
          <p:cNvGrpSpPr>
            <a:grpSpLocks noChangeAspect="1"/>
          </p:cNvGrpSpPr>
          <p:nvPr/>
        </p:nvGrpSpPr>
        <p:grpSpPr bwMode="auto">
          <a:xfrm flipH="1">
            <a:off x="6797266" y="1063416"/>
            <a:ext cx="2886075" cy="4576762"/>
            <a:chOff x="162" y="1437"/>
            <a:chExt cx="1818" cy="2883"/>
          </a:xfrm>
        </p:grpSpPr>
        <p:sp>
          <p:nvSpPr>
            <p:cNvPr id="48" name="Freeform 18">
              <a:extLst>
                <a:ext uri="{FF2B5EF4-FFF2-40B4-BE49-F238E27FC236}">
                  <a16:creationId xmlns:a16="http://schemas.microsoft.com/office/drawing/2014/main" id="{197E0E34-376E-41B3-8756-EEAB88DCD9AB}"/>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3DDE9A4C-1B17-4896-8A98-AAB972B71B7C}"/>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AA84E5C0-1343-4568-89C9-C5CDE70D9CD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56A81686-BEB3-4640-9F0C-B95B81C24188}"/>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84553D5B-D54E-4704-A8C6-EFCD779A52B3}"/>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F8BEA881-6A9A-456C-8F83-2D68157E2667}"/>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5C39A0D2-4C02-40DE-A468-A29F2987B01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A3732429-F4E7-4F58-9664-0474BD1E11B5}"/>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EB702BAF-1B4F-4738-B2E2-96E1E0098C29}"/>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75C2AFCC-E896-42B9-AE8B-5D554480F0B1}"/>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14A93352-B6B7-4205-8B98-41629B6DC523}"/>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583FD643-2BBA-4961-8B63-E165C83D7FF7}"/>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4294F6EB-6E4C-4819-98AF-AF43AFC15292}"/>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D05E2A83-605A-47AB-8C06-E2D8E3B102AD}"/>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BBCAC27A-5270-47AB-BCC3-DF419A093ECC}"/>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1300BEBF-43DB-4D9E-9A27-3F3405FDEA38}"/>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D0D9DA88-3F86-40BB-AF7A-943869D63F05}"/>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41CB6571-5CBC-4780-A585-47BDD1B00528}"/>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8F2D09A1-44BC-4604-86C3-CF964FD49DE3}"/>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FF77C83D-3061-4175-BE3F-62D92F602DB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E9FCC864-97BA-426C-B77C-B5ED10EC7AB1}"/>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538A1F75-7DFB-410E-B17B-5253813E854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43F0461F-9FC5-46A1-B284-39324E62DCF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91BD24EC-04D2-4A74-AF90-757C65DF30B1}"/>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3BD3A327-B8BB-4A6B-A93A-6A18DE014787}"/>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43CF6958-6A24-4EE4-9C42-0D4BA4B0FBCC}"/>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5C6E062B-9AEB-45B4-8D97-E9DC011EC27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2CDC7522-306F-4A03-987F-479C0552EFAB}"/>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A8647685-2B46-4204-82DB-A1828B375DEC}"/>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C69F9175-F2F6-4B9E-BED8-016D230FED12}"/>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B0C3D41A-E420-40B1-88AF-FDC8222EF2AB}"/>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E696E69C-2FC2-4AF1-B699-2F2EAD0E2591}"/>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589BAB5E-B83C-441D-A48F-A1DACD9FA769}"/>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3260B3B2-937D-4ADB-98C0-96285D903F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44C6AEA-BCF0-40D6-BC1F-E0C915E884F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2C1E92C9-DCC3-4114-9A4C-FE7E2700BCA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3711"/>
    </mc:Choice>
    <mc:Fallback xmlns="">
      <p:transition spd="slow" advTm="1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19</a:t>
            </a:r>
          </a:p>
        </p:txBody>
      </p:sp>
      <p:sp>
        <p:nvSpPr>
          <p:cNvPr id="3" name="Rectangle 2"/>
          <p:cNvSpPr/>
          <p:nvPr/>
        </p:nvSpPr>
        <p:spPr>
          <a:xfrm>
            <a:off x="1763627" y="894456"/>
            <a:ext cx="5765339" cy="3170099"/>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latin typeface="Century Gothic" panose="020B0502020202020204" pitchFamily="34" charset="0"/>
                <a:ea typeface="Roboto" panose="02000000000000000000" pitchFamily="2" charset="0"/>
              </a:rPr>
              <a:t>False</a:t>
            </a:r>
          </a:p>
          <a:p>
            <a:pPr marL="91440">
              <a:lnSpc>
                <a:spcPct val="150000"/>
              </a:lnSpc>
              <a:spcBef>
                <a:spcPts val="600"/>
              </a:spcBef>
              <a:spcAft>
                <a:spcPts val="600"/>
              </a:spcAft>
            </a:pPr>
            <a:r>
              <a:rPr lang="en-US" sz="1600" spc="20" dirty="0">
                <a:solidFill>
                  <a:srgbClr val="000000"/>
                </a:solidFill>
                <a:latin typeface="Century Gothic" panose="020B0502020202020204" pitchFamily="34" charset="0"/>
              </a:rPr>
              <a:t>Per the </a:t>
            </a:r>
            <a:r>
              <a:rPr lang="en-US" sz="1600" i="1" spc="20" dirty="0">
                <a:solidFill>
                  <a:srgbClr val="000000"/>
                </a:solidFill>
                <a:latin typeface="Century Gothic" panose="020B0502020202020204" pitchFamily="34" charset="0"/>
              </a:rPr>
              <a:t>Municipal Government Act</a:t>
            </a:r>
            <a:r>
              <a:rPr lang="en-US" sz="1600" spc="20" dirty="0">
                <a:solidFill>
                  <a:srgbClr val="000000"/>
                </a:solidFill>
                <a:latin typeface="Century Gothic" panose="020B0502020202020204" pitchFamily="34" charset="0"/>
              </a:rPr>
              <a:t> municipalities/villages are required to appoint an auditor who is registered with the Department of Municipal Affairs and Housing.</a:t>
            </a:r>
            <a:endParaRPr lang="en-US" sz="16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40D9410-1548-49DE-8ED4-8B53A6B4DDE6}"/>
              </a:ext>
            </a:extLst>
          </p:cNvPr>
          <p:cNvGrpSpPr/>
          <p:nvPr/>
        </p:nvGrpSpPr>
        <p:grpSpPr>
          <a:xfrm>
            <a:off x="4331246" y="1617255"/>
            <a:ext cx="6395440" cy="4365104"/>
            <a:chOff x="-2975568" y="2492896"/>
            <a:chExt cx="6395440" cy="4365104"/>
          </a:xfrm>
        </p:grpSpPr>
        <p:sp>
          <p:nvSpPr>
            <p:cNvPr id="41" name="AutoShape 65">
              <a:extLst>
                <a:ext uri="{FF2B5EF4-FFF2-40B4-BE49-F238E27FC236}">
                  <a16:creationId xmlns:a16="http://schemas.microsoft.com/office/drawing/2014/main" id="{283AE303-1CF5-49B3-B1D8-E21775A126F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142BD50D-5254-486D-8AF2-CC4A38BEF210}"/>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79DB0AB8-A444-4B47-AF1A-70292A9DDE4B}"/>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3">
              <a:extLst>
                <a:ext uri="{FF2B5EF4-FFF2-40B4-BE49-F238E27FC236}">
                  <a16:creationId xmlns:a16="http://schemas.microsoft.com/office/drawing/2014/main" id="{A5C3785C-531A-42A8-9A38-D892032A4222}"/>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4">
              <a:extLst>
                <a:ext uri="{FF2B5EF4-FFF2-40B4-BE49-F238E27FC236}">
                  <a16:creationId xmlns:a16="http://schemas.microsoft.com/office/drawing/2014/main" id="{BADFAA6F-AFE7-441D-B5B9-1D3C134476F8}"/>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5">
              <a:extLst>
                <a:ext uri="{FF2B5EF4-FFF2-40B4-BE49-F238E27FC236}">
                  <a16:creationId xmlns:a16="http://schemas.microsoft.com/office/drawing/2014/main" id="{208ECBD6-29BC-431F-B5FC-1EB63AB25548}"/>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6">
              <a:extLst>
                <a:ext uri="{FF2B5EF4-FFF2-40B4-BE49-F238E27FC236}">
                  <a16:creationId xmlns:a16="http://schemas.microsoft.com/office/drawing/2014/main" id="{5D740145-EFE1-4A3D-B2C1-7BA9477CAB87}"/>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7">
              <a:extLst>
                <a:ext uri="{FF2B5EF4-FFF2-40B4-BE49-F238E27FC236}">
                  <a16:creationId xmlns:a16="http://schemas.microsoft.com/office/drawing/2014/main" id="{A78EB6DE-16AD-4808-B030-873D6D7F5994}"/>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8">
              <a:extLst>
                <a:ext uri="{FF2B5EF4-FFF2-40B4-BE49-F238E27FC236}">
                  <a16:creationId xmlns:a16="http://schemas.microsoft.com/office/drawing/2014/main" id="{1CB399EE-2822-4500-BAEC-6737C5EE69AB}"/>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9">
              <a:extLst>
                <a:ext uri="{FF2B5EF4-FFF2-40B4-BE49-F238E27FC236}">
                  <a16:creationId xmlns:a16="http://schemas.microsoft.com/office/drawing/2014/main" id="{8A197BCC-30C5-4A29-A161-9A392887CC2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0">
              <a:extLst>
                <a:ext uri="{FF2B5EF4-FFF2-40B4-BE49-F238E27FC236}">
                  <a16:creationId xmlns:a16="http://schemas.microsoft.com/office/drawing/2014/main" id="{D9B10E0C-1C4C-4D79-8448-7399875FA575}"/>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1">
              <a:extLst>
                <a:ext uri="{FF2B5EF4-FFF2-40B4-BE49-F238E27FC236}">
                  <a16:creationId xmlns:a16="http://schemas.microsoft.com/office/drawing/2014/main" id="{7A0B29C3-EC3E-40AD-B4BF-3753AE87CBC3}"/>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2">
              <a:extLst>
                <a:ext uri="{FF2B5EF4-FFF2-40B4-BE49-F238E27FC236}">
                  <a16:creationId xmlns:a16="http://schemas.microsoft.com/office/drawing/2014/main" id="{35B0E5B0-D423-4582-AE70-18FCF3FE9955}"/>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3">
              <a:extLst>
                <a:ext uri="{FF2B5EF4-FFF2-40B4-BE49-F238E27FC236}">
                  <a16:creationId xmlns:a16="http://schemas.microsoft.com/office/drawing/2014/main" id="{F45C2644-014E-4273-B17A-72E1656F3BF1}"/>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4">
              <a:extLst>
                <a:ext uri="{FF2B5EF4-FFF2-40B4-BE49-F238E27FC236}">
                  <a16:creationId xmlns:a16="http://schemas.microsoft.com/office/drawing/2014/main" id="{980B4C58-EB49-4674-8B5F-9460E9E597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5">
              <a:extLst>
                <a:ext uri="{FF2B5EF4-FFF2-40B4-BE49-F238E27FC236}">
                  <a16:creationId xmlns:a16="http://schemas.microsoft.com/office/drawing/2014/main" id="{16CA9A9E-98E1-4744-93C2-94F48B1713F0}"/>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6">
              <a:extLst>
                <a:ext uri="{FF2B5EF4-FFF2-40B4-BE49-F238E27FC236}">
                  <a16:creationId xmlns:a16="http://schemas.microsoft.com/office/drawing/2014/main" id="{1C7DB15A-A335-4DFE-96E8-DA869D8300F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7">
              <a:extLst>
                <a:ext uri="{FF2B5EF4-FFF2-40B4-BE49-F238E27FC236}">
                  <a16:creationId xmlns:a16="http://schemas.microsoft.com/office/drawing/2014/main" id="{5A552EF6-4F6C-40D0-A422-E05A69A3A3E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8">
              <a:extLst>
                <a:ext uri="{FF2B5EF4-FFF2-40B4-BE49-F238E27FC236}">
                  <a16:creationId xmlns:a16="http://schemas.microsoft.com/office/drawing/2014/main" id="{66BA1A81-096E-4382-A397-26785EA25455}"/>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9">
              <a:extLst>
                <a:ext uri="{FF2B5EF4-FFF2-40B4-BE49-F238E27FC236}">
                  <a16:creationId xmlns:a16="http://schemas.microsoft.com/office/drawing/2014/main" id="{0CB99CA1-16EB-4CBD-9C22-9F2D9D70B34A}"/>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0">
              <a:extLst>
                <a:ext uri="{FF2B5EF4-FFF2-40B4-BE49-F238E27FC236}">
                  <a16:creationId xmlns:a16="http://schemas.microsoft.com/office/drawing/2014/main" id="{7E2DDF9C-6CCC-429D-9FFE-440B23CC5517}"/>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1">
              <a:extLst>
                <a:ext uri="{FF2B5EF4-FFF2-40B4-BE49-F238E27FC236}">
                  <a16:creationId xmlns:a16="http://schemas.microsoft.com/office/drawing/2014/main" id="{374CC2F6-741E-41C2-977D-C72927052E63}"/>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2">
              <a:extLst>
                <a:ext uri="{FF2B5EF4-FFF2-40B4-BE49-F238E27FC236}">
                  <a16:creationId xmlns:a16="http://schemas.microsoft.com/office/drawing/2014/main" id="{4AF4A46E-3035-4D19-8C8C-6584E7D11172}"/>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3">
              <a:extLst>
                <a:ext uri="{FF2B5EF4-FFF2-40B4-BE49-F238E27FC236}">
                  <a16:creationId xmlns:a16="http://schemas.microsoft.com/office/drawing/2014/main" id="{05F2075D-C716-43AB-81C7-EDD431CF0CF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4">
              <a:extLst>
                <a:ext uri="{FF2B5EF4-FFF2-40B4-BE49-F238E27FC236}">
                  <a16:creationId xmlns:a16="http://schemas.microsoft.com/office/drawing/2014/main" id="{34642A30-DF46-4458-9D21-4B5558FF2B82}"/>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5">
              <a:extLst>
                <a:ext uri="{FF2B5EF4-FFF2-40B4-BE49-F238E27FC236}">
                  <a16:creationId xmlns:a16="http://schemas.microsoft.com/office/drawing/2014/main" id="{AC29B4B3-1651-48D3-877F-5F08BE10BC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6">
              <a:extLst>
                <a:ext uri="{FF2B5EF4-FFF2-40B4-BE49-F238E27FC236}">
                  <a16:creationId xmlns:a16="http://schemas.microsoft.com/office/drawing/2014/main" id="{F6679F95-2CCD-4A44-BCE4-ECFE32C50EDD}"/>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7">
              <a:extLst>
                <a:ext uri="{FF2B5EF4-FFF2-40B4-BE49-F238E27FC236}">
                  <a16:creationId xmlns:a16="http://schemas.microsoft.com/office/drawing/2014/main" id="{24B9DFBA-38D8-48A8-9ECF-B6665FAAA9B0}"/>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8">
              <a:extLst>
                <a:ext uri="{FF2B5EF4-FFF2-40B4-BE49-F238E27FC236}">
                  <a16:creationId xmlns:a16="http://schemas.microsoft.com/office/drawing/2014/main" id="{5EEEE0FC-70DC-432A-82DB-81D46092A94C}"/>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9">
              <a:extLst>
                <a:ext uri="{FF2B5EF4-FFF2-40B4-BE49-F238E27FC236}">
                  <a16:creationId xmlns:a16="http://schemas.microsoft.com/office/drawing/2014/main" id="{1E17E4CA-15E7-4FD5-9AF3-F3F39988624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0">
              <a:extLst>
                <a:ext uri="{FF2B5EF4-FFF2-40B4-BE49-F238E27FC236}">
                  <a16:creationId xmlns:a16="http://schemas.microsoft.com/office/drawing/2014/main" id="{E7238C20-C3B5-4FDC-9A3A-45E2F30AA2E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1">
              <a:extLst>
                <a:ext uri="{FF2B5EF4-FFF2-40B4-BE49-F238E27FC236}">
                  <a16:creationId xmlns:a16="http://schemas.microsoft.com/office/drawing/2014/main" id="{B4D9F50B-C13D-4BD4-9B55-5CA786532F48}"/>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2">
              <a:extLst>
                <a:ext uri="{FF2B5EF4-FFF2-40B4-BE49-F238E27FC236}">
                  <a16:creationId xmlns:a16="http://schemas.microsoft.com/office/drawing/2014/main" id="{662051C5-EEC3-4FEF-AC1B-24500DAB6F9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3">
              <a:extLst>
                <a:ext uri="{FF2B5EF4-FFF2-40B4-BE49-F238E27FC236}">
                  <a16:creationId xmlns:a16="http://schemas.microsoft.com/office/drawing/2014/main" id="{EA4CBD6B-77CD-42D4-95E0-E46D2A8D949A}"/>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4">
              <a:extLst>
                <a:ext uri="{FF2B5EF4-FFF2-40B4-BE49-F238E27FC236}">
                  <a16:creationId xmlns:a16="http://schemas.microsoft.com/office/drawing/2014/main" id="{82E4BE1B-B073-4633-9CCE-8D0AE3A00273}"/>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5">
              <a:extLst>
                <a:ext uri="{FF2B5EF4-FFF2-40B4-BE49-F238E27FC236}">
                  <a16:creationId xmlns:a16="http://schemas.microsoft.com/office/drawing/2014/main" id="{E64CC568-3E9B-4516-92D1-3BEFC0972769}"/>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7">
              <a:extLst>
                <a:ext uri="{FF2B5EF4-FFF2-40B4-BE49-F238E27FC236}">
                  <a16:creationId xmlns:a16="http://schemas.microsoft.com/office/drawing/2014/main" id="{176A3587-978D-4E1F-8299-2C30D64098B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8">
              <a:extLst>
                <a:ext uri="{FF2B5EF4-FFF2-40B4-BE49-F238E27FC236}">
                  <a16:creationId xmlns:a16="http://schemas.microsoft.com/office/drawing/2014/main" id="{563A317F-F545-44D3-B217-C6A4172663D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9">
              <a:extLst>
                <a:ext uri="{FF2B5EF4-FFF2-40B4-BE49-F238E27FC236}">
                  <a16:creationId xmlns:a16="http://schemas.microsoft.com/office/drawing/2014/main" id="{C3F4A1CA-B1F7-44F2-933F-AF4B1F82DA8D}"/>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64F67247-7461-4A52-982E-D965BBE63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0F087F1A-7421-41F6-8A53-61BEADB0DC3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1" name="Action Button: Go Forward or Next 80">
            <a:hlinkClick r:id="" action="ppaction://hlinkshowjump?jump=nextslide" highlightClick="1"/>
            <a:extLst>
              <a:ext uri="{FF2B5EF4-FFF2-40B4-BE49-F238E27FC236}">
                <a16:creationId xmlns:a16="http://schemas.microsoft.com/office/drawing/2014/main" id="{BF69A783-2401-49D5-A2AA-E3861F1CFC4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7648"/>
    </mc:Choice>
    <mc:Fallback xmlns="">
      <p:transition spd="slow" advTm="1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083590" y="1250092"/>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083824" y="2374438"/>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253490" y="3143945"/>
            <a:ext cx="5472000" cy="2428351"/>
          </a:xfrm>
        </p:spPr>
        <p:txBody>
          <a:bodyPr>
            <a:normAutofit/>
          </a:bodyPr>
          <a:lstStyle/>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03057247-2792-4FF0-8A1F-A5C649304D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5FB8B43-FEA8-4033-B096-C2CCA8DB2AA9}"/>
              </a:ext>
            </a:extLst>
          </p:cNvPr>
          <p:cNvSpPr/>
          <p:nvPr/>
        </p:nvSpPr>
        <p:spPr>
          <a:xfrm>
            <a:off x="6096000" y="529938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72467A14-232B-4AB1-B57B-8A89B9305B44}"/>
              </a:ext>
            </a:extLst>
          </p:cNvPr>
          <p:cNvSpPr/>
          <p:nvPr/>
        </p:nvSpPr>
        <p:spPr>
          <a:xfrm>
            <a:off x="10779662" y="52825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7450"/>
    </mc:Choice>
    <mc:Fallback xmlns="">
      <p:transition spd="slow" advTm="1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20</a:t>
            </a:r>
          </a:p>
        </p:txBody>
      </p:sp>
      <p:sp>
        <p:nvSpPr>
          <p:cNvPr id="3" name="Rectangle 2"/>
          <p:cNvSpPr/>
          <p:nvPr/>
        </p:nvSpPr>
        <p:spPr>
          <a:xfrm>
            <a:off x="2992063" y="1771910"/>
            <a:ext cx="6782782" cy="243143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1600" spc="20" dirty="0">
                <a:solidFill>
                  <a:srgbClr val="000000"/>
                </a:solidFill>
                <a:ea typeface="Roboto" panose="02000000000000000000" pitchFamily="2" charset="0"/>
              </a:rPr>
              <a:t>The audit committee is required to review the auditor’s</a:t>
            </a:r>
            <a:r>
              <a:rPr lang="en-US" sz="1600" dirty="0"/>
              <a:t> </a:t>
            </a:r>
            <a:r>
              <a:rPr lang="en-US" sz="1600" dirty="0">
                <a:ea typeface="Roboto" panose="02000000000000000000" pitchFamily="2" charset="0"/>
              </a:rPr>
              <a:t>proposed audit approaches.</a:t>
            </a:r>
            <a:endParaRPr lang="en-US" sz="1600" spc="20" dirty="0">
              <a:solidFill>
                <a:srgbClr val="000000"/>
              </a:solidFill>
              <a:ea typeface="Roboto" panose="02000000000000000000" pitchFamily="2" charset="0"/>
            </a:endParaRPr>
          </a:p>
          <a:p>
            <a:pPr marL="91440">
              <a:lnSpc>
                <a:spcPct val="150000"/>
              </a:lnSpc>
              <a:spcBef>
                <a:spcPts val="600"/>
              </a:spcBef>
              <a:spcAft>
                <a:spcPts val="600"/>
              </a:spcAft>
            </a:pPr>
            <a:r>
              <a:rPr lang="en-US" sz="3200" b="1" spc="20" dirty="0">
                <a:solidFill>
                  <a:srgbClr val="000000"/>
                </a:solidFill>
                <a:ea typeface="Roboto" panose="02000000000000000000" pitchFamily="2" charset="0"/>
              </a:rPr>
              <a:t>True or False</a:t>
            </a:r>
            <a:endParaRPr lang="en-US" sz="3200" b="1" spc="20" dirty="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8B842989-FDB7-4F19-A302-7419B693FA83}"/>
              </a:ext>
            </a:extLst>
          </p:cNvPr>
          <p:cNvGrpSpPr>
            <a:grpSpLocks noChangeAspect="1"/>
          </p:cNvGrpSpPr>
          <p:nvPr/>
        </p:nvGrpSpPr>
        <p:grpSpPr bwMode="auto">
          <a:xfrm flipH="1">
            <a:off x="7596888" y="1902855"/>
            <a:ext cx="2886075" cy="4576762"/>
            <a:chOff x="162" y="1437"/>
            <a:chExt cx="1818" cy="2883"/>
          </a:xfrm>
        </p:grpSpPr>
        <p:sp>
          <p:nvSpPr>
            <p:cNvPr id="48" name="Freeform 18">
              <a:extLst>
                <a:ext uri="{FF2B5EF4-FFF2-40B4-BE49-F238E27FC236}">
                  <a16:creationId xmlns:a16="http://schemas.microsoft.com/office/drawing/2014/main" id="{428602E9-8164-409B-B3E4-076A6F739BC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7D0DC70B-EBD3-4A82-A3CB-183BC9EFCA4E}"/>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19EB068F-523B-41B3-A060-4F20714F017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373F13CD-4584-4B10-95A8-AC156D3CA025}"/>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737093EC-3657-4951-BE9D-7B840B45BC9D}"/>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51014885-3F5F-4AAB-AB0A-A7664B0658C2}"/>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EB2822FA-7C5D-4931-B8E8-3436D06940BA}"/>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F44D92F7-5498-4174-8A31-8BBA86801750}"/>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71FD23EA-A9A5-41D5-B5E7-7E4177DC606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6288E746-E776-47EA-8B9B-DB3D4FFE76E3}"/>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0127DF4E-CC44-4757-9967-7292C404485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24D19C21-9595-45D8-8726-EABEF2628B48}"/>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46082E1D-2B14-4228-968B-1F77ACCA0576}"/>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9982CC5E-3700-47EA-B305-F7BE08C27562}"/>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FB946957-3D48-40EE-B960-ED3B1123036F}"/>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36482AA4-AEF7-408F-ACF5-8F708A74D547}"/>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352B45C6-F928-4CBC-AB04-7B6505845C54}"/>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2CE551BD-DEB5-42F8-A524-A9001511750F}"/>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EECDEC40-B586-419A-8E21-2D51FCB6BFF0}"/>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FB0D3B26-B151-4F83-8E8D-3EE8A00BAEF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020B7633-A240-4DAF-B714-3CA1A62DC435}"/>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53E81BCA-B6C6-4E52-979B-F340E1E4ADB2}"/>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2AC568E5-81B4-4DD8-A51F-53311BE2974F}"/>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BCD2B474-CF2F-4F87-885C-B21A61662DD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18611E2F-890A-469B-9A24-AC1FD57162C0}"/>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A96DFDB8-2854-4129-AD51-419C139D7165}"/>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921DD30A-4A80-4E20-BC3A-C0F2010FD7E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95341495-D2DB-49FE-9048-DC8CDB45E97C}"/>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A41AA727-7A11-4EE7-BFA4-7DFC29D5458D}"/>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6CE71088-45BC-4483-A2BD-7FBB7A7330AC}"/>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557E8333-71B4-4440-9D9D-3CEDF68293A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6C24283A-3E53-488A-B3A2-1A0A1CF94ED9}"/>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DB542607-5AD6-4265-85CD-606726F81315}"/>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6908AD1F-B261-4508-9A71-9A4E38DE7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8BF75E0-E8AA-4184-8F0A-9AFCA6AF164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3EB9D918-52C4-4559-AC03-29F473909AC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8705"/>
    </mc:Choice>
    <mc:Fallback xmlns="">
      <p:transition spd="slow" advTm="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21</a:t>
            </a:r>
          </a:p>
        </p:txBody>
      </p:sp>
      <p:sp>
        <p:nvSpPr>
          <p:cNvPr id="3" name="Rectangle 2"/>
          <p:cNvSpPr/>
          <p:nvPr/>
        </p:nvSpPr>
        <p:spPr>
          <a:xfrm>
            <a:off x="1763627" y="1063416"/>
            <a:ext cx="5765339" cy="4970591"/>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ea typeface="Roboto" panose="02000000000000000000" pitchFamily="2" charset="0"/>
              </a:rPr>
              <a:t>True</a:t>
            </a:r>
          </a:p>
          <a:p>
            <a:pPr marL="91440">
              <a:lnSpc>
                <a:spcPct val="150000"/>
              </a:lnSpc>
              <a:spcBef>
                <a:spcPts val="600"/>
              </a:spcBef>
              <a:spcAft>
                <a:spcPts val="600"/>
              </a:spcAft>
            </a:pPr>
            <a:r>
              <a:rPr lang="en-US" sz="1600" dirty="0">
                <a:ea typeface="Roboto" panose="02000000000000000000" pitchFamily="2" charset="0"/>
              </a:rPr>
              <a:t>Audit Committee needs to review the proposed approach in order to understand the reliance that will be placed on controls; for example, does it cover all applicable laws and regulations that need to be considered? </a:t>
            </a:r>
          </a:p>
          <a:p>
            <a:endParaRPr lang="en-US" sz="1600" spc="20" dirty="0">
              <a:ea typeface="Roboto" panose="02000000000000000000" pitchFamily="2" charset="0"/>
            </a:endParaRPr>
          </a:p>
          <a:p>
            <a:pPr marL="91440">
              <a:lnSpc>
                <a:spcPct val="150000"/>
              </a:lnSpc>
              <a:spcBef>
                <a:spcPts val="600"/>
              </a:spcBef>
              <a:spcAft>
                <a:spcPts val="600"/>
              </a:spcAft>
            </a:pPr>
            <a:endParaRPr lang="en-US" sz="2000" spc="20" dirty="0">
              <a:solidFill>
                <a:schemeClr val="tx2"/>
              </a:solidFill>
              <a:latin typeface="Roboto" panose="02000000000000000000" pitchFamily="2" charset="0"/>
              <a:ea typeface="Roboto" panose="02000000000000000000" pitchFamily="2" charset="0"/>
            </a:endParaRPr>
          </a:p>
          <a:p>
            <a:pPr marL="91440">
              <a:lnSpc>
                <a:spcPct val="150000"/>
              </a:lnSpc>
              <a:spcBef>
                <a:spcPts val="600"/>
              </a:spcBef>
              <a:spcAft>
                <a:spcPts val="600"/>
              </a:spcAft>
            </a:pPr>
            <a:endParaRPr lang="en-US"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C3B231D1-DB30-42DE-A372-AC2FDB8F0E9A}"/>
              </a:ext>
            </a:extLst>
          </p:cNvPr>
          <p:cNvGrpSpPr/>
          <p:nvPr/>
        </p:nvGrpSpPr>
        <p:grpSpPr>
          <a:xfrm>
            <a:off x="4320069" y="1919082"/>
            <a:ext cx="6395440" cy="4365104"/>
            <a:chOff x="-2975568" y="2492896"/>
            <a:chExt cx="6395440" cy="4365104"/>
          </a:xfrm>
        </p:grpSpPr>
        <p:sp>
          <p:nvSpPr>
            <p:cNvPr id="41" name="AutoShape 65">
              <a:extLst>
                <a:ext uri="{FF2B5EF4-FFF2-40B4-BE49-F238E27FC236}">
                  <a16:creationId xmlns:a16="http://schemas.microsoft.com/office/drawing/2014/main" id="{D8129B39-D654-4C0E-AE5F-C999D899A10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BCA8B802-B4A3-41F6-9CC0-6C4050272A0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CA258678-449C-4336-86CF-D63FDB64055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3">
              <a:extLst>
                <a:ext uri="{FF2B5EF4-FFF2-40B4-BE49-F238E27FC236}">
                  <a16:creationId xmlns:a16="http://schemas.microsoft.com/office/drawing/2014/main" id="{B2918F5C-1FF4-438B-A2EA-D3B600683CA6}"/>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4">
              <a:extLst>
                <a:ext uri="{FF2B5EF4-FFF2-40B4-BE49-F238E27FC236}">
                  <a16:creationId xmlns:a16="http://schemas.microsoft.com/office/drawing/2014/main" id="{4FE7933C-6EC6-4DAA-BF60-7AB5DCD98FD7}"/>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5">
              <a:extLst>
                <a:ext uri="{FF2B5EF4-FFF2-40B4-BE49-F238E27FC236}">
                  <a16:creationId xmlns:a16="http://schemas.microsoft.com/office/drawing/2014/main" id="{AD191AD9-B0C4-44B3-BD8F-9FA46F601A9E}"/>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6">
              <a:extLst>
                <a:ext uri="{FF2B5EF4-FFF2-40B4-BE49-F238E27FC236}">
                  <a16:creationId xmlns:a16="http://schemas.microsoft.com/office/drawing/2014/main" id="{C33A86B6-9387-492B-848B-04429582E9B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7">
              <a:extLst>
                <a:ext uri="{FF2B5EF4-FFF2-40B4-BE49-F238E27FC236}">
                  <a16:creationId xmlns:a16="http://schemas.microsoft.com/office/drawing/2014/main" id="{5D08511A-2394-4036-98B6-3B53FDFD800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8">
              <a:extLst>
                <a:ext uri="{FF2B5EF4-FFF2-40B4-BE49-F238E27FC236}">
                  <a16:creationId xmlns:a16="http://schemas.microsoft.com/office/drawing/2014/main" id="{9450910C-D398-48E3-9ECF-4A71D3E65AF1}"/>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9">
              <a:extLst>
                <a:ext uri="{FF2B5EF4-FFF2-40B4-BE49-F238E27FC236}">
                  <a16:creationId xmlns:a16="http://schemas.microsoft.com/office/drawing/2014/main" id="{C305DC5F-A22B-49D1-86E7-A2BB343DD17C}"/>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0">
              <a:extLst>
                <a:ext uri="{FF2B5EF4-FFF2-40B4-BE49-F238E27FC236}">
                  <a16:creationId xmlns:a16="http://schemas.microsoft.com/office/drawing/2014/main" id="{6BA235C4-EB31-4049-82CC-EA342932227F}"/>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1">
              <a:extLst>
                <a:ext uri="{FF2B5EF4-FFF2-40B4-BE49-F238E27FC236}">
                  <a16:creationId xmlns:a16="http://schemas.microsoft.com/office/drawing/2014/main" id="{A11D9C04-1B97-4E0C-AA0D-6484D0BB6496}"/>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2">
              <a:extLst>
                <a:ext uri="{FF2B5EF4-FFF2-40B4-BE49-F238E27FC236}">
                  <a16:creationId xmlns:a16="http://schemas.microsoft.com/office/drawing/2014/main" id="{8D0EF3A1-3654-40F0-A1D8-FA38C4073DCC}"/>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3">
              <a:extLst>
                <a:ext uri="{FF2B5EF4-FFF2-40B4-BE49-F238E27FC236}">
                  <a16:creationId xmlns:a16="http://schemas.microsoft.com/office/drawing/2014/main" id="{B9F8AA58-3A3D-4F1B-A566-5E157F26463A}"/>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4">
              <a:extLst>
                <a:ext uri="{FF2B5EF4-FFF2-40B4-BE49-F238E27FC236}">
                  <a16:creationId xmlns:a16="http://schemas.microsoft.com/office/drawing/2014/main" id="{215BF041-1EA2-44A5-B47E-9752A9733A4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5">
              <a:extLst>
                <a:ext uri="{FF2B5EF4-FFF2-40B4-BE49-F238E27FC236}">
                  <a16:creationId xmlns:a16="http://schemas.microsoft.com/office/drawing/2014/main" id="{0D72B88C-BD46-4B0A-A71D-42AC1183A64E}"/>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6">
              <a:extLst>
                <a:ext uri="{FF2B5EF4-FFF2-40B4-BE49-F238E27FC236}">
                  <a16:creationId xmlns:a16="http://schemas.microsoft.com/office/drawing/2014/main" id="{265CACAD-E5C4-4A1E-80FF-15B502E2ED4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7">
              <a:extLst>
                <a:ext uri="{FF2B5EF4-FFF2-40B4-BE49-F238E27FC236}">
                  <a16:creationId xmlns:a16="http://schemas.microsoft.com/office/drawing/2014/main" id="{BB6EE360-E198-4258-A3F0-824F430057A4}"/>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8">
              <a:extLst>
                <a:ext uri="{FF2B5EF4-FFF2-40B4-BE49-F238E27FC236}">
                  <a16:creationId xmlns:a16="http://schemas.microsoft.com/office/drawing/2014/main" id="{EE5B2BAA-3805-4959-AAB8-07B8B28C82CF}"/>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9">
              <a:extLst>
                <a:ext uri="{FF2B5EF4-FFF2-40B4-BE49-F238E27FC236}">
                  <a16:creationId xmlns:a16="http://schemas.microsoft.com/office/drawing/2014/main" id="{61AB4C86-1F39-43D8-8320-A00999CD9F0D}"/>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0">
              <a:extLst>
                <a:ext uri="{FF2B5EF4-FFF2-40B4-BE49-F238E27FC236}">
                  <a16:creationId xmlns:a16="http://schemas.microsoft.com/office/drawing/2014/main" id="{A3868DEE-BF69-46BF-AFBA-7B95854DA341}"/>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1">
              <a:extLst>
                <a:ext uri="{FF2B5EF4-FFF2-40B4-BE49-F238E27FC236}">
                  <a16:creationId xmlns:a16="http://schemas.microsoft.com/office/drawing/2014/main" id="{84BBB395-86F4-4D86-AA54-1EC323BC4E3A}"/>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2">
              <a:extLst>
                <a:ext uri="{FF2B5EF4-FFF2-40B4-BE49-F238E27FC236}">
                  <a16:creationId xmlns:a16="http://schemas.microsoft.com/office/drawing/2014/main" id="{334D5909-83F4-480E-A35F-71F29039663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3">
              <a:extLst>
                <a:ext uri="{FF2B5EF4-FFF2-40B4-BE49-F238E27FC236}">
                  <a16:creationId xmlns:a16="http://schemas.microsoft.com/office/drawing/2014/main" id="{AA10E0E6-0B13-4714-86A1-30B62FB6155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4">
              <a:extLst>
                <a:ext uri="{FF2B5EF4-FFF2-40B4-BE49-F238E27FC236}">
                  <a16:creationId xmlns:a16="http://schemas.microsoft.com/office/drawing/2014/main" id="{9E7E59B4-2310-474A-A293-138ACE4DE47B}"/>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5">
              <a:extLst>
                <a:ext uri="{FF2B5EF4-FFF2-40B4-BE49-F238E27FC236}">
                  <a16:creationId xmlns:a16="http://schemas.microsoft.com/office/drawing/2014/main" id="{8AF8FD7A-BF20-4FFD-8145-92208DC2AE4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6">
              <a:extLst>
                <a:ext uri="{FF2B5EF4-FFF2-40B4-BE49-F238E27FC236}">
                  <a16:creationId xmlns:a16="http://schemas.microsoft.com/office/drawing/2014/main" id="{60642724-0C76-4079-BE98-34AFBCB9FE6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7">
              <a:extLst>
                <a:ext uri="{FF2B5EF4-FFF2-40B4-BE49-F238E27FC236}">
                  <a16:creationId xmlns:a16="http://schemas.microsoft.com/office/drawing/2014/main" id="{1B36B482-31B9-4512-B498-A9AD7DF93213}"/>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8">
              <a:extLst>
                <a:ext uri="{FF2B5EF4-FFF2-40B4-BE49-F238E27FC236}">
                  <a16:creationId xmlns:a16="http://schemas.microsoft.com/office/drawing/2014/main" id="{984D3816-F175-41F2-B9F7-A6409DF3D2D7}"/>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9">
              <a:extLst>
                <a:ext uri="{FF2B5EF4-FFF2-40B4-BE49-F238E27FC236}">
                  <a16:creationId xmlns:a16="http://schemas.microsoft.com/office/drawing/2014/main" id="{B1E9D576-BA56-459E-B3B0-975421FB00C0}"/>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0">
              <a:extLst>
                <a:ext uri="{FF2B5EF4-FFF2-40B4-BE49-F238E27FC236}">
                  <a16:creationId xmlns:a16="http://schemas.microsoft.com/office/drawing/2014/main" id="{868AA480-7BAF-4521-B402-3B35465B97A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1">
              <a:extLst>
                <a:ext uri="{FF2B5EF4-FFF2-40B4-BE49-F238E27FC236}">
                  <a16:creationId xmlns:a16="http://schemas.microsoft.com/office/drawing/2014/main" id="{6D88BEE9-EB6B-4B73-AD1E-41AA6234E06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2">
              <a:extLst>
                <a:ext uri="{FF2B5EF4-FFF2-40B4-BE49-F238E27FC236}">
                  <a16:creationId xmlns:a16="http://schemas.microsoft.com/office/drawing/2014/main" id="{B912C547-8BBC-4FA4-8108-7DA8B51B4128}"/>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3">
              <a:extLst>
                <a:ext uri="{FF2B5EF4-FFF2-40B4-BE49-F238E27FC236}">
                  <a16:creationId xmlns:a16="http://schemas.microsoft.com/office/drawing/2014/main" id="{5FE80EC0-BE43-4029-843D-8B1BEEB1D7B3}"/>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4">
              <a:extLst>
                <a:ext uri="{FF2B5EF4-FFF2-40B4-BE49-F238E27FC236}">
                  <a16:creationId xmlns:a16="http://schemas.microsoft.com/office/drawing/2014/main" id="{DF097038-0858-4FA8-A0CA-1F0C2CE8EF2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5">
              <a:extLst>
                <a:ext uri="{FF2B5EF4-FFF2-40B4-BE49-F238E27FC236}">
                  <a16:creationId xmlns:a16="http://schemas.microsoft.com/office/drawing/2014/main" id="{F90BD34F-ACE9-494A-AEF7-C3EA7D326CA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7">
              <a:extLst>
                <a:ext uri="{FF2B5EF4-FFF2-40B4-BE49-F238E27FC236}">
                  <a16:creationId xmlns:a16="http://schemas.microsoft.com/office/drawing/2014/main" id="{D385A6D1-5DA6-434A-8E34-9000BC435298}"/>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8">
              <a:extLst>
                <a:ext uri="{FF2B5EF4-FFF2-40B4-BE49-F238E27FC236}">
                  <a16:creationId xmlns:a16="http://schemas.microsoft.com/office/drawing/2014/main" id="{6E92925F-F623-4051-968C-0FA0A888A41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9">
              <a:extLst>
                <a:ext uri="{FF2B5EF4-FFF2-40B4-BE49-F238E27FC236}">
                  <a16:creationId xmlns:a16="http://schemas.microsoft.com/office/drawing/2014/main" id="{7FD1E958-7F47-411E-BA10-511BC5DDBB77}"/>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14C9DBDE-13AB-4A47-B1EB-663EA3FA8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FAACD533-602A-4AF3-8A16-AEF6CC405EE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1" name="Action Button: Go Forward or Next 80">
            <a:hlinkClick r:id="" action="ppaction://hlinkshowjump?jump=nextslide" highlightClick="1"/>
            <a:extLst>
              <a:ext uri="{FF2B5EF4-FFF2-40B4-BE49-F238E27FC236}">
                <a16:creationId xmlns:a16="http://schemas.microsoft.com/office/drawing/2014/main" id="{E366C732-3357-407D-9972-DE0132D60EB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5030"/>
    </mc:Choice>
    <mc:Fallback xmlns="">
      <p:transition spd="slow" advTm="1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22</a:t>
            </a:r>
          </a:p>
        </p:txBody>
      </p:sp>
      <p:sp>
        <p:nvSpPr>
          <p:cNvPr id="3" name="Rectangle 2"/>
          <p:cNvSpPr/>
          <p:nvPr/>
        </p:nvSpPr>
        <p:spPr>
          <a:xfrm>
            <a:off x="2992062" y="1771910"/>
            <a:ext cx="7554609" cy="243143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1600" spc="20" dirty="0">
                <a:solidFill>
                  <a:srgbClr val="000000"/>
                </a:solidFill>
                <a:ea typeface="Roboto" panose="02000000000000000000" pitchFamily="2" charset="0"/>
              </a:rPr>
              <a:t>The audit committee cannot meet with the external auditor without management being present.</a:t>
            </a:r>
          </a:p>
          <a:p>
            <a:pPr marL="91440">
              <a:lnSpc>
                <a:spcPct val="150000"/>
              </a:lnSpc>
              <a:spcBef>
                <a:spcPts val="600"/>
              </a:spcBef>
              <a:spcAft>
                <a:spcPts val="600"/>
              </a:spcAft>
            </a:pPr>
            <a:r>
              <a:rPr lang="en-US" sz="3200" b="1" spc="20" dirty="0">
                <a:solidFill>
                  <a:srgbClr val="000000"/>
                </a:solidFill>
                <a:ea typeface="Roboto" panose="02000000000000000000" pitchFamily="2" charset="0"/>
              </a:rPr>
              <a:t>True or False</a:t>
            </a:r>
            <a:endParaRPr lang="en-US" sz="3200" b="1" spc="20" dirty="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47953F05-24A5-4012-BE3E-A2BBC3944B3E}"/>
              </a:ext>
            </a:extLst>
          </p:cNvPr>
          <p:cNvGrpSpPr>
            <a:grpSpLocks noChangeAspect="1"/>
          </p:cNvGrpSpPr>
          <p:nvPr/>
        </p:nvGrpSpPr>
        <p:grpSpPr bwMode="auto">
          <a:xfrm flipH="1">
            <a:off x="8780250" y="2043151"/>
            <a:ext cx="2886075" cy="4576762"/>
            <a:chOff x="162" y="1437"/>
            <a:chExt cx="1818" cy="2883"/>
          </a:xfrm>
        </p:grpSpPr>
        <p:sp>
          <p:nvSpPr>
            <p:cNvPr id="48" name="Freeform 18">
              <a:extLst>
                <a:ext uri="{FF2B5EF4-FFF2-40B4-BE49-F238E27FC236}">
                  <a16:creationId xmlns:a16="http://schemas.microsoft.com/office/drawing/2014/main" id="{2A0ADD75-CFF4-411D-97CE-4E277A317D89}"/>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5A408787-77EE-4C11-B408-202971348E2F}"/>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D078522C-98D6-4604-B21A-D0275AA86567}"/>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7F3BB1DA-E2A0-42DF-822A-19CA0A7D54DF}"/>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6B14472B-4508-4484-8B04-696106D4BF51}"/>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3E1FC655-1031-4534-9AB3-4323F0E15705}"/>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759CC423-DEA0-43D3-9572-77DB3F023C35}"/>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4890D5C1-F722-4399-8C0B-657B2AFEFCA7}"/>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26D5F525-DD6A-4D76-B809-6F0F77BE8CE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6FB8C083-8338-497F-AEF8-98F4305CE914}"/>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4B9463B4-F996-48F8-88F7-2594B88C3905}"/>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EC000671-80B8-4E53-AFA2-408771CDBE62}"/>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B3DAFAD1-567B-4F04-BF9B-73A6926670EE}"/>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7DBA88AC-F8AB-471C-9C31-15DA56A96228}"/>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CC1FC213-42CC-4ECD-8110-805693CC4A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4F4D3DE3-9B33-4754-A8DE-1EA8D8A653D9}"/>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FCB6311D-1C5F-4576-8A31-7DF323563703}"/>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7DE68500-1567-4158-A3CF-07612A5DEF12}"/>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6173821B-C40E-4B69-983E-85FA5E149C4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BB0F2F74-7E84-4EC7-B572-AFBAE272CBFE}"/>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898587EC-E5F0-4B4D-9CB8-69F139C03B6E}"/>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EE6BAE0E-79D5-4B14-98D4-D37FEB2CA85C}"/>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E808E2B1-F74D-4566-A0BE-06085444EFD1}"/>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9EC4DF82-6EEC-4C91-945E-C1EE9B25A9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3B0E9014-A971-4640-B95B-206C77300B4E}"/>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734F884F-433D-4F48-AF97-508B61060671}"/>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D391BAA0-9EC5-4F81-9CAC-82468A13FACB}"/>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36D2BA88-3D3B-4A8B-99FA-92FAAD7D862D}"/>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9E40A57E-EC65-4C39-85E8-5AD88BE7BBA5}"/>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049E0092-73B2-4CCC-A7A3-8C4C17E1F8FF}"/>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65000277-D400-4232-8057-3E1594AFA19F}"/>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272A75B4-61D7-4BA7-B083-6EA4832C1032}"/>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C6A90581-BF9A-4DFE-834D-9819313A5360}"/>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3B9DDFA5-210F-4880-8308-B51D15E6A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1C9D8E8-28A2-4E16-B25A-BDF8BEF1CE0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106753D9-B73A-4A1E-9422-3C3150FB752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298217205"/>
      </p:ext>
    </p:extLst>
  </p:cSld>
  <p:clrMapOvr>
    <a:masterClrMapping/>
  </p:clrMapOvr>
  <mc:AlternateContent xmlns:mc="http://schemas.openxmlformats.org/markup-compatibility/2006" xmlns:p14="http://schemas.microsoft.com/office/powerpoint/2010/main">
    <mc:Choice Requires="p14">
      <p:transition spd="slow" p14:dur="2000" advTm="9166"/>
    </mc:Choice>
    <mc:Fallback xmlns="">
      <p:transition spd="slow" advTm="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23</a:t>
            </a:r>
          </a:p>
        </p:txBody>
      </p:sp>
      <p:sp>
        <p:nvSpPr>
          <p:cNvPr id="3" name="Rectangle 2"/>
          <p:cNvSpPr/>
          <p:nvPr/>
        </p:nvSpPr>
        <p:spPr>
          <a:xfrm>
            <a:off x="1763627" y="1063416"/>
            <a:ext cx="5765339" cy="2800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latin typeface="Century Gothic" panose="020B0502020202020204" pitchFamily="34" charset="0"/>
                <a:ea typeface="Roboto" panose="02000000000000000000" pitchFamily="2" charset="0"/>
              </a:rPr>
              <a:t>False</a:t>
            </a:r>
          </a:p>
          <a:p>
            <a:pPr marL="91440">
              <a:lnSpc>
                <a:spcPct val="150000"/>
              </a:lnSpc>
              <a:spcBef>
                <a:spcPts val="600"/>
              </a:spcBef>
              <a:spcAft>
                <a:spcPts val="600"/>
              </a:spcAft>
            </a:pPr>
            <a:r>
              <a:rPr lang="en-US" sz="1600" spc="20" dirty="0">
                <a:solidFill>
                  <a:srgbClr val="000000"/>
                </a:solidFill>
                <a:latin typeface="Century Gothic" panose="020B0502020202020204" pitchFamily="34" charset="0"/>
                <a:ea typeface="Roboto" panose="02000000000000000000" pitchFamily="2" charset="0"/>
              </a:rPr>
              <a:t>There will, on occasion, be a need for the auditor to meet with the audit committee without any appointed officials present. </a:t>
            </a: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059FAE75-9386-4A2B-ACD2-3B1D6DCC1E89}"/>
              </a:ext>
            </a:extLst>
          </p:cNvPr>
          <p:cNvGrpSpPr/>
          <p:nvPr/>
        </p:nvGrpSpPr>
        <p:grpSpPr>
          <a:xfrm>
            <a:off x="4116529" y="1919082"/>
            <a:ext cx="6395440" cy="4365104"/>
            <a:chOff x="-2975568" y="2492896"/>
            <a:chExt cx="6395440" cy="4365104"/>
          </a:xfrm>
        </p:grpSpPr>
        <p:sp>
          <p:nvSpPr>
            <p:cNvPr id="41" name="AutoShape 65">
              <a:extLst>
                <a:ext uri="{FF2B5EF4-FFF2-40B4-BE49-F238E27FC236}">
                  <a16:creationId xmlns:a16="http://schemas.microsoft.com/office/drawing/2014/main" id="{1B2C398C-F452-4370-8299-F76AC0322201}"/>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3F18F3BA-C7E7-4DA4-AEDA-B8BD293AFC5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12C3415E-6694-42E1-B9DE-0049C1C2894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3">
              <a:extLst>
                <a:ext uri="{FF2B5EF4-FFF2-40B4-BE49-F238E27FC236}">
                  <a16:creationId xmlns:a16="http://schemas.microsoft.com/office/drawing/2014/main" id="{1FC832E7-B868-4B10-B4F7-92571719BB79}"/>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4">
              <a:extLst>
                <a:ext uri="{FF2B5EF4-FFF2-40B4-BE49-F238E27FC236}">
                  <a16:creationId xmlns:a16="http://schemas.microsoft.com/office/drawing/2014/main" id="{459BD2C5-150B-4191-9FE5-B96E82FD8E43}"/>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5">
              <a:extLst>
                <a:ext uri="{FF2B5EF4-FFF2-40B4-BE49-F238E27FC236}">
                  <a16:creationId xmlns:a16="http://schemas.microsoft.com/office/drawing/2014/main" id="{6E475CBB-E3AD-4823-91C7-5C390D2F9B25}"/>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6">
              <a:extLst>
                <a:ext uri="{FF2B5EF4-FFF2-40B4-BE49-F238E27FC236}">
                  <a16:creationId xmlns:a16="http://schemas.microsoft.com/office/drawing/2014/main" id="{325A309E-9CFE-43C4-B31E-8FAE62F3CF4A}"/>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7">
              <a:extLst>
                <a:ext uri="{FF2B5EF4-FFF2-40B4-BE49-F238E27FC236}">
                  <a16:creationId xmlns:a16="http://schemas.microsoft.com/office/drawing/2014/main" id="{6C7C307F-BF39-4782-9F03-7B3FAEB0822C}"/>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8">
              <a:extLst>
                <a:ext uri="{FF2B5EF4-FFF2-40B4-BE49-F238E27FC236}">
                  <a16:creationId xmlns:a16="http://schemas.microsoft.com/office/drawing/2014/main" id="{A8B53F86-5FD7-47D6-B86C-9D49039AF66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9">
              <a:extLst>
                <a:ext uri="{FF2B5EF4-FFF2-40B4-BE49-F238E27FC236}">
                  <a16:creationId xmlns:a16="http://schemas.microsoft.com/office/drawing/2014/main" id="{4956F841-64FC-4ADD-9FAD-7A58BDE53AD3}"/>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0">
              <a:extLst>
                <a:ext uri="{FF2B5EF4-FFF2-40B4-BE49-F238E27FC236}">
                  <a16:creationId xmlns:a16="http://schemas.microsoft.com/office/drawing/2014/main" id="{E74E92EB-B935-40A6-B952-29A1E2A9A560}"/>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1">
              <a:extLst>
                <a:ext uri="{FF2B5EF4-FFF2-40B4-BE49-F238E27FC236}">
                  <a16:creationId xmlns:a16="http://schemas.microsoft.com/office/drawing/2014/main" id="{6CCCE401-2813-4C22-9534-0B8DC38FECCF}"/>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2">
              <a:extLst>
                <a:ext uri="{FF2B5EF4-FFF2-40B4-BE49-F238E27FC236}">
                  <a16:creationId xmlns:a16="http://schemas.microsoft.com/office/drawing/2014/main" id="{39EB4EC0-587F-4681-BEAC-AED72D50CE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3">
              <a:extLst>
                <a:ext uri="{FF2B5EF4-FFF2-40B4-BE49-F238E27FC236}">
                  <a16:creationId xmlns:a16="http://schemas.microsoft.com/office/drawing/2014/main" id="{072FBD6D-20CD-4DE3-9DDF-8348070F65A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4">
              <a:extLst>
                <a:ext uri="{FF2B5EF4-FFF2-40B4-BE49-F238E27FC236}">
                  <a16:creationId xmlns:a16="http://schemas.microsoft.com/office/drawing/2014/main" id="{548D691A-98ED-472C-ACB1-ECD67E3060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5">
              <a:extLst>
                <a:ext uri="{FF2B5EF4-FFF2-40B4-BE49-F238E27FC236}">
                  <a16:creationId xmlns:a16="http://schemas.microsoft.com/office/drawing/2014/main" id="{2135EFA9-195B-4B1F-AAA2-401F057FEDEB}"/>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6">
              <a:extLst>
                <a:ext uri="{FF2B5EF4-FFF2-40B4-BE49-F238E27FC236}">
                  <a16:creationId xmlns:a16="http://schemas.microsoft.com/office/drawing/2014/main" id="{7105B075-3440-4DD6-92C9-A135BF62752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7">
              <a:extLst>
                <a:ext uri="{FF2B5EF4-FFF2-40B4-BE49-F238E27FC236}">
                  <a16:creationId xmlns:a16="http://schemas.microsoft.com/office/drawing/2014/main" id="{A1934D83-B07E-4BF9-94D5-54E1DD8E42B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8">
              <a:extLst>
                <a:ext uri="{FF2B5EF4-FFF2-40B4-BE49-F238E27FC236}">
                  <a16:creationId xmlns:a16="http://schemas.microsoft.com/office/drawing/2014/main" id="{E458C938-6160-44AA-B9AB-C9A4B2D897FA}"/>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9">
              <a:extLst>
                <a:ext uri="{FF2B5EF4-FFF2-40B4-BE49-F238E27FC236}">
                  <a16:creationId xmlns:a16="http://schemas.microsoft.com/office/drawing/2014/main" id="{2BCA5622-11AE-49F7-954D-CAEE4258006F}"/>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0">
              <a:extLst>
                <a:ext uri="{FF2B5EF4-FFF2-40B4-BE49-F238E27FC236}">
                  <a16:creationId xmlns:a16="http://schemas.microsoft.com/office/drawing/2014/main" id="{589ECFEE-84A9-42D3-8668-8373CF8D5CFC}"/>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1">
              <a:extLst>
                <a:ext uri="{FF2B5EF4-FFF2-40B4-BE49-F238E27FC236}">
                  <a16:creationId xmlns:a16="http://schemas.microsoft.com/office/drawing/2014/main" id="{5117DC50-4BF3-4DE8-9641-71280B23CDA2}"/>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2">
              <a:extLst>
                <a:ext uri="{FF2B5EF4-FFF2-40B4-BE49-F238E27FC236}">
                  <a16:creationId xmlns:a16="http://schemas.microsoft.com/office/drawing/2014/main" id="{039D6ED4-4336-4E14-9A61-5C61A83D9F7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3">
              <a:extLst>
                <a:ext uri="{FF2B5EF4-FFF2-40B4-BE49-F238E27FC236}">
                  <a16:creationId xmlns:a16="http://schemas.microsoft.com/office/drawing/2014/main" id="{CB58DCCD-0D84-443D-96D4-3CAC8873FD98}"/>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4">
              <a:extLst>
                <a:ext uri="{FF2B5EF4-FFF2-40B4-BE49-F238E27FC236}">
                  <a16:creationId xmlns:a16="http://schemas.microsoft.com/office/drawing/2014/main" id="{488F6D00-3072-4DD0-BB8A-9027D40FC87D}"/>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5">
              <a:extLst>
                <a:ext uri="{FF2B5EF4-FFF2-40B4-BE49-F238E27FC236}">
                  <a16:creationId xmlns:a16="http://schemas.microsoft.com/office/drawing/2014/main" id="{0C5C37A6-4624-4DBF-B803-E2F431D8378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6">
              <a:extLst>
                <a:ext uri="{FF2B5EF4-FFF2-40B4-BE49-F238E27FC236}">
                  <a16:creationId xmlns:a16="http://schemas.microsoft.com/office/drawing/2014/main" id="{922BFF66-A7DC-4023-B94E-700A36DE9BB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7">
              <a:extLst>
                <a:ext uri="{FF2B5EF4-FFF2-40B4-BE49-F238E27FC236}">
                  <a16:creationId xmlns:a16="http://schemas.microsoft.com/office/drawing/2014/main" id="{1CFAA4AE-8EA3-4D25-87A9-B9C2751934A4}"/>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8">
              <a:extLst>
                <a:ext uri="{FF2B5EF4-FFF2-40B4-BE49-F238E27FC236}">
                  <a16:creationId xmlns:a16="http://schemas.microsoft.com/office/drawing/2014/main" id="{8BB7A567-9043-4DC5-B565-2DB07D112D3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9">
              <a:extLst>
                <a:ext uri="{FF2B5EF4-FFF2-40B4-BE49-F238E27FC236}">
                  <a16:creationId xmlns:a16="http://schemas.microsoft.com/office/drawing/2014/main" id="{BCF43A8B-2D08-4B6E-A763-B865E2ADE19A}"/>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0">
              <a:extLst>
                <a:ext uri="{FF2B5EF4-FFF2-40B4-BE49-F238E27FC236}">
                  <a16:creationId xmlns:a16="http://schemas.microsoft.com/office/drawing/2014/main" id="{57FFE4EF-ED9E-45A2-9AEA-5FA82028750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1">
              <a:extLst>
                <a:ext uri="{FF2B5EF4-FFF2-40B4-BE49-F238E27FC236}">
                  <a16:creationId xmlns:a16="http://schemas.microsoft.com/office/drawing/2014/main" id="{355B425D-705F-4B07-9F08-199A93BABC7C}"/>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2">
              <a:extLst>
                <a:ext uri="{FF2B5EF4-FFF2-40B4-BE49-F238E27FC236}">
                  <a16:creationId xmlns:a16="http://schemas.microsoft.com/office/drawing/2014/main" id="{5919DC11-1E7C-4CBA-9E53-DFF59199364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3">
              <a:extLst>
                <a:ext uri="{FF2B5EF4-FFF2-40B4-BE49-F238E27FC236}">
                  <a16:creationId xmlns:a16="http://schemas.microsoft.com/office/drawing/2014/main" id="{2DA35BA1-9111-45C0-B748-0446D0690F3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4">
              <a:extLst>
                <a:ext uri="{FF2B5EF4-FFF2-40B4-BE49-F238E27FC236}">
                  <a16:creationId xmlns:a16="http://schemas.microsoft.com/office/drawing/2014/main" id="{C6D14B5A-6EE3-4EAA-A898-3C42A3E3B100}"/>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5">
              <a:extLst>
                <a:ext uri="{FF2B5EF4-FFF2-40B4-BE49-F238E27FC236}">
                  <a16:creationId xmlns:a16="http://schemas.microsoft.com/office/drawing/2014/main" id="{51B2F62A-41AF-4128-A497-959033BE632E}"/>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7">
              <a:extLst>
                <a:ext uri="{FF2B5EF4-FFF2-40B4-BE49-F238E27FC236}">
                  <a16:creationId xmlns:a16="http://schemas.microsoft.com/office/drawing/2014/main" id="{BEC4EA34-C735-40A9-9EF2-86CEBEE2165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8">
              <a:extLst>
                <a:ext uri="{FF2B5EF4-FFF2-40B4-BE49-F238E27FC236}">
                  <a16:creationId xmlns:a16="http://schemas.microsoft.com/office/drawing/2014/main" id="{93B1CAC2-6A04-4852-8B97-2B0DC1C343C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9">
              <a:extLst>
                <a:ext uri="{FF2B5EF4-FFF2-40B4-BE49-F238E27FC236}">
                  <a16:creationId xmlns:a16="http://schemas.microsoft.com/office/drawing/2014/main" id="{BED0B139-3F19-42C4-9670-39B16D3FDD3F}"/>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E838FEB9-1D04-4477-B072-193FCB7878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9F7AF2FA-62E9-4B5D-B8CB-EFDFA83F0E4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1" name="Action Button: Go Forward or Next 80">
            <a:hlinkClick r:id="" action="ppaction://hlinkshowjump?jump=nextslide" highlightClick="1"/>
            <a:extLst>
              <a:ext uri="{FF2B5EF4-FFF2-40B4-BE49-F238E27FC236}">
                <a16:creationId xmlns:a16="http://schemas.microsoft.com/office/drawing/2014/main" id="{0A1F1434-FFB9-473E-A1A4-6D98AF0FE14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64349992"/>
      </p:ext>
    </p:extLst>
  </p:cSld>
  <p:clrMapOvr>
    <a:masterClrMapping/>
  </p:clrMapOvr>
  <mc:AlternateContent xmlns:mc="http://schemas.openxmlformats.org/markup-compatibility/2006" xmlns:p14="http://schemas.microsoft.com/office/powerpoint/2010/main">
    <mc:Choice Requires="p14">
      <p:transition spd="slow" p14:dur="2000" advTm="9329"/>
    </mc:Choice>
    <mc:Fallback xmlns="">
      <p:transition spd="slow" advTm="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24</a:t>
            </a:r>
          </a:p>
        </p:txBody>
      </p:sp>
      <p:sp>
        <p:nvSpPr>
          <p:cNvPr id="4" name="Rectangle 3"/>
          <p:cNvSpPr/>
          <p:nvPr/>
        </p:nvSpPr>
        <p:spPr>
          <a:xfrm>
            <a:off x="3492269" y="2943051"/>
            <a:ext cx="6012873" cy="461665"/>
          </a:xfrm>
          <a:prstGeom prst="rect">
            <a:avLst/>
          </a:prstGeom>
        </p:spPr>
        <p:txBody>
          <a:bodyPr wrap="square">
            <a:spAutoFit/>
          </a:bodyPr>
          <a:lstStyle/>
          <a:p>
            <a:r>
              <a:rPr lang="en-US" sz="1600" dirty="0">
                <a:solidFill>
                  <a:srgbClr val="000000"/>
                </a:solidFill>
                <a:latin typeface="Century Gothic" panose="020B0502020202020204" pitchFamily="34" charset="0"/>
              </a:rPr>
              <a:t>You can now proceed to the other modules.</a:t>
            </a:r>
            <a:endParaRPr lang="en-US" sz="1600"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3" name="Rectangle 2">
            <a:extLst>
              <a:ext uri="{FF2B5EF4-FFF2-40B4-BE49-F238E27FC236}">
                <a16:creationId xmlns:a16="http://schemas.microsoft.com/office/drawing/2014/main" id="{E8AEACD6-10FE-4CFE-9B6F-B3556D5F8400}"/>
              </a:ext>
            </a:extLst>
          </p:cNvPr>
          <p:cNvSpPr/>
          <p:nvPr/>
        </p:nvSpPr>
        <p:spPr>
          <a:xfrm>
            <a:off x="3725800" y="1836704"/>
            <a:ext cx="4557658" cy="338554"/>
          </a:xfrm>
          <a:prstGeom prst="rect">
            <a:avLst/>
          </a:prstGeom>
        </p:spPr>
        <p:txBody>
          <a:bodyPr wrap="none">
            <a:spAutoFit/>
          </a:bodyPr>
          <a:lstStyle/>
          <a:p>
            <a:r>
              <a:rPr lang="en-US" sz="1600" dirty="0">
                <a:solidFill>
                  <a:srgbClr val="000000"/>
                </a:solidFill>
              </a:rPr>
              <a:t>You have successfully completed Module 2.</a:t>
            </a:r>
            <a:endParaRPr lang="en-US" sz="1600" dirty="0">
              <a:solidFill>
                <a:srgbClr val="000000"/>
              </a:solidFill>
              <a:ea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066A6B4C-E2A8-4FE1-A4A8-4F3BBD61DC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943110F-7191-4990-B7B2-CB10B00D2A4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195"/>
    </mc:Choice>
    <mc:Fallback xmlns="">
      <p:transition spd="slow" advTm="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98713" y="779464"/>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What is Your Role Regarding the External Audit Function?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357539" y="1859797"/>
            <a:ext cx="8530099" cy="4497176"/>
          </a:xfrm>
          <a:prstGeom prst="rect">
            <a:avLst/>
          </a:prstGeom>
          <a:noFill/>
          <a:ln w="9525">
            <a:noFill/>
            <a:miter lim="800000"/>
            <a:headEnd/>
            <a:tailEnd/>
          </a:ln>
        </p:spPr>
        <p:txBody>
          <a:bodyPr lIns="0" tIns="0" rIns="0" bIns="0" anchor="ctr"/>
          <a:lstStyle/>
          <a:p>
            <a:pPr lvl="2">
              <a:spcBef>
                <a:spcPts val="600"/>
              </a:spcBef>
              <a:spcAft>
                <a:spcPts val="600"/>
              </a:spcAft>
            </a:pPr>
            <a:endParaRPr lang="en-US" sz="2400" dirty="0">
              <a:latin typeface="Lato" panose="020F0502020204030203"/>
            </a:endParaRP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Discuss extent, timing and completion of audit.</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Recommend appointment of auditors or change of auditor.</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Review the estimates and final bill.</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Review if the terms of reference were met.</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Review the </a:t>
            </a:r>
            <a:r>
              <a:rPr lang="en-US" sz="2000" spc="20" dirty="0">
                <a:solidFill>
                  <a:srgbClr val="000000"/>
                </a:solidFill>
                <a:latin typeface="Lato"/>
                <a:ea typeface="Roboto" panose="02000000000000000000" pitchFamily="2" charset="0"/>
              </a:rPr>
              <a:t>management or internal control letter, along with management’s response.</a:t>
            </a:r>
            <a:endParaRPr lang="en-US" sz="2000" dirty="0">
              <a:latin typeface="Lato"/>
              <a:ea typeface="Roboto" panose="02000000000000000000" pitchFamily="2" charset="0"/>
            </a:endParaRP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Promote cooperation between management and the external auditor, which includes reviewing  any problems or restrictions encountered</a:t>
            </a:r>
          </a:p>
          <a:p>
            <a:pPr marL="1257300" lvl="2" indent="-342900">
              <a:spcBef>
                <a:spcPts val="600"/>
              </a:spcBef>
              <a:spcAft>
                <a:spcPts val="600"/>
              </a:spcAft>
              <a:buFont typeface="Wingdings" panose="05000000000000000000" pitchFamily="2" charset="2"/>
              <a:buChar char="ü"/>
            </a:pPr>
            <a:endParaRPr lang="en-US" dirty="0">
              <a:solidFill>
                <a:srgbClr val="171717"/>
              </a:solidFill>
              <a:latin typeface="Lato"/>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chemeClr val="bg1"/>
                </a:solidFill>
              </a:rPr>
              <a:t>3</a:t>
            </a:r>
          </a:p>
        </p:txBody>
      </p:sp>
      <p:pic>
        <p:nvPicPr>
          <p:cNvPr id="5" name="Audio 4">
            <a:hlinkClick r:id="" action="ppaction://media"/>
            <a:extLst>
              <a:ext uri="{FF2B5EF4-FFF2-40B4-BE49-F238E27FC236}">
                <a16:creationId xmlns:a16="http://schemas.microsoft.com/office/drawing/2014/main" id="{57A4C6B9-EBFB-4E67-8E75-888D23AA6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0636597-1DBC-4627-8FB2-9540515E3EC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41A36B83-90CA-49E7-9286-B29795E503C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33758"/>
    </mc:Choice>
    <mc:Fallback xmlns="">
      <p:transition spd="slow" advTm="3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External Auditor </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357514" cy="2460074"/>
          </a:xfrm>
        </p:spPr>
        <p:txBody>
          <a:bodyPr>
            <a:normAutofit/>
          </a:bodyPr>
          <a:lstStyle/>
          <a:p>
            <a:r>
              <a:rPr lang="en-US" sz="2800" noProof="1">
                <a:ea typeface="Roboto" panose="02000000000000000000" pitchFamily="2" charset="0"/>
              </a:rPr>
              <a:t>Module Objectives</a:t>
            </a: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199245" y="1349168"/>
            <a:ext cx="4357515" cy="4020854"/>
          </a:xfrm>
        </p:spPr>
        <p:txBody>
          <a:bodyPr>
            <a:normAutofit fontScale="25000" lnSpcReduction="20000"/>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Know the legislative audit deadlines and requirements</a:t>
            </a: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Identify items to consider when recommending an external auditor and plan</a:t>
            </a: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Know what  the auditor should provide</a:t>
            </a: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Evaluating the auditor services</a:t>
            </a:r>
            <a:endParaRPr lang="en-US" sz="7200" dirty="0"/>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4</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6" cstate="screen">
            <a:extLst>
              <a:ext uri="{28A0092B-C50C-407E-A947-70E740481C1C}">
                <a14:useLocalDpi xmlns:a14="http://schemas.microsoft.com/office/drawing/2010/main"/>
              </a:ext>
            </a:extLst>
          </a:blip>
          <a:srcRect/>
          <a:stretch/>
        </p:blipFill>
        <p:spPr/>
      </p:pic>
      <p:pic>
        <p:nvPicPr>
          <p:cNvPr id="5" name="Audio 4">
            <a:hlinkClick r:id="" action="ppaction://media"/>
            <a:extLst>
              <a:ext uri="{FF2B5EF4-FFF2-40B4-BE49-F238E27FC236}">
                <a16:creationId xmlns:a16="http://schemas.microsoft.com/office/drawing/2014/main" id="{F5FAD984-EF04-44BB-9877-26B0FF88D24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391AC54D-3B46-4CFC-B4FA-0E27A1340488}"/>
              </a:ext>
            </a:extLst>
          </p:cNvPr>
          <p:cNvSpPr/>
          <p:nvPr/>
        </p:nvSpPr>
        <p:spPr>
          <a:xfrm>
            <a:off x="457200" y="537002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FC42F156-7B68-4261-98C9-3D729F37B47F}"/>
              </a:ext>
            </a:extLst>
          </p:cNvPr>
          <p:cNvSpPr/>
          <p:nvPr/>
        </p:nvSpPr>
        <p:spPr>
          <a:xfrm>
            <a:off x="5471212" y="537002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424388292"/>
      </p:ext>
    </p:extLst>
  </p:cSld>
  <p:clrMapOvr>
    <a:masterClrMapping/>
  </p:clrMapOvr>
  <mc:AlternateContent xmlns:mc="http://schemas.openxmlformats.org/markup-compatibility/2006" xmlns:p14="http://schemas.microsoft.com/office/powerpoint/2010/main">
    <mc:Choice Requires="p14">
      <p:transition spd="slow" p14:dur="2000" advTm="21100"/>
    </mc:Choice>
    <mc:Fallback xmlns="">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5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6501"/>
                            </p:stCondLst>
                            <p:childTnLst>
                              <p:par>
                                <p:cTn id="14" presetID="1" presetClass="entr" presetSubtype="0" fill="hold" grpId="0" nodeType="afterEffect">
                                  <p:stCondLst>
                                    <p:cond delay="5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11501"/>
                            </p:stCondLst>
                            <p:childTnLst>
                              <p:par>
                                <p:cTn id="17" presetID="1" presetClass="entr" presetSubtype="0" fill="hold" grpId="0" nodeType="afterEffect">
                                  <p:stCondLst>
                                    <p:cond delay="35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74883" y="1147585"/>
            <a:ext cx="7880295" cy="3659656"/>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4000" b="1" i="0" u="none" strike="noStrike" kern="1200" cap="none" spc="20" normalizeH="0" baseline="0" noProof="0" dirty="0">
                <a:ln>
                  <a:noFill/>
                </a:ln>
                <a:solidFill>
                  <a:srgbClr val="214C7E"/>
                </a:solidFill>
                <a:effectLst/>
                <a:uLnTx/>
                <a:uFillTx/>
                <a:ea typeface="Roboto" panose="02000000000000000000" pitchFamily="2" charset="0"/>
                <a:cs typeface="+mn-cs"/>
              </a:rPr>
              <a:t>Timing</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  </a:t>
            </a:r>
          </a:p>
          <a:p>
            <a:pPr marL="91440" marR="0" lvl="0" indent="0" algn="l" defTabSz="457200" rtl="0" eaLnBrk="1" fontAlgn="auto" latinLnBrk="0" hangingPunct="1">
              <a:lnSpc>
                <a:spcPct val="150000"/>
              </a:lnSpc>
              <a:spcBef>
                <a:spcPts val="600"/>
              </a:spcBef>
              <a:spcAft>
                <a:spcPts val="600"/>
              </a:spcAft>
              <a:buClrTx/>
              <a:buSzTx/>
              <a:buFontTx/>
              <a:buNone/>
              <a:tabLst/>
              <a:defRPr/>
            </a:pPr>
            <a:r>
              <a:rPr lang="en-US" sz="2000" spc="20" dirty="0">
                <a:solidFill>
                  <a:srgbClr val="000000"/>
                </a:solidFill>
                <a:ea typeface="Roboto" panose="02000000000000000000" pitchFamily="2" charset="0"/>
              </a:rPr>
              <a:t>Municipalities’ a</a:t>
            </a:r>
            <a:r>
              <a:rPr kumimoji="0" lang="en-US" sz="2000" b="0" i="0" u="none" strike="noStrike" kern="1200" cap="none" spc="20" normalizeH="0" baseline="0" noProof="0" dirty="0" err="1">
                <a:ln>
                  <a:noFill/>
                </a:ln>
                <a:solidFill>
                  <a:srgbClr val="000000"/>
                </a:solidFill>
                <a:effectLst/>
                <a:uLnTx/>
                <a:uFillTx/>
                <a:ea typeface="Roboto" panose="02000000000000000000" pitchFamily="2" charset="0"/>
                <a:cs typeface="+mn-cs"/>
              </a:rPr>
              <a:t>udited</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a:t>
            </a:r>
            <a:r>
              <a:rPr lang="en-US" sz="2000" spc="20" noProof="0" dirty="0">
                <a:solidFill>
                  <a:srgbClr val="000000"/>
                </a:solidFill>
                <a:ea typeface="Roboto" panose="02000000000000000000" pitchFamily="2" charset="0"/>
              </a:rPr>
              <a:t>F</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inancial </a:t>
            </a:r>
            <a:r>
              <a:rPr lang="en-US" sz="2000" spc="20" noProof="0" dirty="0">
                <a:solidFill>
                  <a:srgbClr val="000000"/>
                </a:solidFill>
                <a:ea typeface="Roboto" panose="02000000000000000000" pitchFamily="2" charset="0"/>
              </a:rPr>
              <a:t>S</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tatements, Management/ </a:t>
            </a:r>
            <a:r>
              <a:rPr lang="en-US" sz="2000" spc="20" noProof="0" dirty="0">
                <a:solidFill>
                  <a:srgbClr val="000000"/>
                </a:solidFill>
                <a:ea typeface="Roboto" panose="02000000000000000000" pitchFamily="2" charset="0"/>
              </a:rPr>
              <a:t>I</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nternal </a:t>
            </a:r>
            <a:r>
              <a:rPr lang="en-US" sz="2000" spc="20" noProof="0" dirty="0">
                <a:solidFill>
                  <a:srgbClr val="000000"/>
                </a:solidFill>
                <a:ea typeface="Roboto" panose="02000000000000000000" pitchFamily="2" charset="0"/>
              </a:rPr>
              <a:t>C</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ontrol </a:t>
            </a:r>
            <a:r>
              <a:rPr lang="en-US" sz="2000" spc="20" noProof="0" dirty="0">
                <a:solidFill>
                  <a:srgbClr val="000000"/>
                </a:solidFill>
                <a:ea typeface="Roboto" panose="02000000000000000000" pitchFamily="2" charset="0"/>
              </a:rPr>
              <a:t>L</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etter, </a:t>
            </a:r>
            <a:r>
              <a:rPr lang="en-US" sz="2000" spc="20" dirty="0">
                <a:solidFill>
                  <a:srgbClr val="000000"/>
                </a:solidFill>
                <a:ea typeface="Roboto" panose="02000000000000000000" pitchFamily="2" charset="0"/>
              </a:rPr>
              <a:t>F</a:t>
            </a:r>
            <a:r>
              <a:rPr kumimoji="0" lang="en-US" sz="2000" b="0" i="0" u="none" strike="noStrike" kern="1200" cap="none" spc="20" normalizeH="0" baseline="0" noProof="0" dirty="0" err="1">
                <a:ln>
                  <a:noFill/>
                </a:ln>
                <a:solidFill>
                  <a:srgbClr val="000000"/>
                </a:solidFill>
                <a:effectLst/>
                <a:uLnTx/>
                <a:uFillTx/>
                <a:ea typeface="Roboto" panose="02000000000000000000" pitchFamily="2" charset="0"/>
                <a:cs typeface="+mn-cs"/>
              </a:rPr>
              <a:t>inancial</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a:t>
            </a:r>
            <a:r>
              <a:rPr lang="en-US" sz="2000" spc="20" noProof="0" dirty="0">
                <a:solidFill>
                  <a:srgbClr val="000000"/>
                </a:solidFill>
                <a:ea typeface="Roboto" panose="02000000000000000000" pitchFamily="2" charset="0"/>
              </a:rPr>
              <a:t>I</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nformation </a:t>
            </a:r>
            <a:r>
              <a:rPr lang="en-US" sz="2000" spc="20" noProof="0" dirty="0">
                <a:solidFill>
                  <a:srgbClr val="000000"/>
                </a:solidFill>
                <a:ea typeface="Roboto" panose="02000000000000000000" pitchFamily="2" charset="0"/>
              </a:rPr>
              <a:t>R</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eturn and </a:t>
            </a:r>
            <a:r>
              <a:rPr lang="en-US" sz="2000" spc="20" noProof="0" dirty="0">
                <a:solidFill>
                  <a:srgbClr val="000000"/>
                </a:solidFill>
                <a:ea typeface="Roboto" panose="02000000000000000000" pitchFamily="2" charset="0"/>
              </a:rPr>
              <a:t>St</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atement of Estimates are to be submitted to the Department of Municipal Affairs and Housing</a:t>
            </a:r>
            <a:r>
              <a:rPr kumimoji="0" lang="en-US" sz="2000" b="0" i="0" u="none" strike="noStrike" kern="1200" cap="none" spc="20" normalizeH="0" noProof="0" dirty="0">
                <a:ln>
                  <a:noFill/>
                </a:ln>
                <a:solidFill>
                  <a:srgbClr val="000000"/>
                </a:solidFill>
                <a:effectLst/>
                <a:uLnTx/>
                <a:uFillTx/>
                <a:ea typeface="Roboto" panose="02000000000000000000" pitchFamily="2" charset="0"/>
                <a:cs typeface="+mn-cs"/>
              </a:rPr>
              <a:t> </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by </a:t>
            </a:r>
            <a:r>
              <a:rPr kumimoji="0" lang="en-US" sz="3200" b="1" i="0" u="none" strike="noStrike" kern="1200" cap="none" spc="20" normalizeH="0" baseline="0" noProof="0" dirty="0">
                <a:ln>
                  <a:noFill/>
                </a:ln>
                <a:solidFill>
                  <a:srgbClr val="000000"/>
                </a:solidFill>
                <a:effectLst/>
                <a:uLnTx/>
                <a:uFillTx/>
                <a:ea typeface="Roboto" panose="02000000000000000000" pitchFamily="2" charset="0"/>
                <a:cs typeface="+mn-cs"/>
              </a:rPr>
              <a:t>September 30</a:t>
            </a:r>
            <a:r>
              <a:rPr kumimoji="0" lang="en-US" sz="3200" b="1" i="0" u="none" strike="noStrike" kern="1200" cap="none" spc="20" normalizeH="0" baseline="30000" noProof="0" dirty="0">
                <a:ln>
                  <a:noFill/>
                </a:ln>
                <a:solidFill>
                  <a:srgbClr val="000000"/>
                </a:solidFill>
                <a:effectLst/>
                <a:uLnTx/>
                <a:uFillTx/>
                <a:ea typeface="Roboto" panose="02000000000000000000" pitchFamily="2" charset="0"/>
                <a:cs typeface="+mn-cs"/>
              </a:rPr>
              <a:t>th</a:t>
            </a:r>
            <a:r>
              <a:rPr kumimoji="0" lang="en-US" sz="3200" b="1" i="0" u="none" strike="noStrike" kern="1200" cap="none" spc="20" normalizeH="0" baseline="0" noProof="0" dirty="0">
                <a:ln>
                  <a:noFill/>
                </a:ln>
                <a:solidFill>
                  <a:srgbClr val="000000"/>
                </a:solidFill>
                <a:effectLst/>
                <a:uLnTx/>
                <a:uFillTx/>
                <a:ea typeface="Roboto" panose="02000000000000000000" pitchFamily="2" charset="0"/>
                <a:cs typeface="+mn-cs"/>
              </a:rPr>
              <a:t>.</a:t>
            </a:r>
          </a:p>
        </p:txBody>
      </p:sp>
      <p:sp>
        <p:nvSpPr>
          <p:cNvPr id="3" name="Slide Number Placeholder 4">
            <a:extLst>
              <a:ext uri="{FF2B5EF4-FFF2-40B4-BE49-F238E27FC236}">
                <a16:creationId xmlns:a16="http://schemas.microsoft.com/office/drawing/2014/main" id="{680DD7AF-C574-4034-A91D-568EA2953455}"/>
              </a:ext>
            </a:extLst>
          </p:cNvPr>
          <p:cNvSpPr txBox="1">
            <a:spLocks/>
          </p:cNvSpPr>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5</a:t>
            </a:r>
          </a:p>
        </p:txBody>
      </p:sp>
      <p:pic>
        <p:nvPicPr>
          <p:cNvPr id="4" name="Audio 3">
            <a:hlinkClick r:id="" action="ppaction://media"/>
            <a:extLst>
              <a:ext uri="{FF2B5EF4-FFF2-40B4-BE49-F238E27FC236}">
                <a16:creationId xmlns:a16="http://schemas.microsoft.com/office/drawing/2014/main" id="{1312F604-FAE9-45F7-B506-F0B0DEA22B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C018F344-6446-4C3B-8ED8-825A9EF75F3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294C318F-5FF7-45C5-BC76-D0DACD7990A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235175007"/>
      </p:ext>
    </p:extLst>
  </p:cSld>
  <p:clrMapOvr>
    <a:masterClrMapping/>
  </p:clrMapOvr>
  <mc:AlternateContent xmlns:mc="http://schemas.openxmlformats.org/markup-compatibility/2006" xmlns:p14="http://schemas.microsoft.com/office/powerpoint/2010/main">
    <mc:Choice Requires="p14">
      <p:transition spd="slow" p14:dur="2000" advTm="26164"/>
    </mc:Choice>
    <mc:Fallback xmlns="">
      <p:transition spd="slow" advTm="2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491A86-80F6-4088-9D49-EE6F07DE5853}"/>
              </a:ext>
            </a:extLst>
          </p:cNvPr>
          <p:cNvPicPr>
            <a:picLocks noChangeAspect="1"/>
          </p:cNvPicPr>
          <p:nvPr/>
        </p:nvPicPr>
        <p:blipFill>
          <a:blip r:embed="rId5"/>
          <a:stretch>
            <a:fillRect/>
          </a:stretch>
        </p:blipFill>
        <p:spPr>
          <a:xfrm>
            <a:off x="701567" y="295729"/>
            <a:ext cx="7572467" cy="5926816"/>
          </a:xfrm>
          <a:prstGeom prst="rect">
            <a:avLst/>
          </a:prstGeom>
        </p:spPr>
      </p:pic>
      <p:sp>
        <p:nvSpPr>
          <p:cNvPr id="2" name="Slide Number Placeholder 1"/>
          <p:cNvSpPr>
            <a:spLocks noGrp="1"/>
          </p:cNvSpPr>
          <p:nvPr>
            <p:ph type="sldNum" sz="quarter" idx="10"/>
          </p:nvPr>
        </p:nvSpPr>
        <p:spPr>
          <a:xfrm>
            <a:off x="10352540" y="295729"/>
            <a:ext cx="838199" cy="767687"/>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noProof="0" dirty="0">
                <a:solidFill>
                  <a:srgbClr val="FFFFFF"/>
                </a:solidFill>
                <a:latin typeface="Century Gothic" panose="020B0502020202020204"/>
              </a:rPr>
              <a:t>4</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FBA21D63-503F-4423-BD33-414D450EE4F8}"/>
              </a:ext>
            </a:extLst>
          </p:cNvPr>
          <p:cNvSpPr/>
          <p:nvPr/>
        </p:nvSpPr>
        <p:spPr>
          <a:xfrm>
            <a:off x="1760600" y="1338466"/>
            <a:ext cx="4009001" cy="1015663"/>
          </a:xfrm>
          <a:prstGeom prst="rect">
            <a:avLst/>
          </a:prstGeom>
        </p:spPr>
        <p:txBody>
          <a:bodyPr wrap="square">
            <a:spAutoFit/>
          </a:bodyPr>
          <a:lstStyle/>
          <a:p>
            <a:r>
              <a:rPr lang="en-US" sz="2000" b="1" dirty="0">
                <a:latin typeface="Century Gothic" panose="020B0502020202020204" pitchFamily="34" charset="0"/>
                <a:ea typeface="Roboto" panose="02000000000000000000" pitchFamily="2" charset="0"/>
              </a:rPr>
              <a:t>What do I need </a:t>
            </a:r>
            <a:r>
              <a:rPr lang="en-US" sz="2000" b="1" spc="20" dirty="0">
                <a:latin typeface="Century Gothic" panose="020B0502020202020204" pitchFamily="34" charset="0"/>
                <a:ea typeface="Roboto" panose="02000000000000000000" pitchFamily="2" charset="0"/>
              </a:rPr>
              <a:t>to consider when recommending an external auditor?</a:t>
            </a:r>
          </a:p>
        </p:txBody>
      </p:sp>
      <p:sp>
        <p:nvSpPr>
          <p:cNvPr id="10" name="Slide Number Placeholder 4">
            <a:extLst>
              <a:ext uri="{FF2B5EF4-FFF2-40B4-BE49-F238E27FC236}">
                <a16:creationId xmlns:a16="http://schemas.microsoft.com/office/drawing/2014/main" id="{63B71E3C-20D4-470F-84D0-63600EDD1AF8}"/>
              </a:ext>
            </a:extLst>
          </p:cNvPr>
          <p:cNvSpPr txBox="1">
            <a:spLocks/>
          </p:cNvSpPr>
          <p:nvPr/>
        </p:nvSpPr>
        <p:spPr>
          <a:xfrm>
            <a:off x="10710333" y="85755"/>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6</a:t>
            </a:r>
          </a:p>
        </p:txBody>
      </p:sp>
      <p:pic>
        <p:nvPicPr>
          <p:cNvPr id="3" name="Audio 2">
            <a:hlinkClick r:id="" action="ppaction://media"/>
            <a:extLst>
              <a:ext uri="{FF2B5EF4-FFF2-40B4-BE49-F238E27FC236}">
                <a16:creationId xmlns:a16="http://schemas.microsoft.com/office/drawing/2014/main" id="{97AE5369-C130-4054-B98C-7DEC158E9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504B6EEB-668A-462F-90FD-EB86C6A1FCE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13BCF2D9-AFC3-4372-AE14-6A62CC3A3D7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37162913"/>
      </p:ext>
    </p:extLst>
  </p:cSld>
  <p:clrMapOvr>
    <a:masterClrMapping/>
  </p:clrMapOvr>
  <mc:AlternateContent xmlns:mc="http://schemas.openxmlformats.org/markup-compatibility/2006" xmlns:p14="http://schemas.microsoft.com/office/powerpoint/2010/main">
    <mc:Choice Requires="p14">
      <p:transition spd="slow" p14:dur="2000" advTm="6793"/>
    </mc:Choice>
    <mc:Fallback xmlns="">
      <p:transition spd="slow" advTm="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930762" y="382734"/>
            <a:ext cx="8761413" cy="706964"/>
          </a:xfrm>
        </p:spPr>
        <p:txBody>
          <a:bodyPr/>
          <a:lstStyle/>
          <a:p>
            <a:r>
              <a:rPr lang="en-US" dirty="0"/>
              <a:t>Items to Consider </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p:txBody>
          <a:bodyPr>
            <a:normAutofit fontScale="85000" lnSpcReduction="10000"/>
          </a:bodyPr>
          <a:lstStyle/>
          <a:p>
            <a:r>
              <a:rPr lang="en-US" sz="2400" b="1" dirty="0"/>
              <a:t>What are the qualification required?</a:t>
            </a:r>
            <a:endParaRPr lang="en-US"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p:txBody>
          <a:bodyPr>
            <a:normAutofit/>
          </a:bodyPr>
          <a:lstStyle/>
          <a:p>
            <a:pPr>
              <a:buFont typeface="Calibri" panose="020F0502020204030204" pitchFamily="34" charset="0"/>
              <a:buChar char="›"/>
            </a:pPr>
            <a:r>
              <a:rPr lang="en-US" sz="1400" dirty="0"/>
              <a:t>To be an external auditor, the auditor must be a Registered Municipal Auditor.  </a:t>
            </a:r>
          </a:p>
          <a:p>
            <a:pPr>
              <a:buFont typeface="Calibri" panose="020F0502020204030204" pitchFamily="34" charset="0"/>
              <a:buChar char="›"/>
            </a:pPr>
            <a:r>
              <a:rPr lang="en-US" sz="1400" dirty="0"/>
              <a:t>Each year, the Department of Municipal Affairs and Housing approves the individual auditors, firms or partnerships that can be registered as a municipal auditor.  </a:t>
            </a:r>
          </a:p>
          <a:p>
            <a:pPr>
              <a:buFont typeface="Calibri" panose="020F0502020204030204" pitchFamily="34" charset="0"/>
              <a:buChar char="›"/>
            </a:pPr>
            <a:r>
              <a:rPr lang="en-US" sz="1400" dirty="0"/>
              <a:t>Municipalities can only choose an auditor from this approved list.</a:t>
            </a:r>
          </a:p>
          <a:p>
            <a:endParaRPr lang="en-US" noProof="1"/>
          </a:p>
          <a:p>
            <a:endParaRPr lang="en-US" dirty="0"/>
          </a:p>
          <a:p>
            <a:endParaRPr lang="en-US" dirty="0"/>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p:txBody>
          <a:bodyPr/>
          <a:lstStyle/>
          <a:p>
            <a:r>
              <a:rPr lang="en-US" sz="2400" b="1" dirty="0"/>
              <a:t>Past Experience</a:t>
            </a:r>
            <a:br>
              <a:rPr lang="en-US" dirty="0"/>
            </a:br>
            <a:endParaRPr lang="en-US" dirty="0"/>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a:xfrm>
            <a:off x="4586086" y="2448000"/>
            <a:ext cx="3129914" cy="3631338"/>
          </a:xfrm>
        </p:spPr>
        <p:txBody>
          <a:bodyPr/>
          <a:lstStyle/>
          <a:p>
            <a:pPr marL="0" indent="0">
              <a:buNone/>
            </a:pPr>
            <a:r>
              <a:rPr lang="en-US" sz="1400" noProof="1"/>
              <a:t>Review prior evaluation</a:t>
            </a:r>
          </a:p>
          <a:p>
            <a:pPr marL="457200" lvl="1" indent="0">
              <a:buNone/>
            </a:pPr>
            <a:endParaRPr lang="en-US" sz="1400" noProof="1"/>
          </a:p>
          <a:p>
            <a:pPr lvl="1"/>
            <a:r>
              <a:rPr lang="en-US" sz="1400" noProof="1"/>
              <a:t>Quality of the service</a:t>
            </a:r>
          </a:p>
          <a:p>
            <a:pPr lvl="1"/>
            <a:r>
              <a:rPr lang="en-US" sz="1400" noProof="1"/>
              <a:t>Scheduling/Timeliness</a:t>
            </a:r>
          </a:p>
          <a:p>
            <a:pPr lvl="1"/>
            <a:r>
              <a:rPr lang="en-US" sz="1400" noProof="1"/>
              <a:t>Relationship</a:t>
            </a:r>
          </a:p>
          <a:p>
            <a:endParaRPr lang="en-US" dirty="0"/>
          </a:p>
          <a:p>
            <a:endParaRPr lang="en-US"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p:txBody>
          <a:bodyPr>
            <a:normAutofit fontScale="92500"/>
          </a:bodyPr>
          <a:lstStyle/>
          <a:p>
            <a:r>
              <a:rPr lang="en-US" sz="2400" b="1" dirty="0"/>
              <a:t>Policy Requirements</a:t>
            </a:r>
            <a:br>
              <a:rPr lang="en-US" dirty="0"/>
            </a:br>
            <a:r>
              <a:rPr lang="en-US" dirty="0"/>
              <a:t>Procurement or Audit Policy</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a:xfrm>
            <a:off x="8520998" y="2448000"/>
            <a:ext cx="3671001" cy="4027266"/>
          </a:xfrm>
        </p:spPr>
        <p:txBody>
          <a:bodyPr>
            <a:normAutofit fontScale="85000" lnSpcReduction="20000"/>
          </a:bodyPr>
          <a:lstStyle/>
          <a:p>
            <a:pPr marL="0" indent="0">
              <a:buNone/>
            </a:pPr>
            <a:r>
              <a:rPr lang="en-US" sz="2000" b="1" dirty="0">
                <a:solidFill>
                  <a:schemeClr val="tx1"/>
                </a:solidFill>
              </a:rPr>
              <a:t>You should refer to your procurement or audit policies to ensure your selection approach is consistent with policy.</a:t>
            </a:r>
          </a:p>
          <a:p>
            <a:pPr marL="0" indent="0">
              <a:buNone/>
            </a:pPr>
            <a:r>
              <a:rPr lang="en-US" sz="2000" b="1" dirty="0">
                <a:solidFill>
                  <a:schemeClr val="tx2"/>
                </a:solidFill>
              </a:rPr>
              <a:t>Government Accounting Best Practices recommends that municipalities:</a:t>
            </a:r>
          </a:p>
          <a:p>
            <a:pPr marL="342900" indent="-342900">
              <a:buFont typeface="Arial Black" panose="020B0A04020102020204" pitchFamily="34" charset="0"/>
              <a:buChar char="›"/>
            </a:pPr>
            <a:r>
              <a:rPr lang="en-US" sz="1600" dirty="0">
                <a:solidFill>
                  <a:schemeClr val="tx1"/>
                </a:solidFill>
              </a:rPr>
              <a:t>Undertake a full-scale competitive selection process; </a:t>
            </a:r>
          </a:p>
          <a:p>
            <a:pPr marL="342900" indent="-342900">
              <a:buFont typeface="Arial Black" panose="020B0A04020102020204" pitchFamily="34" charset="0"/>
              <a:buChar char="›"/>
            </a:pPr>
            <a:r>
              <a:rPr lang="en-US" sz="1600" dirty="0">
                <a:solidFill>
                  <a:schemeClr val="tx1"/>
                </a:solidFill>
              </a:rPr>
              <a:t>Use multi-year contracts with performance clauses; and</a:t>
            </a:r>
          </a:p>
          <a:p>
            <a:pPr marL="342900" indent="-342900">
              <a:buFont typeface="Arial Black" panose="020B0A04020102020204" pitchFamily="34" charset="0"/>
              <a:buChar char="›"/>
            </a:pPr>
            <a:r>
              <a:rPr lang="en-US" sz="1600" dirty="0">
                <a:solidFill>
                  <a:schemeClr val="tx1"/>
                </a:solidFill>
              </a:rPr>
              <a:t>Structure audit procurement process so that the key factor in the selection of an auditor is not their fee, but their ability to perform a quality audit.</a:t>
            </a:r>
          </a:p>
          <a:p>
            <a:endParaRPr lang="en-US" sz="1600" noProof="1"/>
          </a:p>
          <a:p>
            <a:endParaRPr lang="en-US" dirty="0"/>
          </a:p>
          <a:p>
            <a:endParaRPr lang="en-US"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2" name="Slide Number Placeholder 4">
            <a:extLst>
              <a:ext uri="{FF2B5EF4-FFF2-40B4-BE49-F238E27FC236}">
                <a16:creationId xmlns:a16="http://schemas.microsoft.com/office/drawing/2014/main" id="{67B12F32-AA67-4717-9AAC-F4A793C24AED}"/>
              </a:ext>
            </a:extLst>
          </p:cNvPr>
          <p:cNvSpPr txBox="1">
            <a:spLocks/>
          </p:cNvSpPr>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7</a:t>
            </a:r>
          </a:p>
        </p:txBody>
      </p:sp>
      <p:pic>
        <p:nvPicPr>
          <p:cNvPr id="13" name="Audio 12">
            <a:hlinkClick r:id="" action="ppaction://media"/>
            <a:extLst>
              <a:ext uri="{FF2B5EF4-FFF2-40B4-BE49-F238E27FC236}">
                <a16:creationId xmlns:a16="http://schemas.microsoft.com/office/drawing/2014/main" id="{09A79041-4B2D-4DA3-A97F-E7EE9A932F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14" name="Action Button: Go Back or Previous 13">
            <a:hlinkClick r:id="" action="ppaction://hlinkshowjump?jump=previousslide" highlightClick="1"/>
            <a:extLst>
              <a:ext uri="{FF2B5EF4-FFF2-40B4-BE49-F238E27FC236}">
                <a16:creationId xmlns:a16="http://schemas.microsoft.com/office/drawing/2014/main" id="{392B0C89-69C7-4B16-94D4-0E5E9E21E8E2}"/>
              </a:ext>
            </a:extLst>
          </p:cNvPr>
          <p:cNvSpPr/>
          <p:nvPr/>
        </p:nvSpPr>
        <p:spPr>
          <a:xfrm>
            <a:off x="3639286" y="543285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5" name="Action Button: Go Forward or Next 14">
            <a:hlinkClick r:id="" action="ppaction://hlinkshowjump?jump=nextslide" highlightClick="1"/>
            <a:extLst>
              <a:ext uri="{FF2B5EF4-FFF2-40B4-BE49-F238E27FC236}">
                <a16:creationId xmlns:a16="http://schemas.microsoft.com/office/drawing/2014/main" id="{D497D9E4-86A1-43A0-B503-3C9CF13E7657}"/>
              </a:ext>
            </a:extLst>
          </p:cNvPr>
          <p:cNvSpPr/>
          <p:nvPr/>
        </p:nvSpPr>
        <p:spPr>
          <a:xfrm>
            <a:off x="7716000" y="543285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601389975"/>
      </p:ext>
    </p:extLst>
  </p:cSld>
  <p:clrMapOvr>
    <a:masterClrMapping/>
  </p:clrMapOvr>
  <mc:AlternateContent xmlns:mc="http://schemas.openxmlformats.org/markup-compatibility/2006" xmlns:p14="http://schemas.microsoft.com/office/powerpoint/2010/main">
    <mc:Choice Requires="p14">
      <p:transition spd="slow" p14:dur="2000" advTm="81285"/>
    </mc:Choice>
    <mc:Fallback xmlns="">
      <p:transition spd="slow" advTm="8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bg/>
                                          </p:spTgt>
                                        </p:tgtEl>
                                        <p:attrNameLst>
                                          <p:attrName>style.visibility</p:attrName>
                                        </p:attrNameLst>
                                      </p:cBhvr>
                                      <p:to>
                                        <p:strVal val="visible"/>
                                      </p:to>
                                    </p:set>
                                  </p:childTnLst>
                                </p:cTn>
                              </p:par>
                              <p:par>
                                <p:cTn id="12" presetID="1" presetClass="entr" presetSubtype="0" fill="hold" grpId="0" nodeType="withEffect">
                                  <p:stCondLst>
                                    <p:cond delay="500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 presetClass="entr" presetSubtype="0" fill="hold" grpId="0" nodeType="withEffect">
                                  <p:stCondLst>
                                    <p:cond delay="500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grpId="0" nodeType="withEffect">
                                  <p:stCondLst>
                                    <p:cond delay="500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5001"/>
                            </p:stCondLst>
                            <p:childTnLst>
                              <p:par>
                                <p:cTn id="19" presetID="1" presetClass="entr" presetSubtype="0" fill="hold" grpId="0" nodeType="afterEffect">
                                  <p:stCondLst>
                                    <p:cond delay="280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2800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2800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2800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grpId="0" nodeType="withEffect">
                                  <p:stCondLst>
                                    <p:cond delay="2800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2800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par>
                          <p:cTn id="31" fill="hold">
                            <p:stCondLst>
                              <p:cond delay="33001"/>
                            </p:stCondLst>
                            <p:childTnLst>
                              <p:par>
                                <p:cTn id="32" presetID="1" presetClass="entr" presetSubtype="0" fill="hold" grpId="0" nodeType="afterEffect">
                                  <p:stCondLst>
                                    <p:cond delay="1500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par>
                                <p:cTn id="34" presetID="1" presetClass="entr" presetSubtype="0" fill="hold" grpId="0" nodeType="withEffect">
                                  <p:stCondLst>
                                    <p:cond delay="15000"/>
                                  </p:stCondLst>
                                  <p:childTnLst>
                                    <p:set>
                                      <p:cBhvr>
                                        <p:cTn id="35" dur="1" fill="hold">
                                          <p:stCondLst>
                                            <p:cond delay="0"/>
                                          </p:stCondLst>
                                        </p:cTn>
                                        <p:tgtEl>
                                          <p:spTgt spid="7">
                                            <p:bg/>
                                          </p:spTgt>
                                        </p:tgtEl>
                                        <p:attrNameLst>
                                          <p:attrName>style.visibility</p:attrName>
                                        </p:attrNameLst>
                                      </p:cBhvr>
                                      <p:to>
                                        <p:strVal val="visible"/>
                                      </p:to>
                                    </p:set>
                                  </p:childTnLst>
                                </p:cTn>
                              </p:par>
                              <p:par>
                                <p:cTn id="36" presetID="1" presetClass="entr" presetSubtype="0" fill="hold" grpId="0" nodeType="withEffect">
                                  <p:stCondLst>
                                    <p:cond delay="15000"/>
                                  </p:stCondLst>
                                  <p:childTnLst>
                                    <p:set>
                                      <p:cBhvr>
                                        <p:cTn id="37" dur="1" fill="hold">
                                          <p:stCondLst>
                                            <p:cond delay="0"/>
                                          </p:stCondLst>
                                        </p:cTn>
                                        <p:tgtEl>
                                          <p:spTgt spid="7">
                                            <p:txEl>
                                              <p:pRg st="0" end="0"/>
                                            </p:txEl>
                                          </p:spTgt>
                                        </p:tgtEl>
                                        <p:attrNameLst>
                                          <p:attrName>style.visibility</p:attrName>
                                        </p:attrNameLst>
                                      </p:cBhvr>
                                      <p:to>
                                        <p:strVal val="visible"/>
                                      </p:to>
                                    </p:set>
                                  </p:childTnLst>
                                </p:cTn>
                              </p:par>
                              <p:par>
                                <p:cTn id="38" presetID="1" presetClass="entr" presetSubtype="0" fill="hold" grpId="0" nodeType="withEffect">
                                  <p:stCondLst>
                                    <p:cond delay="15000"/>
                                  </p:stCondLst>
                                  <p:childTnLst>
                                    <p:set>
                                      <p:cBhvr>
                                        <p:cTn id="39" dur="1" fill="hold">
                                          <p:stCondLst>
                                            <p:cond delay="0"/>
                                          </p:stCondLst>
                                        </p:cTn>
                                        <p:tgtEl>
                                          <p:spTgt spid="7">
                                            <p:txEl>
                                              <p:pRg st="1" end="1"/>
                                            </p:txEl>
                                          </p:spTgt>
                                        </p:tgtEl>
                                        <p:attrNameLst>
                                          <p:attrName>style.visibility</p:attrName>
                                        </p:attrNameLst>
                                      </p:cBhvr>
                                      <p:to>
                                        <p:strVal val="visible"/>
                                      </p:to>
                                    </p:set>
                                  </p:childTnLst>
                                </p:cTn>
                              </p:par>
                              <p:par>
                                <p:cTn id="40" presetID="1" presetClass="entr" presetSubtype="0" fill="hold" grpId="0" nodeType="withEffect">
                                  <p:stCondLst>
                                    <p:cond delay="15000"/>
                                  </p:stCondLst>
                                  <p:childTnLst>
                                    <p:set>
                                      <p:cBhvr>
                                        <p:cTn id="41" dur="1" fill="hold">
                                          <p:stCondLst>
                                            <p:cond delay="0"/>
                                          </p:stCondLst>
                                        </p:cTn>
                                        <p:tgtEl>
                                          <p:spTgt spid="7">
                                            <p:txEl>
                                              <p:pRg st="2" end="2"/>
                                            </p:txEl>
                                          </p:spTgt>
                                        </p:tgtEl>
                                        <p:attrNameLst>
                                          <p:attrName>style.visibility</p:attrName>
                                        </p:attrNameLst>
                                      </p:cBhvr>
                                      <p:to>
                                        <p:strVal val="visible"/>
                                      </p:to>
                                    </p:set>
                                  </p:childTnLst>
                                </p:cTn>
                              </p:par>
                              <p:par>
                                <p:cTn id="42" presetID="1" presetClass="entr" presetSubtype="0" fill="hold" grpId="0" nodeType="withEffect">
                                  <p:stCondLst>
                                    <p:cond delay="15000"/>
                                  </p:stCondLst>
                                  <p:childTnLst>
                                    <p:set>
                                      <p:cBhvr>
                                        <p:cTn id="43" dur="1" fill="hold">
                                          <p:stCondLst>
                                            <p:cond delay="0"/>
                                          </p:stCondLst>
                                        </p:cTn>
                                        <p:tgtEl>
                                          <p:spTgt spid="7">
                                            <p:txEl>
                                              <p:pRg st="3" end="3"/>
                                            </p:txEl>
                                          </p:spTgt>
                                        </p:tgtEl>
                                        <p:attrNameLst>
                                          <p:attrName>style.visibility</p:attrName>
                                        </p:attrNameLst>
                                      </p:cBhvr>
                                      <p:to>
                                        <p:strVal val="visible"/>
                                      </p:to>
                                    </p:set>
                                  </p:childTnLst>
                                </p:cTn>
                              </p:par>
                              <p:par>
                                <p:cTn id="44" presetID="1" presetClass="entr" presetSubtype="0" fill="hold" grpId="0" nodeType="withEffect">
                                  <p:stCondLst>
                                    <p:cond delay="15000"/>
                                  </p:stCondLst>
                                  <p:childTnLst>
                                    <p:set>
                                      <p:cBhvr>
                                        <p:cTn id="4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3"/>
                </p:tgtEl>
              </p:cMediaNode>
            </p:audio>
          </p:childTnLst>
        </p:cTn>
      </p:par>
    </p:tnLst>
    <p:bldLst>
      <p:bldP spid="8" grpId="0" build="p"/>
      <p:bldP spid="5" grpId="0" build="p" animBg="1"/>
      <p:bldP spid="9" grpId="0" build="p"/>
      <p:bldP spid="6" grpId="0" build="p" animBg="1"/>
      <p:bldP spid="10" grpId="0" build="p"/>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652BC-7DC0-4202-91C5-07651CE6FF09}"/>
              </a:ext>
            </a:extLst>
          </p:cNvPr>
          <p:cNvPicPr>
            <a:picLocks noChangeAspect="1"/>
          </p:cNvPicPr>
          <p:nvPr/>
        </p:nvPicPr>
        <p:blipFill>
          <a:blip r:embed="rId5"/>
          <a:stretch>
            <a:fillRect/>
          </a:stretch>
        </p:blipFill>
        <p:spPr>
          <a:xfrm>
            <a:off x="1110961" y="187656"/>
            <a:ext cx="7572467" cy="5926816"/>
          </a:xfrm>
          <a:prstGeom prst="rect">
            <a:avLst/>
          </a:prstGeom>
        </p:spPr>
      </p:pic>
      <p:sp>
        <p:nvSpPr>
          <p:cNvPr id="2" name="Slide Number Placeholder 1"/>
          <p:cNvSpPr>
            <a:spLocks noGrp="1"/>
          </p:cNvSpPr>
          <p:nvPr>
            <p:ph type="sldNum" sz="quarter" idx="10"/>
          </p:nvPr>
        </p:nvSpPr>
        <p:spPr>
          <a:xfrm>
            <a:off x="10723258" y="187656"/>
            <a:ext cx="838199" cy="767687"/>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dirty="0">
                <a:ln>
                  <a:noFill/>
                </a:ln>
                <a:solidFill>
                  <a:srgbClr val="FFFFFF"/>
                </a:solidFill>
                <a:effectLst/>
                <a:uLnTx/>
                <a:uFillTx/>
                <a:latin typeface="Century Gothic" panose="020B0502020202020204"/>
                <a:ea typeface="+mn-ea"/>
                <a:cs typeface="+mn-cs"/>
              </a:rPr>
              <a:t>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FBA21D63-503F-4423-BD33-414D450EE4F8}"/>
              </a:ext>
            </a:extLst>
          </p:cNvPr>
          <p:cNvSpPr/>
          <p:nvPr/>
        </p:nvSpPr>
        <p:spPr>
          <a:xfrm>
            <a:off x="2287525" y="1444958"/>
            <a:ext cx="3808475" cy="1323439"/>
          </a:xfrm>
          <a:prstGeom prst="rect">
            <a:avLst/>
          </a:prstGeom>
        </p:spPr>
        <p:txBody>
          <a:bodyPr wrap="square">
            <a:spAutoFit/>
          </a:bodyPr>
          <a:lstStyle/>
          <a:p>
            <a:r>
              <a:rPr lang="en-US" sz="2000" dirty="0">
                <a:latin typeface="Century Gothic" panose="020B0502020202020204" pitchFamily="34" charset="0"/>
                <a:ea typeface="Roboto" panose="02000000000000000000" pitchFamily="2" charset="0"/>
              </a:rPr>
              <a:t>What do you need </a:t>
            </a:r>
            <a:r>
              <a:rPr lang="en-US" sz="2000" spc="20" dirty="0">
                <a:latin typeface="Century Gothic" panose="020B0502020202020204" pitchFamily="34" charset="0"/>
                <a:ea typeface="Roboto" panose="02000000000000000000" pitchFamily="2" charset="0"/>
              </a:rPr>
              <a:t>to consider when recommending an audit plan?</a:t>
            </a:r>
          </a:p>
        </p:txBody>
      </p:sp>
      <p:pic>
        <p:nvPicPr>
          <p:cNvPr id="3" name="Audio 2">
            <a:hlinkClick r:id="" action="ppaction://media"/>
            <a:extLst>
              <a:ext uri="{FF2B5EF4-FFF2-40B4-BE49-F238E27FC236}">
                <a16:creationId xmlns:a16="http://schemas.microsoft.com/office/drawing/2014/main" id="{69CA47C3-8FBB-4F3D-83C7-0396434BA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0A42B76-3394-466E-8DD3-0D45A2916C2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71C10D94-B19D-42BD-8BDD-4F5F26C39FE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6890"/>
    </mc:Choice>
    <mc:Fallback xmlns="">
      <p:transition spd="slow" advTm="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p:txBody>
          <a:bodyPr/>
          <a:lstStyle/>
          <a:p>
            <a:r>
              <a:rPr lang="en-US" dirty="0"/>
              <a:t>Recommending - Audit Plan</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p:txBody>
          <a:bodyPr>
            <a:noAutofit/>
          </a:bodyPr>
          <a:lstStyle/>
          <a:p>
            <a:r>
              <a:rPr lang="en-US" dirty="0"/>
              <a:t>Standard</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nvPr>
        </p:nvPicPr>
        <p:blipFill>
          <a:blip r:embed="rId6" cstate="screen">
            <a:biLevel thresh="2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103667" y="2698310"/>
            <a:ext cx="621792" cy="621792"/>
          </a:xfrm>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7590318" y="3950114"/>
            <a:ext cx="1620000" cy="621791"/>
          </a:xfrm>
        </p:spPr>
        <p:txBody>
          <a:bodyPr>
            <a:noAutofit/>
          </a:bodyPr>
          <a:lstStyle/>
          <a:p>
            <a:r>
              <a:rPr lang="en-US" dirty="0"/>
              <a:t>Scope</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5256971" y="3950115"/>
            <a:ext cx="2024977" cy="621790"/>
          </a:xfrm>
        </p:spPr>
        <p:txBody>
          <a:bodyPr>
            <a:noAutofit/>
          </a:bodyPr>
          <a:lstStyle/>
          <a:p>
            <a:r>
              <a:rPr lang="en-US" dirty="0"/>
              <a:t>Timing Scheduling</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3007022" y="3986642"/>
            <a:ext cx="2130857" cy="1170525"/>
          </a:xfrm>
        </p:spPr>
        <p:txBody>
          <a:bodyPr>
            <a:noAutofit/>
          </a:bodyPr>
          <a:lstStyle/>
          <a:p>
            <a:r>
              <a:rPr lang="en-US" dirty="0"/>
              <a:t>Level of reliance on internal controls</a:t>
            </a:r>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nvPr>
        </p:nvSpPr>
        <p:spPr>
          <a:xfrm>
            <a:off x="9518688" y="3950115"/>
            <a:ext cx="2498260" cy="621790"/>
          </a:xfrm>
        </p:spPr>
        <p:txBody>
          <a:bodyPr>
            <a:noAutofit/>
          </a:bodyPr>
          <a:lstStyle/>
          <a:p>
            <a:r>
              <a:rPr lang="en-US" dirty="0"/>
              <a:t>Fees (performance clause)</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8054" y="2552006"/>
            <a:ext cx="914400" cy="914400"/>
          </a:xfrm>
          <a:prstGeom prst="rect">
            <a:avLst/>
          </a:prstGeom>
        </p:spPr>
      </p:pic>
      <p:pic>
        <p:nvPicPr>
          <p:cNvPr id="4" name="Graphic 3" descr="Stopwatch">
            <a:extLst>
              <a:ext uri="{FF2B5EF4-FFF2-40B4-BE49-F238E27FC236}">
                <a16:creationId xmlns:a16="http://schemas.microsoft.com/office/drawing/2014/main" id="{6D42838D-E5C4-4E2E-82BD-4013BD6A27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6989" y="2631424"/>
            <a:ext cx="914400" cy="914400"/>
          </a:xfrm>
          <a:prstGeom prst="rect">
            <a:avLst/>
          </a:prstGeom>
        </p:spPr>
      </p:pic>
      <p:pic>
        <p:nvPicPr>
          <p:cNvPr id="7" name="Graphic 6" descr="Circles with arrows">
            <a:extLst>
              <a:ext uri="{FF2B5EF4-FFF2-40B4-BE49-F238E27FC236}">
                <a16:creationId xmlns:a16="http://schemas.microsoft.com/office/drawing/2014/main" id="{2C41FE30-08A8-4F1D-9155-4714CA901E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00109" y="2609810"/>
            <a:ext cx="914400" cy="914400"/>
          </a:xfrm>
          <a:prstGeom prst="rect">
            <a:avLst/>
          </a:prstGeom>
        </p:spPr>
      </p:pic>
      <p:pic>
        <p:nvPicPr>
          <p:cNvPr id="10" name="Graphic 9" descr="Bar chart">
            <a:extLst>
              <a:ext uri="{FF2B5EF4-FFF2-40B4-BE49-F238E27FC236}">
                <a16:creationId xmlns:a16="http://schemas.microsoft.com/office/drawing/2014/main" id="{5C5E127B-CA48-48EF-91EA-53D21DB065A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00867" y="2759442"/>
            <a:ext cx="706964" cy="706964"/>
          </a:xfrm>
          <a:prstGeom prst="rect">
            <a:avLst/>
          </a:prstGeom>
        </p:spPr>
      </p:pic>
      <p:sp>
        <p:nvSpPr>
          <p:cNvPr id="14" name="Slide Number Placeholder 1">
            <a:extLst>
              <a:ext uri="{FF2B5EF4-FFF2-40B4-BE49-F238E27FC236}">
                <a16:creationId xmlns:a16="http://schemas.microsoft.com/office/drawing/2014/main" id="{A403CDFE-C766-44BF-8EDE-25C9F0FF66BA}"/>
              </a:ext>
            </a:extLst>
          </p:cNvPr>
          <p:cNvSpPr txBox="1">
            <a:spLocks/>
          </p:cNvSpPr>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en-US" sz="2800" dirty="0">
                <a:solidFill>
                  <a:srgbClr val="FFFFFF"/>
                </a:solidFill>
                <a:latin typeface="Century Gothic" panose="020B0502020202020204"/>
              </a:rPr>
              <a:t>9</a:t>
            </a:r>
          </a:p>
        </p:txBody>
      </p:sp>
      <p:pic>
        <p:nvPicPr>
          <p:cNvPr id="2" name="Audio 1">
            <a:hlinkClick r:id="" action="ppaction://media"/>
            <a:extLst>
              <a:ext uri="{FF2B5EF4-FFF2-40B4-BE49-F238E27FC236}">
                <a16:creationId xmlns:a16="http://schemas.microsoft.com/office/drawing/2014/main" id="{750C4CA7-12C0-4D23-80CE-05078172CB2A}"/>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929E1AF5-BEC8-4663-AC66-5D72656A9F7A}"/>
              </a:ext>
            </a:extLst>
          </p:cNvPr>
          <p:cNvSpPr/>
          <p:nvPr/>
        </p:nvSpPr>
        <p:spPr>
          <a:xfrm>
            <a:off x="457200" y="5241770"/>
            <a:ext cx="9468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 name="Action Button: Go Forward or Next 16">
            <a:hlinkClick r:id="" action="ppaction://hlinkshowjump?jump=nextslide" highlightClick="1"/>
            <a:extLst>
              <a:ext uri="{FF2B5EF4-FFF2-40B4-BE49-F238E27FC236}">
                <a16:creationId xmlns:a16="http://schemas.microsoft.com/office/drawing/2014/main" id="{809E5048-53F9-44C3-B7A5-D644C1E7182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833452796"/>
      </p:ext>
    </p:extLst>
  </p:cSld>
  <p:clrMapOvr>
    <a:masterClrMapping/>
  </p:clrMapOvr>
  <mc:AlternateContent xmlns:mc="http://schemas.openxmlformats.org/markup-compatibility/2006" xmlns:p14="http://schemas.microsoft.com/office/powerpoint/2010/main">
    <mc:Choice Requires="p14">
      <p:transition spd="slow" p14:dur="2000" advTm="32289"/>
    </mc:Choice>
    <mc:Fallback xmlns="">
      <p:transition spd="slow" advTm="3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52"/>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par>
                          <p:cTn id="17" fill="hold">
                            <p:stCondLst>
                              <p:cond delay="8001"/>
                            </p:stCondLst>
                            <p:childTnLst>
                              <p:par>
                                <p:cTn id="18" presetID="1" presetClass="entr" presetSubtype="0" fill="hold"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5000"/>
                                  </p:stCondLst>
                                  <p:childTnLst>
                                    <p:set>
                                      <p:cBhvr>
                                        <p:cTn id="21" dur="1" fill="hold">
                                          <p:stCondLst>
                                            <p:cond delay="0"/>
                                          </p:stCondLst>
                                        </p:cTn>
                                        <p:tgtEl>
                                          <p:spTgt spid="12">
                                            <p:txEl>
                                              <p:pRg st="0" end="0"/>
                                            </p:txEl>
                                          </p:spTgt>
                                        </p:tgtEl>
                                        <p:attrNameLst>
                                          <p:attrName>style.visibility</p:attrName>
                                        </p:attrNameLst>
                                      </p:cBhvr>
                                      <p:to>
                                        <p:strVal val="visible"/>
                                      </p:to>
                                    </p:set>
                                  </p:childTnLst>
                                </p:cTn>
                              </p:par>
                            </p:childTnLst>
                          </p:cTn>
                        </p:par>
                        <p:par>
                          <p:cTn id="22" fill="hold">
                            <p:stCondLst>
                              <p:cond delay="13001"/>
                            </p:stCondLst>
                            <p:childTnLst>
                              <p:par>
                                <p:cTn id="23" presetID="1" presetClass="entr" presetSubtype="0" fill="hold" nodeType="afterEffect">
                                  <p:stCondLst>
                                    <p:cond delay="900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900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par>
                          <p:cTn id="27" fill="hold">
                            <p:stCondLst>
                              <p:cond delay="22001"/>
                            </p:stCondLst>
                            <p:childTnLst>
                              <p:par>
                                <p:cTn id="28" presetID="1" presetClass="entr" presetSubtype="0" fill="hold" nodeType="afterEffect">
                                  <p:stCondLst>
                                    <p:cond delay="4000"/>
                                  </p:stCondLst>
                                  <p:childTnLst>
                                    <p:set>
                                      <p:cBhvr>
                                        <p:cTn id="29" dur="1" fill="hold">
                                          <p:stCondLst>
                                            <p:cond delay="0"/>
                                          </p:stCondLst>
                                        </p:cTn>
                                        <p:tgtEl>
                                          <p:spTgt spid="43"/>
                                        </p:tgtEl>
                                        <p:attrNameLst>
                                          <p:attrName>style.visibility</p:attrName>
                                        </p:attrNameLst>
                                      </p:cBhvr>
                                      <p:to>
                                        <p:strVal val="visible"/>
                                      </p:to>
                                    </p:set>
                                  </p:childTnLst>
                                </p:cTn>
                              </p:par>
                              <p:par>
                                <p:cTn id="30" presetID="1" presetClass="entr" presetSubtype="0" fill="hold" grpId="0" nodeType="withEffect">
                                  <p:stCondLst>
                                    <p:cond delay="4000"/>
                                  </p:stCondLst>
                                  <p:childTnLst>
                                    <p:set>
                                      <p:cBhvr>
                                        <p:cTn id="3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TIMING" val="|6.2"/>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5.1|4.4|0.7|5.5|10|5.9|4|0.5|10.1|6.3|1.1|3|4.4|2.5|4.2"/>
</p:tagLst>
</file>

<file path=ppt/tags/tag4.xml><?xml version="1.0" encoding="utf-8"?>
<p:tagLst xmlns:a="http://schemas.openxmlformats.org/drawingml/2006/main" xmlns:r="http://schemas.openxmlformats.org/officeDocument/2006/relationships" xmlns:p="http://schemas.openxmlformats.org/presentationml/2006/main">
  <p:tag name="TIMING" val="|5.4|2.7|4.4|9.9|3.1"/>
</p:tagLst>
</file>

<file path=ppt/tags/tag5.xml><?xml version="1.0" encoding="utf-8"?>
<p:tagLst xmlns:a="http://schemas.openxmlformats.org/drawingml/2006/main" xmlns:r="http://schemas.openxmlformats.org/officeDocument/2006/relationships" xmlns:p="http://schemas.openxmlformats.org/presentationml/2006/main">
  <p:tag name="TIMING" val="|4.3"/>
</p:tagLst>
</file>

<file path=ppt/tags/tag6.xml><?xml version="1.0" encoding="utf-8"?>
<p:tagLst xmlns:a="http://schemas.openxmlformats.org/drawingml/2006/main" xmlns:r="http://schemas.openxmlformats.org/officeDocument/2006/relationships" xmlns:p="http://schemas.openxmlformats.org/presentationml/2006/main">
  <p:tag name="TIMING" val="|7.6|7.7|3.8|4.8|7.8|6.2|6.1|5.1"/>
</p:tagLst>
</file>

<file path=ppt/tags/tag7.xml><?xml version="1.0" encoding="utf-8"?>
<p:tagLst xmlns:a="http://schemas.openxmlformats.org/drawingml/2006/main" xmlns:r="http://schemas.openxmlformats.org/officeDocument/2006/relationships" xmlns:p="http://schemas.openxmlformats.org/presentationml/2006/main">
  <p:tag name="TIMING" val="|26.9"/>
</p:tagLst>
</file>

<file path=ppt/tags/tag8.xml><?xml version="1.0" encoding="utf-8"?>
<p:tagLst xmlns:a="http://schemas.openxmlformats.org/drawingml/2006/main" xmlns:r="http://schemas.openxmlformats.org/officeDocument/2006/relationships" xmlns:p="http://schemas.openxmlformats.org/presentationml/2006/main">
  <p:tag name="TIMING" val="|5.6|7.9|13.1|7.2"/>
</p:tagLst>
</file>

<file path=ppt/tags/tag9.xml><?xml version="1.0" encoding="utf-8"?>
<p:tagLst xmlns:a="http://schemas.openxmlformats.org/drawingml/2006/main" xmlns:r="http://schemas.openxmlformats.org/officeDocument/2006/relationships" xmlns:p="http://schemas.openxmlformats.org/presentationml/2006/main">
  <p:tag name="TIMING" val="|7.6|7.2|8.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735C0D45-1623-4F3E-8F41-D38A0317C01E}"/>
</file>

<file path=customXml/itemProps2.xml><?xml version="1.0" encoding="utf-8"?>
<ds:datastoreItem xmlns:ds="http://schemas.openxmlformats.org/officeDocument/2006/customXml" ds:itemID="{46ACA2A5-A647-4499-830C-0017C0B75DE4}"/>
</file>

<file path=customXml/itemProps3.xml><?xml version="1.0" encoding="utf-8"?>
<ds:datastoreItem xmlns:ds="http://schemas.openxmlformats.org/officeDocument/2006/customXml" ds:itemID="{C307294E-9695-405F-9A14-1A4BB0516B70}"/>
</file>

<file path=docProps/app.xml><?xml version="1.0" encoding="utf-8"?>
<Properties xmlns="http://schemas.openxmlformats.org/officeDocument/2006/extended-properties" xmlns:vt="http://schemas.openxmlformats.org/officeDocument/2006/docPropsVTypes">
  <TotalTime>826</TotalTime>
  <Words>3733</Words>
  <Application>Microsoft Office PowerPoint</Application>
  <PresentationFormat>Widescreen</PresentationFormat>
  <Paragraphs>375</Paragraphs>
  <Slides>24</Slides>
  <Notes>23</Notes>
  <HiddenSlides>0</HiddenSlides>
  <MMClips>24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7" baseType="lpstr">
      <vt:lpstr>Lato</vt:lpstr>
      <vt:lpstr>Roboto</vt:lpstr>
      <vt:lpstr>Roboto Black</vt:lpstr>
      <vt:lpstr>Arial</vt:lpstr>
      <vt:lpstr>Arial Black</vt:lpstr>
      <vt:lpstr>Calibri</vt:lpstr>
      <vt:lpstr>Century Gothic</vt:lpstr>
      <vt:lpstr>Times New Roman</vt:lpstr>
      <vt:lpstr>Trebuchet MS</vt:lpstr>
      <vt:lpstr>Wingdings</vt:lpstr>
      <vt:lpstr>Wingdings 3</vt:lpstr>
      <vt:lpstr>Ion Boardroom</vt:lpstr>
      <vt:lpstr>Acrobat Document</vt:lpstr>
      <vt:lpstr>Module 2 External Auditor</vt:lpstr>
      <vt:lpstr>Five Modules</vt:lpstr>
      <vt:lpstr>PowerPoint Presentation</vt:lpstr>
      <vt:lpstr>External Auditor </vt:lpstr>
      <vt:lpstr>PowerPoint Presentation</vt:lpstr>
      <vt:lpstr>PowerPoint Presentation</vt:lpstr>
      <vt:lpstr>Items to Consider </vt:lpstr>
      <vt:lpstr>PowerPoint Presentation</vt:lpstr>
      <vt:lpstr>Recommending - Audit Plan</vt:lpstr>
      <vt:lpstr>PowerPoint Presentation</vt:lpstr>
      <vt:lpstr>Best Practices</vt:lpstr>
      <vt:lpstr>Information You Should Receive </vt:lpstr>
      <vt:lpstr>Payment </vt:lpstr>
      <vt:lpstr>Management/Internal Control Letter</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Cho-MacDonald, Bongsun</cp:lastModifiedBy>
  <cp:revision>48</cp:revision>
  <dcterms:created xsi:type="dcterms:W3CDTF">2019-07-03T17:59:20Z</dcterms:created>
  <dcterms:modified xsi:type="dcterms:W3CDTF">2019-11-05T13:10:45Z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