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9.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2.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6.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7.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8.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20.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1.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22.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23.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24.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25.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92" r:id="rId5"/>
    <p:sldId id="364" r:id="rId6"/>
    <p:sldId id="297" r:id="rId7"/>
    <p:sldId id="393" r:id="rId8"/>
    <p:sldId id="260" r:id="rId9"/>
    <p:sldId id="363" r:id="rId10"/>
    <p:sldId id="262" r:id="rId11"/>
    <p:sldId id="390" r:id="rId12"/>
    <p:sldId id="356" r:id="rId13"/>
    <p:sldId id="355" r:id="rId14"/>
    <p:sldId id="261" r:id="rId15"/>
    <p:sldId id="362" r:id="rId16"/>
    <p:sldId id="394" r:id="rId17"/>
    <p:sldId id="265" r:id="rId18"/>
    <p:sldId id="322" r:id="rId19"/>
    <p:sldId id="354" r:id="rId20"/>
    <p:sldId id="365" r:id="rId21"/>
    <p:sldId id="367" r:id="rId22"/>
    <p:sldId id="395" r:id="rId23"/>
    <p:sldId id="375" r:id="rId24"/>
    <p:sldId id="376" r:id="rId25"/>
    <p:sldId id="366" r:id="rId26"/>
    <p:sldId id="378" r:id="rId27"/>
    <p:sldId id="374" r:id="rId28"/>
    <p:sldId id="377" r:id="rId29"/>
    <p:sldId id="3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oily" initials="mb" lastIdx="6" clrIdx="0"/>
  <p:cmAuthor id="2" name="Geneviève Laurier" initials="G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7659" autoAdjust="0"/>
    <p:restoredTop sz="98689" autoAdjust="0"/>
  </p:normalViewPr>
  <p:slideViewPr>
    <p:cSldViewPr snapToGrid="0">
      <p:cViewPr varScale="1">
        <p:scale>
          <a:sx n="110" d="100"/>
          <a:sy n="110" d="100"/>
        </p:scale>
        <p:origin x="127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11DFBAE-D2FB-4994-B033-E07222B53DC8}" type="slidenum">
              <a:rPr lang="en-US" smtClean="0"/>
              <a:t>1</a:t>
            </a:fld>
            <a:endParaRPr lang="en-US"/>
          </a:p>
        </p:txBody>
      </p:sp>
    </p:spTree>
    <p:extLst>
      <p:ext uri="{BB962C8B-B14F-4D97-AF65-F5344CB8AC3E}">
        <p14:creationId xmlns:p14="http://schemas.microsoft.com/office/powerpoint/2010/main" val="61740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06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75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panose="02000000000000000000" pitchFamily="2" charset="0"/>
              </a:rPr>
              <a:t>The audit committee has responsibilities related to:</a:t>
            </a:r>
          </a:p>
          <a:p>
            <a:pPr marL="377190" indent="-285750">
              <a:lnSpc>
                <a:spcPct val="150000"/>
              </a:lnSpc>
              <a:spcBef>
                <a:spcPts val="600"/>
              </a:spcBef>
              <a:spcAft>
                <a:spcPts val="600"/>
              </a:spcAft>
              <a:buFont typeface="Wingdings" panose="05000000000000000000" pitchFamily="2" charset="2"/>
              <a:buChar char="q"/>
            </a:pPr>
            <a:r>
              <a:rPr lang="en-US" dirty="0">
                <a:latin typeface="Roboto" panose="02000000000000000000" pitchFamily="2" charset="0"/>
                <a:ea typeface="Roboto" panose="02000000000000000000" pitchFamily="2" charset="0"/>
              </a:rPr>
              <a:t>internal and external audit;</a:t>
            </a:r>
            <a:endParaRPr lang="en-US" dirty="0">
              <a:solidFill>
                <a:srgbClr val="000000"/>
              </a:solidFill>
              <a:latin typeface="Roboto" panose="02000000000000000000" pitchFamily="2" charset="0"/>
              <a:ea typeface="Roboto" panose="02000000000000000000" pitchFamily="2" charset="0"/>
            </a:endParaRP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system of internal controls;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financial reporting process and financial statements;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compliance with statutory and regulations;</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fraud, alleged wrongdoing and material misstatements; and</a:t>
            </a:r>
          </a:p>
          <a:p>
            <a:pPr marL="377190" indent="-285750">
              <a:lnSpc>
                <a:spcPct val="150000"/>
              </a:lnSpc>
              <a:spcBef>
                <a:spcPts val="600"/>
              </a:spcBef>
              <a:spcAft>
                <a:spcPts val="600"/>
              </a:spcAft>
              <a:buFont typeface="Wingdings" panose="05000000000000000000" pitchFamily="2" charset="2"/>
              <a:buChar char="q"/>
            </a:pPr>
            <a:r>
              <a:rPr lang="en-US" dirty="0">
                <a:solidFill>
                  <a:srgbClr val="000000"/>
                </a:solidFill>
                <a:latin typeface="Roboto" panose="02000000000000000000" pitchFamily="2" charset="0"/>
                <a:ea typeface="Roboto" panose="02000000000000000000" pitchFamily="2" charset="0"/>
              </a:rPr>
              <a:t>Other general such as meeting and reporting requirements.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12</a:t>
            </a:fld>
            <a:endParaRPr lang="en-US" dirty="0"/>
          </a:p>
        </p:txBody>
      </p:sp>
    </p:spTree>
    <p:extLst>
      <p:ext uri="{BB962C8B-B14F-4D97-AF65-F5344CB8AC3E}">
        <p14:creationId xmlns:p14="http://schemas.microsoft.com/office/powerpoint/2010/main" val="110259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t>
            </a:r>
            <a:r>
              <a:rPr lang="en-US" dirty="0" err="1"/>
              <a:t>alot</a:t>
            </a:r>
            <a:r>
              <a:rPr lang="en-US" dirty="0"/>
              <a:t> of talking to you.  There is time if you  some updates or just have some general questions.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A8ED9-A90F-43A0-A471-4F79F54F8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3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14000"/>
              </a:lnSpc>
              <a:spcBef>
                <a:spcPts val="600"/>
              </a:spcBef>
              <a:spcAft>
                <a:spcPts val="600"/>
              </a:spcAft>
              <a:buClrTx/>
              <a:buSzTx/>
              <a:buFontTx/>
              <a:buNone/>
              <a:tabLst/>
              <a:defRPr/>
            </a:pPr>
            <a:r>
              <a:rPr lang="en-US" b="1" dirty="0">
                <a:latin typeface="Lato" panose="020F0502020204030203" pitchFamily="34" charset="0"/>
              </a:rPr>
              <a:t>What happens if there is a disagreement between the auditor and management?</a:t>
            </a:r>
          </a:p>
          <a:p>
            <a:pPr>
              <a:lnSpc>
                <a:spcPct val="114000"/>
              </a:lnSpc>
              <a:spcBef>
                <a:spcPts val="600"/>
              </a:spcBef>
              <a:spcAft>
                <a:spcPts val="600"/>
              </a:spcAft>
            </a:pPr>
            <a:r>
              <a:rPr lang="en-US" sz="1200" dirty="0">
                <a:latin typeface="Lato" panose="020F0502020204030203"/>
              </a:rPr>
              <a:t>As noted in module 1, the Audit Committee shall review any problems and restrictions encountered by the auditor and degree of cooperation received.</a:t>
            </a:r>
          </a:p>
          <a:p>
            <a:pPr>
              <a:lnSpc>
                <a:spcPct val="114000"/>
              </a:lnSpc>
              <a:spcBef>
                <a:spcPts val="600"/>
              </a:spcBef>
              <a:spcAft>
                <a:spcPts val="600"/>
              </a:spcAft>
            </a:pPr>
            <a:r>
              <a:rPr lang="en-US" sz="1200" dirty="0">
                <a:latin typeface="Lato" panose="020F0502020204030203"/>
              </a:rPr>
              <a:t>The Committee also needs to review the problems and issues encountered by management</a:t>
            </a:r>
          </a:p>
          <a:p>
            <a:pPr>
              <a:lnSpc>
                <a:spcPct val="114000"/>
              </a:lnSpc>
              <a:spcBef>
                <a:spcPts val="600"/>
              </a:spcBef>
              <a:spcAft>
                <a:spcPts val="600"/>
              </a:spcAft>
            </a:pPr>
            <a:r>
              <a:rPr lang="en-US" sz="1200" dirty="0">
                <a:latin typeface="Lato" panose="020F0502020204030203"/>
              </a:rPr>
              <a:t>The key is to promote cooperation between the management and the auditor. </a:t>
            </a:r>
          </a:p>
          <a:p>
            <a:endParaRPr lang="en-US" sz="1200" b="0" i="0" baseline="0" dirty="0">
              <a:latin typeface="+mn-lt"/>
            </a:endParaRPr>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114576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632837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17</a:t>
            </a:fld>
            <a:endParaRPr lang="en-US" dirty="0"/>
          </a:p>
        </p:txBody>
      </p:sp>
    </p:spTree>
    <p:extLst>
      <p:ext uri="{BB962C8B-B14F-4D97-AF65-F5344CB8AC3E}">
        <p14:creationId xmlns:p14="http://schemas.microsoft.com/office/powerpoint/2010/main" val="1119233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Fram  xxx - </a:t>
            </a:r>
            <a:r>
              <a:rPr lang="en-US" dirty="0">
                <a:latin typeface="Roboto" panose="02000000000000000000" pitchFamily="2" charset="0"/>
                <a:ea typeface="Roboto" panose="02000000000000000000" pitchFamily="2" charset="0"/>
              </a:rPr>
              <a:t>The audit committee should have unrestricted and complete authority to delve into any affair of the municipality, with full access to the management and auditor.</a:t>
            </a:r>
            <a:endParaRPr lang="en-US" spc="20"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390540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65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pc="20" dirty="0">
                <a:solidFill>
                  <a:srgbClr val="000000"/>
                </a:solidFill>
                <a:latin typeface="Roboto" panose="02000000000000000000" pitchFamily="2" charset="0"/>
              </a:rPr>
              <a:t>Per the “</a:t>
            </a:r>
            <a:r>
              <a:rPr lang="en-US" i="1" spc="20" dirty="0">
                <a:solidFill>
                  <a:srgbClr val="000000"/>
                </a:solidFill>
                <a:latin typeface="Roboto" panose="02000000000000000000" pitchFamily="2" charset="0"/>
              </a:rPr>
              <a:t>Municipal Government Act</a:t>
            </a:r>
            <a:r>
              <a:rPr lang="en-US" spc="20" dirty="0">
                <a:solidFill>
                  <a:srgbClr val="000000"/>
                </a:solidFill>
                <a:latin typeface="Roboto" panose="02000000000000000000" pitchFamily="2" charset="0"/>
              </a:rPr>
              <a:t>” regulations an audit committee must include a minimum of one person who is not a member of council or an employee of the municipality/village.  </a:t>
            </a:r>
          </a:p>
          <a:p>
            <a:pPr marL="91440">
              <a:lnSpc>
                <a:spcPct val="150000"/>
              </a:lnSpc>
              <a:spcBef>
                <a:spcPts val="600"/>
              </a:spcBef>
              <a:spcAft>
                <a:spcPts val="600"/>
              </a:spcAft>
            </a:pPr>
            <a:r>
              <a:rPr lang="en-US" spc="20" dirty="0">
                <a:solidFill>
                  <a:srgbClr val="000000"/>
                </a:solidFill>
                <a:latin typeface="Roboto" panose="02000000000000000000" pitchFamily="2" charset="0"/>
              </a:rPr>
              <a:t>This would be considered an independent member.</a:t>
            </a:r>
          </a:p>
          <a:p>
            <a:pPr marL="91440">
              <a:lnSpc>
                <a:spcPct val="150000"/>
              </a:lnSpc>
              <a:spcBef>
                <a:spcPts val="600"/>
              </a:spcBef>
              <a:spcAft>
                <a:spcPts val="600"/>
              </a:spcAft>
            </a:pPr>
            <a:r>
              <a:rPr lang="en-US" spc="20" dirty="0">
                <a:solidFill>
                  <a:srgbClr val="000000"/>
                </a:solidFill>
                <a:latin typeface="Roboto" panose="02000000000000000000" pitchFamily="2" charset="0"/>
              </a:rPr>
              <a:t>If there is no independent member, the municipality shall advertise to recruit a person who is not a member of council or an employee of the municipality at least once every six months until the requirement is met.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pPr>
            <a:r>
              <a:rPr lang="en-US" sz="1200" spc="20" dirty="0">
                <a:solidFill>
                  <a:srgbClr val="000000"/>
                </a:solidFill>
                <a:latin typeface="Roboto" panose="02000000000000000000" pitchFamily="2" charset="0"/>
              </a:rPr>
              <a:t>It is recommended that at least one </a:t>
            </a:r>
          </a:p>
          <a:p>
            <a:pPr marL="91440">
              <a:lnSpc>
                <a:spcPct val="150000"/>
              </a:lnSpc>
              <a:spcBef>
                <a:spcPts val="600"/>
              </a:spcBef>
            </a:pPr>
            <a:r>
              <a:rPr lang="en-US" sz="1200" spc="20" dirty="0">
                <a:solidFill>
                  <a:srgbClr val="000000"/>
                </a:solidFill>
                <a:latin typeface="Roboto" panose="02000000000000000000" pitchFamily="2" charset="0"/>
              </a:rPr>
              <a:t>have a financial designation or relevant financial management expertise.</a:t>
            </a:r>
          </a:p>
          <a:p>
            <a:pPr marL="91440">
              <a:lnSpc>
                <a:spcPct val="150000"/>
              </a:lnSpc>
              <a:spcBef>
                <a:spcPts val="600"/>
              </a:spcBef>
            </a:pPr>
            <a:endParaRPr lang="en-US" sz="1200" spc="20" dirty="0">
              <a:solidFill>
                <a:srgbClr val="000000"/>
              </a:solidFill>
              <a:latin typeface="Roboto" panose="02000000000000000000" pitchFamily="2" charset="0"/>
            </a:endParaRPr>
          </a:p>
          <a:p>
            <a:pPr marL="91440">
              <a:lnSpc>
                <a:spcPct val="150000"/>
              </a:lnSpc>
              <a:spcBef>
                <a:spcPts val="600"/>
              </a:spcBef>
            </a:pPr>
            <a:r>
              <a:rPr lang="en-US" sz="1200" spc="20" dirty="0">
                <a:solidFill>
                  <a:srgbClr val="000000"/>
                </a:solidFill>
                <a:latin typeface="Roboto" panose="02000000000000000000" pitchFamily="2" charset="0"/>
              </a:rPr>
              <a:t>All members should be financially literate.</a:t>
            </a:r>
          </a:p>
          <a:p>
            <a:r>
              <a:rPr lang="en-US" sz="1200" spc="20" dirty="0">
                <a:solidFill>
                  <a:srgbClr val="000000"/>
                </a:solidFill>
                <a:latin typeface="Roboto" panose="02000000000000000000" pitchFamily="2" charset="0"/>
              </a:rPr>
              <a:t>Financially literate means ability to understand:</a:t>
            </a:r>
          </a:p>
          <a:p>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statements </a:t>
            </a:r>
          </a:p>
          <a:p>
            <a:pPr marL="285750" indent="-285750">
              <a:buFont typeface="Wingdings" panose="05000000000000000000" pitchFamily="2" charset="2"/>
              <a:buChar char="§"/>
            </a:pPr>
            <a:endParaRPr lang="en-US" sz="1200"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z="1200" spc="20" dirty="0">
                <a:solidFill>
                  <a:srgbClr val="000000"/>
                </a:solidFill>
                <a:latin typeface="Roboto" panose="02000000000000000000" pitchFamily="2" charset="0"/>
              </a:rPr>
              <a:t> financial issues</a:t>
            </a:r>
            <a:endParaRPr lang="en-US" sz="1200" spc="20" dirty="0"/>
          </a:p>
          <a:p>
            <a:pPr marL="91440">
              <a:lnSpc>
                <a:spcPct val="150000"/>
              </a:lnSpc>
              <a:spcBef>
                <a:spcPts val="600"/>
              </a:spcBef>
            </a:pPr>
            <a:endParaRPr lang="en-US" sz="1200" spc="20" dirty="0">
              <a:solidFill>
                <a:srgbClr val="000000"/>
              </a:solidFill>
              <a:latin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Challenges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Dependence on expertise and integrity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Quality of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programs and communication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Evaluating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Statement Review</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analysis and questions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Potential red flags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Risk, Fraud and Internal Control</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fraud?</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impact on an organization?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Tone at the top</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internal control?</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risk?</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 </a:t>
            </a: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and Ethics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Responsibilities for ethical behavior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Culture of Compliance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Reports and Assessments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are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reporting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kumimoji="0" lang="en-US" altLang="en-US" sz="105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r>
              <a:rPr lang="en-US" sz="1050" b="1" spc="20" dirty="0">
                <a:solidFill>
                  <a:srgbClr val="000000"/>
                </a:solidFill>
                <a:latin typeface="Roboto Black" panose="02000000000000000000" pitchFamily="2" charset="0"/>
              </a:rPr>
              <a:t>Per the </a:t>
            </a:r>
            <a:r>
              <a:rPr lang="en-US" sz="1050" b="1" i="1" spc="20" dirty="0">
                <a:solidFill>
                  <a:srgbClr val="000000"/>
                </a:solidFill>
                <a:latin typeface="Roboto Black" panose="02000000000000000000" pitchFamily="2" charset="0"/>
              </a:rPr>
              <a:t>“Municipal Government Act’” </a:t>
            </a:r>
            <a:r>
              <a:rPr lang="en-US" sz="1050" b="1" spc="20" dirty="0">
                <a:solidFill>
                  <a:srgbClr val="000000"/>
                </a:solidFill>
                <a:latin typeface="Roboto Black" panose="02000000000000000000" pitchFamily="2" charset="0"/>
              </a:rPr>
              <a:t>FRAM Regulation -</a:t>
            </a:r>
            <a:endParaRPr lang="en-US" sz="1050" spc="20" dirty="0">
              <a:solidFill>
                <a:srgbClr val="000000"/>
              </a:solidFill>
              <a:latin typeface="Roboto Black" panose="02000000000000000000" pitchFamily="2" charset="0"/>
            </a:endParaRPr>
          </a:p>
          <a:p>
            <a:pPr marL="91440">
              <a:lnSpc>
                <a:spcPct val="150000"/>
              </a:lnSpc>
              <a:spcBef>
                <a:spcPts val="600"/>
              </a:spcBef>
              <a:spcAft>
                <a:spcPts val="600"/>
              </a:spcAft>
            </a:pPr>
            <a:r>
              <a:rPr lang="en-US" sz="1200" kern="1300" spc="20" dirty="0">
                <a:solidFill>
                  <a:srgbClr val="000000"/>
                </a:solidFill>
                <a:latin typeface="Roboto" panose="02000000000000000000" pitchFamily="2" charset="0"/>
              </a:rPr>
              <a:t>All municipalities and villages must establish an audit committee. </a:t>
            </a:r>
            <a:endParaRPr lang="en-US" sz="1200" kern="1300" spc="20" dirty="0"/>
          </a:p>
          <a:p>
            <a:endParaRPr lang="en-US" dirty="0"/>
          </a:p>
          <a:p>
            <a:r>
              <a:rPr lang="en-US" dirty="0"/>
              <a:t>We are going to cover in this section: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3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sz="2800" b="0" i="0" u="none" strike="noStrike" kern="1200" baseline="0" dirty="0">
              <a:solidFill>
                <a:schemeClr val="bg1"/>
              </a:solidFill>
              <a:latin typeface="OpenSans-Light"/>
              <a:ea typeface="+mn-ea"/>
              <a:cs typeface="+mn-cs"/>
            </a:endParaRPr>
          </a:p>
          <a:p>
            <a:r>
              <a:rPr lang="en-US" dirty="0"/>
              <a:t>In recent</a:t>
            </a:r>
            <a:r>
              <a:rPr lang="en-US" baseline="0" dirty="0"/>
              <a:t> years, greater demand on audit committees to oversee an increasing range of compliance and risk management responsibilities have placed them in even more critical role.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audit committee acts as an advisory board carrying out critical review functions on behalf of council/commission.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primary function of the audit committee is to assist council or village commission in fulfilling their oversight responsibilities related to quality and integrity of financial reporting along with ensuring the appropriate systems and controls for the proper recording of transaction and protection of assets are in place.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a:lnSpc>
                <a:spcPct val="150000"/>
              </a:lnSpc>
              <a:spcBef>
                <a:spcPts val="600"/>
              </a:spcBef>
              <a:spcAft>
                <a:spcPts val="600"/>
              </a:spcAft>
            </a:pPr>
            <a:r>
              <a:rPr lang="en-US" sz="1600" b="1" dirty="0">
                <a:solidFill>
                  <a:srgbClr val="000000"/>
                </a:solidFill>
                <a:latin typeface="Roboto Black" panose="02000000000000000000" pitchFamily="2" charset="0"/>
              </a:rPr>
              <a:t>The  </a:t>
            </a:r>
            <a:r>
              <a:rPr lang="en-US" sz="1600" b="1" i="1" dirty="0">
                <a:solidFill>
                  <a:srgbClr val="000000"/>
                </a:solidFill>
                <a:latin typeface="Roboto Black" panose="02000000000000000000" pitchFamily="2" charset="0"/>
              </a:rPr>
              <a:t>“Municipal Government Act” outlines in the </a:t>
            </a:r>
            <a:r>
              <a:rPr lang="en-US" sz="1600" b="1" dirty="0">
                <a:solidFill>
                  <a:srgbClr val="000000"/>
                </a:solidFill>
                <a:latin typeface="Roboto Black" panose="02000000000000000000" pitchFamily="2" charset="0"/>
              </a:rPr>
              <a:t>FRAM Regulation the policy requirement:</a:t>
            </a:r>
            <a:endParaRPr lang="en-US" sz="1600" dirty="0">
              <a:solidFill>
                <a:srgbClr val="000000"/>
              </a:solidFill>
              <a:latin typeface="Roboto Black" panose="02000000000000000000" pitchFamily="2" charset="0"/>
            </a:endParaRPr>
          </a:p>
          <a:p>
            <a:pPr marL="91440">
              <a:lnSpc>
                <a:spcPct val="150000"/>
              </a:lnSpc>
              <a:spcBef>
                <a:spcPts val="600"/>
              </a:spcBef>
              <a:spcAft>
                <a:spcPts val="600"/>
              </a:spcAft>
            </a:pPr>
            <a:r>
              <a:rPr lang="en-US" dirty="0">
                <a:solidFill>
                  <a:srgbClr val="000000"/>
                </a:solidFill>
                <a:latin typeface="Roboto" panose="02000000000000000000" pitchFamily="2" charset="0"/>
              </a:rPr>
              <a:t>The  audit committee shall be constituted by a policy of council, which would provide the terms of reference of its responsibilities and functions. </a:t>
            </a:r>
            <a:endParaRPr lang="en-US" dirty="0"/>
          </a:p>
          <a:p>
            <a:endParaRPr lang="en-US" b="1" dirty="0"/>
          </a:p>
          <a:p>
            <a:r>
              <a:rPr lang="en-US" b="1" dirty="0"/>
              <a:t>5(3)(a) </a:t>
            </a:r>
            <a:r>
              <a:rPr lang="en-US" sz="1600" dirty="0">
                <a:solidFill>
                  <a:srgbClr val="000000"/>
                </a:solidFill>
                <a:latin typeface="Roboto" panose="02000000000000000000" pitchFamily="2" charset="0"/>
              </a:rPr>
              <a:t>(iii)</a:t>
            </a:r>
            <a:r>
              <a:rPr lang="en-US" b="1" dirty="0">
                <a:solidFill>
                  <a:srgbClr val="000000"/>
                </a:solidFill>
                <a:latin typeface="Roboto" panose="02000000000000000000" pitchFamily="2" charset="0"/>
              </a:rPr>
              <a:t>Policy Requirement –</a:t>
            </a:r>
            <a:r>
              <a:rPr lang="en-US" dirty="0">
                <a:solidFill>
                  <a:srgbClr val="000000"/>
                </a:solidFill>
                <a:latin typeface="Roboto" panose="02000000000000000000" pitchFamily="2" charset="0"/>
              </a:rPr>
              <a:t>The committee shall be constituted by a policy of council, which would provide the terms of reference of its responsibilities and functions. Please refer 3(5)(c) for required policy content</a:t>
            </a:r>
            <a:endParaRPr lang="en-US" dirty="0"/>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The municipality and village audit committee policy must: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(a)	define the purpose and role of the audit committee and the audit committee’s purpose, responsibilities and functions must comply with Section 5(3)(b) and 5(3)(e);</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(b)	outline the composition of the audit committee and the audit committee composition must comply with Section 5(3)(c);</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(c)	identify membership terms for independent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(d)	establish meeting requirements and quorum, and the meeting requirements must comply with Section 5(3)(d);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(e)	require terms of reference or engagement terms for every audit or special purpose engagement;</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(f)	outline the required training for audit committee members;</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(g)	the required audit committee training must comply with Section 5(3)(c)(v); and</a:t>
            </a:r>
          </a:p>
          <a:p>
            <a:pPr marL="91440">
              <a:lnSpc>
                <a:spcPct val="150000"/>
              </a:lnSpc>
              <a:spcBef>
                <a:spcPts val="600"/>
              </a:spcBef>
              <a:spcAft>
                <a:spcPts val="600"/>
              </a:spcAft>
            </a:pPr>
            <a:r>
              <a:rPr lang="en-US" spc="20" dirty="0">
                <a:latin typeface="Roboto" panose="02000000000000000000" pitchFamily="2" charset="0"/>
                <a:ea typeface="Roboto" panose="02000000000000000000" pitchFamily="2" charset="0"/>
              </a:rPr>
              <a:t>(h)	outline reporting requirements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04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pc="20" dirty="0">
                <a:solidFill>
                  <a:srgbClr val="000000"/>
                </a:solidFill>
                <a:latin typeface="Roboto" panose="02000000000000000000" pitchFamily="2" charset="0"/>
              </a:rPr>
              <a:t>Financially literate means:</a:t>
            </a: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ability to read and understand a set of financial statements and financial issues </a:t>
            </a:r>
          </a:p>
          <a:p>
            <a:pPr marL="285750" indent="-285750">
              <a:buFont typeface="Wingdings" panose="05000000000000000000" pitchFamily="2" charset="2"/>
              <a:buChar char="§"/>
            </a:pPr>
            <a:endParaRPr lang="en-US" spc="20" dirty="0">
              <a:solidFill>
                <a:srgbClr val="000000"/>
              </a:solidFill>
              <a:latin typeface="Roboto" panose="02000000000000000000" pitchFamily="2" charset="0"/>
            </a:endParaRPr>
          </a:p>
          <a:p>
            <a:pPr marL="285750" indent="-285750">
              <a:buFont typeface="Wingdings" panose="05000000000000000000" pitchFamily="2" charset="2"/>
              <a:buChar char="§"/>
            </a:pPr>
            <a:r>
              <a:rPr lang="en-US" spc="20" dirty="0">
                <a:solidFill>
                  <a:srgbClr val="000000"/>
                </a:solidFill>
                <a:latin typeface="Roboto" panose="02000000000000000000" pitchFamily="2" charset="0"/>
              </a:rPr>
              <a:t> that a reasonable level that can be expected to be raised by a municipal or village financial statemen</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8</a:t>
            </a:fld>
            <a:endParaRPr lang="en-US" dirty="0"/>
          </a:p>
        </p:txBody>
      </p:sp>
    </p:spTree>
    <p:extLst>
      <p:ext uri="{BB962C8B-B14F-4D97-AF65-F5344CB8AC3E}">
        <p14:creationId xmlns:p14="http://schemas.microsoft.com/office/powerpoint/2010/main" val="365080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role and responsibilities of the auditor;</a:t>
            </a:r>
          </a:p>
          <a:p>
            <a:r>
              <a:rPr lang="en-US" sz="1200" b="0" i="0" u="none" strike="noStrike" kern="1200" baseline="0" dirty="0">
                <a:solidFill>
                  <a:schemeClr val="tx1"/>
                </a:solidFill>
                <a:latin typeface="+mn-lt"/>
                <a:ea typeface="+mn-ea"/>
                <a:cs typeface="+mn-cs"/>
              </a:rPr>
              <a:t>b. review of the roles and responsibility of the audit committee;</a:t>
            </a:r>
          </a:p>
          <a:p>
            <a:r>
              <a:rPr lang="en-US" sz="1200" b="0" i="0" u="none" strike="noStrike" kern="1200" baseline="0" dirty="0">
                <a:solidFill>
                  <a:schemeClr val="tx1"/>
                </a:solidFill>
                <a:latin typeface="+mn-lt"/>
                <a:ea typeface="+mn-ea"/>
                <a:cs typeface="+mn-cs"/>
              </a:rPr>
              <a:t>c. appointment of municipal auditor;</a:t>
            </a:r>
          </a:p>
          <a:p>
            <a:r>
              <a:rPr lang="en-US" sz="1200" b="0" i="0" u="none" strike="noStrike" kern="1200" baseline="0" dirty="0">
                <a:solidFill>
                  <a:schemeClr val="tx1"/>
                </a:solidFill>
                <a:latin typeface="+mn-lt"/>
                <a:ea typeface="+mn-ea"/>
                <a:cs typeface="+mn-cs"/>
              </a:rPr>
              <a:t>d. quarterly financial information;</a:t>
            </a:r>
          </a:p>
          <a:p>
            <a:r>
              <a:rPr lang="en-US" sz="1200" b="0" i="0" u="none" strike="noStrike" kern="1200" baseline="0" dirty="0">
                <a:solidFill>
                  <a:schemeClr val="tx1"/>
                </a:solidFill>
                <a:latin typeface="+mn-lt"/>
                <a:ea typeface="+mn-ea"/>
                <a:cs typeface="+mn-cs"/>
              </a:rPr>
              <a:t>e. audited Financial Statements and auditor’s work;</a:t>
            </a:r>
          </a:p>
          <a:p>
            <a:r>
              <a:rPr lang="en-US" sz="1200" b="0" i="0" u="none" strike="noStrike" kern="1200" baseline="0" dirty="0">
                <a:solidFill>
                  <a:schemeClr val="tx1"/>
                </a:solidFill>
                <a:latin typeface="+mn-lt"/>
                <a:ea typeface="+mn-ea"/>
                <a:cs typeface="+mn-cs"/>
              </a:rPr>
              <a:t>f. management or Internal Control letter and management’s response;</a:t>
            </a:r>
          </a:p>
          <a:p>
            <a:r>
              <a:rPr lang="en-US" sz="1200" b="0" i="0" u="none" strike="noStrike" kern="1200" baseline="0" dirty="0">
                <a:solidFill>
                  <a:schemeClr val="tx1"/>
                </a:solidFill>
                <a:latin typeface="+mn-lt"/>
                <a:ea typeface="+mn-ea"/>
                <a:cs typeface="+mn-cs"/>
              </a:rPr>
              <a:t>g. adequacy and effectiveness of internal controls;</a:t>
            </a:r>
          </a:p>
          <a:p>
            <a:r>
              <a:rPr lang="en-US" sz="1200" b="0" i="0" u="none" strike="noStrike" kern="1200" baseline="0" dirty="0">
                <a:solidFill>
                  <a:schemeClr val="tx1"/>
                </a:solidFill>
                <a:latin typeface="+mn-lt"/>
                <a:ea typeface="+mn-ea"/>
                <a:cs typeface="+mn-cs"/>
              </a:rPr>
              <a:t>h. financial condition indicators; and</a:t>
            </a:r>
          </a:p>
          <a:p>
            <a:r>
              <a:rPr lang="en-US" sz="1200" b="0" i="0" u="none" strike="noStrike" kern="1200" baseline="0" dirty="0">
                <a:solidFill>
                  <a:schemeClr val="tx1"/>
                </a:solidFill>
                <a:latin typeface="+mn-lt"/>
                <a:ea typeface="+mn-ea"/>
                <a:cs typeface="+mn-cs"/>
              </a:rPr>
              <a:t>I. financial risk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453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59044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4430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49551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178079885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4"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tags" Target="../tags/tag5.xml"/><Relationship Id="rId12"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notesSlide" Target="../notesSlides/notesSlide1.xml"/><Relationship Id="rId5" Type="http://schemas.microsoft.com/office/2007/relationships/media" Target="../media/media1.m4a"/><Relationship Id="rId10" Type="http://schemas.openxmlformats.org/officeDocument/2006/relationships/slideLayout" Target="../slideLayouts/slideLayout13.xml"/><Relationship Id="rId4" Type="http://schemas.openxmlformats.org/officeDocument/2006/relationships/tags" Target="../tags/tag4.xml"/><Relationship Id="rId9" Type="http://schemas.openxmlformats.org/officeDocument/2006/relationships/tags" Target="../tags/tag7.xml"/></Relationships>
</file>

<file path=ppt/slides/_rels/slide10.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tags" Target="../tags/tag91.xml"/><Relationship Id="rId7" Type="http://schemas.openxmlformats.org/officeDocument/2006/relationships/tags" Target="../tags/tag93.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2.xml"/><Relationship Id="rId11" Type="http://schemas.openxmlformats.org/officeDocument/2006/relationships/image" Target="../media/image5.png"/><Relationship Id="rId5" Type="http://schemas.openxmlformats.org/officeDocument/2006/relationships/audio" Target="../media/media10.m4a"/><Relationship Id="rId10" Type="http://schemas.openxmlformats.org/officeDocument/2006/relationships/notesSlide" Target="../notesSlides/notesSlide10.xml"/><Relationship Id="rId4" Type="http://schemas.microsoft.com/office/2007/relationships/media" Target="../media/media10.m4a"/><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18" Type="http://schemas.openxmlformats.org/officeDocument/2006/relationships/tags" Target="../tags/tag110.xml"/><Relationship Id="rId26" Type="http://schemas.openxmlformats.org/officeDocument/2006/relationships/image" Target="../media/image23.png"/><Relationship Id="rId3" Type="http://schemas.openxmlformats.org/officeDocument/2006/relationships/tags" Target="../tags/tag97.xml"/><Relationship Id="rId21" Type="http://schemas.openxmlformats.org/officeDocument/2006/relationships/notesSlide" Target="../notesSlides/notesSlide11.xml"/><Relationship Id="rId7" Type="http://schemas.openxmlformats.org/officeDocument/2006/relationships/tags" Target="../tags/tag101.xml"/><Relationship Id="rId12" Type="http://schemas.openxmlformats.org/officeDocument/2006/relationships/tags" Target="../tags/tag106.xml"/><Relationship Id="rId17" Type="http://schemas.openxmlformats.org/officeDocument/2006/relationships/tags" Target="../tags/tag109.xml"/><Relationship Id="rId25" Type="http://schemas.openxmlformats.org/officeDocument/2006/relationships/image" Target="../media/image22.svg"/><Relationship Id="rId2" Type="http://schemas.openxmlformats.org/officeDocument/2006/relationships/tags" Target="../tags/tag96.xml"/><Relationship Id="rId16" Type="http://schemas.openxmlformats.org/officeDocument/2006/relationships/audio" Target="../media/media11.m4a"/><Relationship Id="rId20" Type="http://schemas.openxmlformats.org/officeDocument/2006/relationships/slideLayout" Target="../slideLayouts/slideLayout8.xml"/><Relationship Id="rId29" Type="http://schemas.openxmlformats.org/officeDocument/2006/relationships/image" Target="../media/image26.svg"/><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24" Type="http://schemas.openxmlformats.org/officeDocument/2006/relationships/image" Target="../media/image21.png"/><Relationship Id="rId32" Type="http://schemas.openxmlformats.org/officeDocument/2006/relationships/image" Target="../media/image5.png"/><Relationship Id="rId5" Type="http://schemas.openxmlformats.org/officeDocument/2006/relationships/tags" Target="../tags/tag99.xml"/><Relationship Id="rId15" Type="http://schemas.microsoft.com/office/2007/relationships/media" Target="../media/media11.m4a"/><Relationship Id="rId23" Type="http://schemas.openxmlformats.org/officeDocument/2006/relationships/image" Target="../media/image20.svg"/><Relationship Id="rId28" Type="http://schemas.openxmlformats.org/officeDocument/2006/relationships/image" Target="../media/image25.png"/><Relationship Id="rId10" Type="http://schemas.openxmlformats.org/officeDocument/2006/relationships/tags" Target="../tags/tag104.xml"/><Relationship Id="rId19" Type="http://schemas.openxmlformats.org/officeDocument/2006/relationships/tags" Target="../tags/tag111.xml"/><Relationship Id="rId31" Type="http://schemas.openxmlformats.org/officeDocument/2006/relationships/image" Target="../media/image28.svg"/><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tags" Target="../tags/tag108.xml"/><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4.xml"/><Relationship Id="rId7" Type="http://schemas.openxmlformats.org/officeDocument/2006/relationships/tags" Target="../tags/tag116.xml"/><Relationship Id="rId12" Type="http://schemas.openxmlformats.org/officeDocument/2006/relationships/image" Target="../media/image5.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5.xml"/><Relationship Id="rId11" Type="http://schemas.openxmlformats.org/officeDocument/2006/relationships/image" Target="../media/image29.jpg"/><Relationship Id="rId5" Type="http://schemas.openxmlformats.org/officeDocument/2006/relationships/audio" Target="../media/media12.m4a"/><Relationship Id="rId10" Type="http://schemas.openxmlformats.org/officeDocument/2006/relationships/notesSlide" Target="../notesSlides/notesSlide12.xml"/><Relationship Id="rId4" Type="http://schemas.microsoft.com/office/2007/relationships/media" Target="../media/media12.m4a"/><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5.png"/><Relationship Id="rId3" Type="http://schemas.openxmlformats.org/officeDocument/2006/relationships/tags" Target="../tags/tag120.xml"/><Relationship Id="rId7" Type="http://schemas.openxmlformats.org/officeDocument/2006/relationships/tags" Target="../tags/tag122.xml"/><Relationship Id="rId12" Type="http://schemas.openxmlformats.org/officeDocument/2006/relationships/image" Target="../media/image30.jp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audio" Target="../media/media13.m4a"/><Relationship Id="rId11" Type="http://schemas.openxmlformats.org/officeDocument/2006/relationships/notesSlide" Target="../notesSlides/notesSlide13.xml"/><Relationship Id="rId5" Type="http://schemas.microsoft.com/office/2007/relationships/media" Target="../media/media13.m4a"/><Relationship Id="rId10" Type="http://schemas.openxmlformats.org/officeDocument/2006/relationships/slideLayout" Target="../slideLayouts/slideLayout6.xml"/><Relationship Id="rId4" Type="http://schemas.openxmlformats.org/officeDocument/2006/relationships/tags" Target="../tags/tag121.xml"/><Relationship Id="rId9" Type="http://schemas.openxmlformats.org/officeDocument/2006/relationships/tags" Target="../tags/tag124.xml"/></Relationships>
</file>

<file path=ppt/slides/_rels/slide14.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5.xml"/><Relationship Id="rId18" Type="http://schemas.openxmlformats.org/officeDocument/2006/relationships/image" Target="../media/image33.png"/><Relationship Id="rId3" Type="http://schemas.openxmlformats.org/officeDocument/2006/relationships/tags" Target="../tags/tag127.xml"/><Relationship Id="rId21" Type="http://schemas.openxmlformats.org/officeDocument/2006/relationships/image" Target="../media/image36.png"/><Relationship Id="rId7" Type="http://schemas.openxmlformats.org/officeDocument/2006/relationships/tags" Target="../tags/tag131.xml"/><Relationship Id="rId12" Type="http://schemas.openxmlformats.org/officeDocument/2006/relationships/tags" Target="../tags/tag134.xml"/><Relationship Id="rId17" Type="http://schemas.openxmlformats.org/officeDocument/2006/relationships/image" Target="../media/image32.png"/><Relationship Id="rId2" Type="http://schemas.openxmlformats.org/officeDocument/2006/relationships/tags" Target="../tags/tag126.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3.xml"/><Relationship Id="rId5" Type="http://schemas.openxmlformats.org/officeDocument/2006/relationships/tags" Target="../tags/tag129.xml"/><Relationship Id="rId15" Type="http://schemas.openxmlformats.org/officeDocument/2006/relationships/notesSlide" Target="../notesSlides/notesSlide14.xml"/><Relationship Id="rId10" Type="http://schemas.openxmlformats.org/officeDocument/2006/relationships/audio" Target="../media/media14.m4a"/><Relationship Id="rId19" Type="http://schemas.openxmlformats.org/officeDocument/2006/relationships/image" Target="../media/image34.png"/><Relationship Id="rId4" Type="http://schemas.openxmlformats.org/officeDocument/2006/relationships/tags" Target="../tags/tag128.xml"/><Relationship Id="rId9" Type="http://schemas.microsoft.com/office/2007/relationships/media" Target="../media/media14.m4a"/><Relationship Id="rId14" Type="http://schemas.openxmlformats.org/officeDocument/2006/relationships/slideLayout" Target="../slideLayouts/slideLayout2.xml"/><Relationship Id="rId22"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tags" Target="../tags/tag151.xml"/><Relationship Id="rId3" Type="http://schemas.openxmlformats.org/officeDocument/2006/relationships/tags" Target="../tags/tag138.xml"/><Relationship Id="rId21" Type="http://schemas.openxmlformats.org/officeDocument/2006/relationships/notesSlide" Target="../notesSlides/notesSlide15.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0.xml"/><Relationship Id="rId2" Type="http://schemas.openxmlformats.org/officeDocument/2006/relationships/tags" Target="../tags/tag137.xml"/><Relationship Id="rId16" Type="http://schemas.openxmlformats.org/officeDocument/2006/relationships/audio" Target="../media/media15.m4a"/><Relationship Id="rId20" Type="http://schemas.openxmlformats.org/officeDocument/2006/relationships/slideLayout" Target="../slideLayouts/slideLayout9.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microsoft.com/office/2007/relationships/media" Target="../media/media15.m4a"/><Relationship Id="rId10" Type="http://schemas.openxmlformats.org/officeDocument/2006/relationships/tags" Target="../tags/tag145.xml"/><Relationship Id="rId19" Type="http://schemas.openxmlformats.org/officeDocument/2006/relationships/tags" Target="../tags/tag152.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 Id="rId22"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image" Target="../media/image37.jpg"/><Relationship Id="rId3" Type="http://schemas.openxmlformats.org/officeDocument/2006/relationships/tags" Target="../tags/tag155.xml"/><Relationship Id="rId7" Type="http://schemas.openxmlformats.org/officeDocument/2006/relationships/audio" Target="../media/media16.m4a"/><Relationship Id="rId12" Type="http://schemas.openxmlformats.org/officeDocument/2006/relationships/notesSlide" Target="../notesSlides/notesSlide16.xml"/><Relationship Id="rId2" Type="http://schemas.openxmlformats.org/officeDocument/2006/relationships/tags" Target="../tags/tag154.xml"/><Relationship Id="rId1" Type="http://schemas.openxmlformats.org/officeDocument/2006/relationships/tags" Target="../tags/tag153.xml"/><Relationship Id="rId6" Type="http://schemas.microsoft.com/office/2007/relationships/media" Target="../media/media16.m4a"/><Relationship Id="rId11" Type="http://schemas.openxmlformats.org/officeDocument/2006/relationships/slideLayout" Target="../slideLayouts/slideLayout2.xml"/><Relationship Id="rId5" Type="http://schemas.openxmlformats.org/officeDocument/2006/relationships/tags" Target="../tags/tag157.xml"/><Relationship Id="rId10" Type="http://schemas.openxmlformats.org/officeDocument/2006/relationships/tags" Target="../tags/tag160.xml"/><Relationship Id="rId4" Type="http://schemas.openxmlformats.org/officeDocument/2006/relationships/tags" Target="../tags/tag156.xml"/><Relationship Id="rId9" Type="http://schemas.openxmlformats.org/officeDocument/2006/relationships/tags" Target="../tags/tag159.xml"/><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image" Target="../media/image5.png"/><Relationship Id="rId3" Type="http://schemas.openxmlformats.org/officeDocument/2006/relationships/tags" Target="../tags/tag163.xml"/><Relationship Id="rId7" Type="http://schemas.openxmlformats.org/officeDocument/2006/relationships/tags" Target="../tags/tag165.xml"/><Relationship Id="rId12" Type="http://schemas.openxmlformats.org/officeDocument/2006/relationships/image" Target="../media/image17.pn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audio" Target="../media/media17.m4a"/><Relationship Id="rId11" Type="http://schemas.openxmlformats.org/officeDocument/2006/relationships/notesSlide" Target="../notesSlides/notesSlide17.xml"/><Relationship Id="rId5" Type="http://schemas.microsoft.com/office/2007/relationships/media" Target="../media/media17.m4a"/><Relationship Id="rId10" Type="http://schemas.openxmlformats.org/officeDocument/2006/relationships/slideLayout" Target="../slideLayouts/slideLayout2.xml"/><Relationship Id="rId4" Type="http://schemas.openxmlformats.org/officeDocument/2006/relationships/tags" Target="../tags/tag164.xml"/><Relationship Id="rId9" Type="http://schemas.openxmlformats.org/officeDocument/2006/relationships/tags" Target="../tags/tag16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microsoft.com/office/2007/relationships/media" Target="../media/media18.m4a"/><Relationship Id="rId7" Type="http://schemas.openxmlformats.org/officeDocument/2006/relationships/tags" Target="../tags/tag172.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1.xml"/><Relationship Id="rId5" Type="http://schemas.openxmlformats.org/officeDocument/2006/relationships/tags" Target="../tags/tag170.xml"/><Relationship Id="rId10" Type="http://schemas.openxmlformats.org/officeDocument/2006/relationships/image" Target="../media/image5.png"/><Relationship Id="rId4" Type="http://schemas.openxmlformats.org/officeDocument/2006/relationships/audio" Target="../media/media18.m4a"/><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image" Target="../media/image5.png"/><Relationship Id="rId3" Type="http://schemas.openxmlformats.org/officeDocument/2006/relationships/tags" Target="../tags/tag175.xml"/><Relationship Id="rId7" Type="http://schemas.openxmlformats.org/officeDocument/2006/relationships/tags" Target="../tags/tag177.xml"/><Relationship Id="rId12" Type="http://schemas.openxmlformats.org/officeDocument/2006/relationships/image" Target="../media/image38.jp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audio" Target="../media/media19.m4a"/><Relationship Id="rId11" Type="http://schemas.openxmlformats.org/officeDocument/2006/relationships/notesSlide" Target="../notesSlides/notesSlide19.xml"/><Relationship Id="rId5" Type="http://schemas.microsoft.com/office/2007/relationships/media" Target="../media/media19.m4a"/><Relationship Id="rId10" Type="http://schemas.openxmlformats.org/officeDocument/2006/relationships/slideLayout" Target="../slideLayouts/slideLayout6.xml"/><Relationship Id="rId4" Type="http://schemas.openxmlformats.org/officeDocument/2006/relationships/tags" Target="../tags/tag176.xml"/><Relationship Id="rId9" Type="http://schemas.openxmlformats.org/officeDocument/2006/relationships/tags" Target="../tags/tag179.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6.png"/><Relationship Id="rId3" Type="http://schemas.openxmlformats.org/officeDocument/2006/relationships/tags" Target="../tags/tag10.xml"/><Relationship Id="rId7" Type="http://schemas.openxmlformats.org/officeDocument/2006/relationships/audio" Target="../media/media2.m4a"/><Relationship Id="rId12" Type="http://schemas.openxmlformats.org/officeDocument/2006/relationships/notesSlide" Target="../notesSlides/notesSlide2.xml"/><Relationship Id="rId2" Type="http://schemas.openxmlformats.org/officeDocument/2006/relationships/tags" Target="../tags/tag9.xml"/><Relationship Id="rId1" Type="http://schemas.openxmlformats.org/officeDocument/2006/relationships/tags" Target="../tags/tag8.xml"/><Relationship Id="rId6" Type="http://schemas.microsoft.com/office/2007/relationships/media" Target="../media/media2.m4a"/><Relationship Id="rId11" Type="http://schemas.openxmlformats.org/officeDocument/2006/relationships/slideLayout" Target="../slideLayouts/slideLayout2.xml"/><Relationship Id="rId5" Type="http://schemas.openxmlformats.org/officeDocument/2006/relationships/tags" Target="../tags/tag12.xml"/><Relationship Id="rId10" Type="http://schemas.openxmlformats.org/officeDocument/2006/relationships/tags" Target="../tags/tag15.xml"/><Relationship Id="rId4" Type="http://schemas.openxmlformats.org/officeDocument/2006/relationships/tags" Target="../tags/tag11.xml"/><Relationship Id="rId9" Type="http://schemas.openxmlformats.org/officeDocument/2006/relationships/tags" Target="../tags/tag14.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tags" Target="../tags/tag185.xml"/><Relationship Id="rId3" Type="http://schemas.openxmlformats.org/officeDocument/2006/relationships/tags" Target="../tags/tag182.xml"/><Relationship Id="rId7" Type="http://schemas.openxmlformats.org/officeDocument/2006/relationships/tags" Target="../tags/tag184.xml"/><Relationship Id="rId12" Type="http://schemas.openxmlformats.org/officeDocument/2006/relationships/image" Target="../media/image5.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audio" Target="../media/media20.m4a"/><Relationship Id="rId11" Type="http://schemas.openxmlformats.org/officeDocument/2006/relationships/notesSlide" Target="../notesSlides/notesSlide20.xml"/><Relationship Id="rId5" Type="http://schemas.microsoft.com/office/2007/relationships/media" Target="../media/media20.m4a"/><Relationship Id="rId10" Type="http://schemas.openxmlformats.org/officeDocument/2006/relationships/slideLayout" Target="../slideLayouts/slideLayout2.xml"/><Relationship Id="rId4" Type="http://schemas.openxmlformats.org/officeDocument/2006/relationships/tags" Target="../tags/tag183.xml"/><Relationship Id="rId9" Type="http://schemas.openxmlformats.org/officeDocument/2006/relationships/tags" Target="../tags/tag186.xml"/></Relationships>
</file>

<file path=ppt/slides/_rels/slide21.xml.rels><?xml version="1.0" encoding="UTF-8" standalone="yes"?>
<Relationships xmlns="http://schemas.openxmlformats.org/package/2006/relationships"><Relationship Id="rId8" Type="http://schemas.openxmlformats.org/officeDocument/2006/relationships/tags" Target="../tags/tag192.xml"/><Relationship Id="rId3" Type="http://schemas.openxmlformats.org/officeDocument/2006/relationships/tags" Target="../tags/tag189.xml"/><Relationship Id="rId7" Type="http://schemas.openxmlformats.org/officeDocument/2006/relationships/tags" Target="../tags/tag191.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0.xml"/><Relationship Id="rId11" Type="http://schemas.openxmlformats.org/officeDocument/2006/relationships/image" Target="../media/image5.png"/><Relationship Id="rId5" Type="http://schemas.openxmlformats.org/officeDocument/2006/relationships/audio" Target="../media/media21.m4a"/><Relationship Id="rId10" Type="http://schemas.openxmlformats.org/officeDocument/2006/relationships/notesSlide" Target="../notesSlides/notesSlide21.xml"/><Relationship Id="rId4" Type="http://schemas.microsoft.com/office/2007/relationships/media" Target="../media/media21.m4a"/><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198.xml"/><Relationship Id="rId3" Type="http://schemas.openxmlformats.org/officeDocument/2006/relationships/tags" Target="../tags/tag195.xml"/><Relationship Id="rId7" Type="http://schemas.openxmlformats.org/officeDocument/2006/relationships/tags" Target="../tags/tag197.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6.xml"/><Relationship Id="rId11" Type="http://schemas.openxmlformats.org/officeDocument/2006/relationships/image" Target="../media/image5.png"/><Relationship Id="rId5" Type="http://schemas.openxmlformats.org/officeDocument/2006/relationships/audio" Target="../media/media22.m4a"/><Relationship Id="rId10" Type="http://schemas.openxmlformats.org/officeDocument/2006/relationships/notesSlide" Target="../notesSlides/notesSlide22.xml"/><Relationship Id="rId4" Type="http://schemas.microsoft.com/office/2007/relationships/media" Target="../media/media22.m4a"/><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204.xml"/><Relationship Id="rId3" Type="http://schemas.openxmlformats.org/officeDocument/2006/relationships/tags" Target="../tags/tag201.xml"/><Relationship Id="rId7" Type="http://schemas.openxmlformats.org/officeDocument/2006/relationships/tags" Target="../tags/tag203.xml"/><Relationship Id="rId12" Type="http://schemas.openxmlformats.org/officeDocument/2006/relationships/image" Target="../media/image5.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audio" Target="../media/media23.m4a"/><Relationship Id="rId11" Type="http://schemas.openxmlformats.org/officeDocument/2006/relationships/notesSlide" Target="../notesSlides/notesSlide23.xml"/><Relationship Id="rId5" Type="http://schemas.microsoft.com/office/2007/relationships/media" Target="../media/media23.m4a"/><Relationship Id="rId10" Type="http://schemas.openxmlformats.org/officeDocument/2006/relationships/slideLayout" Target="../slideLayouts/slideLayout2.xml"/><Relationship Id="rId4" Type="http://schemas.openxmlformats.org/officeDocument/2006/relationships/tags" Target="../tags/tag202.xml"/><Relationship Id="rId9" Type="http://schemas.openxmlformats.org/officeDocument/2006/relationships/tags" Target="../tags/tag205.xml"/></Relationships>
</file>

<file path=ppt/slides/_rels/slide24.xml.rels><?xml version="1.0" encoding="UTF-8" standalone="yes"?>
<Relationships xmlns="http://schemas.openxmlformats.org/package/2006/relationships"><Relationship Id="rId8" Type="http://schemas.openxmlformats.org/officeDocument/2006/relationships/tags" Target="../tags/tag211.xml"/><Relationship Id="rId3" Type="http://schemas.openxmlformats.org/officeDocument/2006/relationships/tags" Target="../tags/tag208.xml"/><Relationship Id="rId7" Type="http://schemas.openxmlformats.org/officeDocument/2006/relationships/tags" Target="../tags/tag210.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09.xml"/><Relationship Id="rId11" Type="http://schemas.openxmlformats.org/officeDocument/2006/relationships/image" Target="../media/image5.png"/><Relationship Id="rId5" Type="http://schemas.openxmlformats.org/officeDocument/2006/relationships/audio" Target="../media/media24.m4a"/><Relationship Id="rId10" Type="http://schemas.openxmlformats.org/officeDocument/2006/relationships/notesSlide" Target="../notesSlides/notesSlide24.xml"/><Relationship Id="rId4" Type="http://schemas.microsoft.com/office/2007/relationships/media" Target="../media/media24.m4a"/><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217.xml"/><Relationship Id="rId3" Type="http://schemas.openxmlformats.org/officeDocument/2006/relationships/tags" Target="../tags/tag214.xml"/><Relationship Id="rId7" Type="http://schemas.openxmlformats.org/officeDocument/2006/relationships/tags" Target="../tags/tag216.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5.xml"/><Relationship Id="rId11" Type="http://schemas.openxmlformats.org/officeDocument/2006/relationships/image" Target="../media/image5.png"/><Relationship Id="rId5" Type="http://schemas.openxmlformats.org/officeDocument/2006/relationships/audio" Target="../media/media25.m4a"/><Relationship Id="rId10" Type="http://schemas.openxmlformats.org/officeDocument/2006/relationships/notesSlide" Target="../notesSlides/notesSlide25.xml"/><Relationship Id="rId4" Type="http://schemas.microsoft.com/office/2007/relationships/media" Target="../media/media25.m4a"/><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20.xml"/><Relationship Id="rId7" Type="http://schemas.openxmlformats.org/officeDocument/2006/relationships/tags" Target="../tags/tag222.xml"/><Relationship Id="rId12" Type="http://schemas.openxmlformats.org/officeDocument/2006/relationships/image" Target="../media/image5.pn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audio" Target="../media/media26.m4a"/><Relationship Id="rId11" Type="http://schemas.openxmlformats.org/officeDocument/2006/relationships/image" Target="../media/image39.jpg"/><Relationship Id="rId5" Type="http://schemas.microsoft.com/office/2007/relationships/media" Target="../media/media26.m4a"/><Relationship Id="rId10" Type="http://schemas.openxmlformats.org/officeDocument/2006/relationships/notesSlide" Target="../notesSlides/notesSlide26.xml"/><Relationship Id="rId4" Type="http://schemas.openxmlformats.org/officeDocument/2006/relationships/tags" Target="../tags/tag221.xml"/><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3.m4a"/><Relationship Id="rId13" Type="http://schemas.openxmlformats.org/officeDocument/2006/relationships/notesSlide" Target="../notesSlides/notesSlide3.xml"/><Relationship Id="rId3" Type="http://schemas.openxmlformats.org/officeDocument/2006/relationships/tags" Target="../tags/tag18.xml"/><Relationship Id="rId7" Type="http://schemas.microsoft.com/office/2007/relationships/media" Target="../media/media3.m4a"/><Relationship Id="rId12"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4.xml"/><Relationship Id="rId5" Type="http://schemas.openxmlformats.org/officeDocument/2006/relationships/tags" Target="../tags/tag20.xml"/><Relationship Id="rId15" Type="http://schemas.openxmlformats.org/officeDocument/2006/relationships/image" Target="../media/image5.png"/><Relationship Id="rId10" Type="http://schemas.openxmlformats.org/officeDocument/2006/relationships/tags" Target="../tags/tag23.xml"/><Relationship Id="rId4" Type="http://schemas.openxmlformats.org/officeDocument/2006/relationships/tags" Target="../tags/tag19.xml"/><Relationship Id="rId9" Type="http://schemas.openxmlformats.org/officeDocument/2006/relationships/tags" Target="../tags/tag22.xml"/><Relationship Id="rId1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media" Target="../media/media4.m4a"/><Relationship Id="rId13" Type="http://schemas.openxmlformats.org/officeDocument/2006/relationships/slideLayout" Target="../slideLayouts/slideLayout5.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4.xml"/><Relationship Id="rId17" Type="http://schemas.openxmlformats.org/officeDocument/2006/relationships/image" Target="../media/image5.png"/><Relationship Id="rId2" Type="http://schemas.openxmlformats.org/officeDocument/2006/relationships/tags" Target="../tags/tag26.xml"/><Relationship Id="rId16" Type="http://schemas.openxmlformats.org/officeDocument/2006/relationships/image" Target="../media/image6.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3.xml"/><Relationship Id="rId5" Type="http://schemas.openxmlformats.org/officeDocument/2006/relationships/tags" Target="../tags/tag29.xml"/><Relationship Id="rId15" Type="http://schemas.openxmlformats.org/officeDocument/2006/relationships/image" Target="../media/image8.jpeg"/><Relationship Id="rId10" Type="http://schemas.openxmlformats.org/officeDocument/2006/relationships/tags" Target="../tags/tag32.xml"/><Relationship Id="rId4" Type="http://schemas.openxmlformats.org/officeDocument/2006/relationships/tags" Target="../tags/tag28.xml"/><Relationship Id="rId9" Type="http://schemas.openxmlformats.org/officeDocument/2006/relationships/audio" Target="../media/media4.m4a"/><Relationship Id="rId1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9.jpeg"/><Relationship Id="rId3" Type="http://schemas.openxmlformats.org/officeDocument/2006/relationships/tags" Target="../tags/tag37.xml"/><Relationship Id="rId7" Type="http://schemas.openxmlformats.org/officeDocument/2006/relationships/audio" Target="../media/media5.m4a"/><Relationship Id="rId12" Type="http://schemas.openxmlformats.org/officeDocument/2006/relationships/notesSlide" Target="../notesSlides/notesSlide5.xml"/><Relationship Id="rId2" Type="http://schemas.openxmlformats.org/officeDocument/2006/relationships/tags" Target="../tags/tag36.xml"/><Relationship Id="rId1" Type="http://schemas.openxmlformats.org/officeDocument/2006/relationships/tags" Target="../tags/tag35.xml"/><Relationship Id="rId6" Type="http://schemas.microsoft.com/office/2007/relationships/media" Target="../media/media5.m4a"/><Relationship Id="rId11" Type="http://schemas.openxmlformats.org/officeDocument/2006/relationships/slideLayout" Target="../slideLayouts/slideLayout6.xml"/><Relationship Id="rId5" Type="http://schemas.openxmlformats.org/officeDocument/2006/relationships/tags" Target="../tags/tag39.xml"/><Relationship Id="rId10" Type="http://schemas.openxmlformats.org/officeDocument/2006/relationships/tags" Target="../tags/tag42.xml"/><Relationship Id="rId4" Type="http://schemas.openxmlformats.org/officeDocument/2006/relationships/tags" Target="../tags/tag38.xml"/><Relationship Id="rId9" Type="http://schemas.openxmlformats.org/officeDocument/2006/relationships/tags" Target="../tags/tag41.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3.xml"/><Relationship Id="rId18" Type="http://schemas.openxmlformats.org/officeDocument/2006/relationships/image" Target="../media/image10.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audio" Target="../media/media6.m4a"/><Relationship Id="rId17" Type="http://schemas.openxmlformats.org/officeDocument/2006/relationships/notesSlide" Target="../notesSlides/notesSlide6.xml"/><Relationship Id="rId2" Type="http://schemas.openxmlformats.org/officeDocument/2006/relationships/tags" Target="../tags/tag44.xml"/><Relationship Id="rId16"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tags" Target="../tags/tag48.xml"/><Relationship Id="rId11" Type="http://schemas.microsoft.com/office/2007/relationships/media" Target="../media/media6.m4a"/><Relationship Id="rId5" Type="http://schemas.openxmlformats.org/officeDocument/2006/relationships/tags" Target="../tags/tag47.xml"/><Relationship Id="rId15" Type="http://schemas.openxmlformats.org/officeDocument/2006/relationships/tags" Target="../tags/tag55.xml"/><Relationship Id="rId10" Type="http://schemas.openxmlformats.org/officeDocument/2006/relationships/tags" Target="../tags/tag52.xml"/><Relationship Id="rId19" Type="http://schemas.openxmlformats.org/officeDocument/2006/relationships/image" Target="../media/image5.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4.xml"/></Relationships>
</file>

<file path=ppt/slides/_rels/slide7.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openxmlformats.org/officeDocument/2006/relationships/tags" Target="../tags/tag71.xml"/><Relationship Id="rId26" Type="http://schemas.openxmlformats.org/officeDocument/2006/relationships/image" Target="../media/image16.svg"/><Relationship Id="rId3" Type="http://schemas.openxmlformats.org/officeDocument/2006/relationships/tags" Target="../tags/tag58.xml"/><Relationship Id="rId21" Type="http://schemas.openxmlformats.org/officeDocument/2006/relationships/image" Target="../media/image11.png"/><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0.xml"/><Relationship Id="rId25" Type="http://schemas.openxmlformats.org/officeDocument/2006/relationships/image" Target="../media/image15.png"/><Relationship Id="rId2" Type="http://schemas.openxmlformats.org/officeDocument/2006/relationships/tags" Target="../tags/tag57.xml"/><Relationship Id="rId16" Type="http://schemas.openxmlformats.org/officeDocument/2006/relationships/tags" Target="../tags/tag69.xml"/><Relationship Id="rId20" Type="http://schemas.openxmlformats.org/officeDocument/2006/relationships/notesSlide" Target="../notesSlides/notesSlide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image" Target="../media/image14.svg"/><Relationship Id="rId5" Type="http://schemas.openxmlformats.org/officeDocument/2006/relationships/tags" Target="../tags/tag60.xml"/><Relationship Id="rId15" Type="http://schemas.openxmlformats.org/officeDocument/2006/relationships/audio" Target="../media/media7.m4a"/><Relationship Id="rId23" Type="http://schemas.openxmlformats.org/officeDocument/2006/relationships/image" Target="../media/image13.png"/><Relationship Id="rId10" Type="http://schemas.openxmlformats.org/officeDocument/2006/relationships/tags" Target="../tags/tag65.xml"/><Relationship Id="rId19" Type="http://schemas.openxmlformats.org/officeDocument/2006/relationships/slideLayout" Target="../slideLayouts/slideLayout7.xml"/><Relationship Id="rId4" Type="http://schemas.openxmlformats.org/officeDocument/2006/relationships/tags" Target="../tags/tag59.xml"/><Relationship Id="rId9" Type="http://schemas.openxmlformats.org/officeDocument/2006/relationships/tags" Target="../tags/tag64.xml"/><Relationship Id="rId14" Type="http://schemas.microsoft.com/office/2007/relationships/media" Target="../media/media7.m4a"/><Relationship Id="rId22" Type="http://schemas.openxmlformats.org/officeDocument/2006/relationships/image" Target="../media/image12.svg"/><Relationship Id="rId27"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notesSlide" Target="../notesSlides/notesSlide8.xml"/><Relationship Id="rId3" Type="http://schemas.openxmlformats.org/officeDocument/2006/relationships/tags" Target="../tags/tag74.xml"/><Relationship Id="rId7" Type="http://schemas.microsoft.com/office/2007/relationships/media" Target="../media/media8.m4a"/><Relationship Id="rId12"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0.xml"/><Relationship Id="rId5" Type="http://schemas.openxmlformats.org/officeDocument/2006/relationships/tags" Target="../tags/tag76.xml"/><Relationship Id="rId15" Type="http://schemas.openxmlformats.org/officeDocument/2006/relationships/image" Target="../media/image5.png"/><Relationship Id="rId10" Type="http://schemas.openxmlformats.org/officeDocument/2006/relationships/tags" Target="../tags/tag79.xml"/><Relationship Id="rId4" Type="http://schemas.openxmlformats.org/officeDocument/2006/relationships/tags" Target="../tags/tag75.xml"/><Relationship Id="rId9" Type="http://schemas.openxmlformats.org/officeDocument/2006/relationships/tags" Target="../tags/tag78.xml"/><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image" Target="../media/image18.jpg"/><Relationship Id="rId3" Type="http://schemas.openxmlformats.org/officeDocument/2006/relationships/tags" Target="../tags/tag83.xml"/><Relationship Id="rId7" Type="http://schemas.openxmlformats.org/officeDocument/2006/relationships/audio" Target="../media/media9.m4a"/><Relationship Id="rId12" Type="http://schemas.openxmlformats.org/officeDocument/2006/relationships/notesSlide" Target="../notesSlides/notesSlide9.xml"/><Relationship Id="rId2" Type="http://schemas.openxmlformats.org/officeDocument/2006/relationships/tags" Target="../tags/tag82.xml"/><Relationship Id="rId1" Type="http://schemas.openxmlformats.org/officeDocument/2006/relationships/tags" Target="../tags/tag81.xml"/><Relationship Id="rId6" Type="http://schemas.microsoft.com/office/2007/relationships/media" Target="../media/media9.m4a"/><Relationship Id="rId11" Type="http://schemas.openxmlformats.org/officeDocument/2006/relationships/slideLayout" Target="../slideLayouts/slideLayout2.xml"/><Relationship Id="rId5" Type="http://schemas.openxmlformats.org/officeDocument/2006/relationships/tags" Target="../tags/tag85.xml"/><Relationship Id="rId10" Type="http://schemas.openxmlformats.org/officeDocument/2006/relationships/tags" Target="../tags/tag88.xml"/><Relationship Id="rId4" Type="http://schemas.openxmlformats.org/officeDocument/2006/relationships/tags" Target="../tags/tag84.xml"/><Relationship Id="rId9" Type="http://schemas.openxmlformats.org/officeDocument/2006/relationships/tags" Target="../tags/tag87.xml"/><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custDataLst>
              <p:tags r:id="rId1"/>
            </p:custDataLst>
          </p:nvPr>
        </p:nvPicPr>
        <p:blipFill>
          <a:blip r:embed="rId12"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custDataLst>
              <p:tags r:id="rId2"/>
            </p:custDataLst>
          </p:nvPr>
        </p:nvSpPr>
        <p:spPr>
          <a:xfrm>
            <a:off x="6302202" y="2526633"/>
            <a:ext cx="5956300" cy="1963382"/>
          </a:xfrm>
        </p:spPr>
        <p:txBody>
          <a:bodyPr/>
          <a:lstStyle/>
          <a:p>
            <a:r>
              <a:rPr lang="fr-CA" sz="5400" noProof="1"/>
              <a:t>Module 1</a:t>
            </a:r>
            <a:br>
              <a:rPr lang="fr-CA" sz="5400" noProof="1"/>
            </a:br>
            <a:r>
              <a:rPr lang="fr-CA" sz="5400" noProof="1"/>
              <a:t>Comité d’audit</a:t>
            </a:r>
            <a:endParaRPr lang="fr-CA" noProof="1"/>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custDataLst>
              <p:tags r:id="rId3"/>
            </p:custDataLst>
          </p:nvPr>
        </p:nvSpPr>
        <p:spPr>
          <a:xfrm>
            <a:off x="6235700" y="4490014"/>
            <a:ext cx="5956300" cy="763969"/>
          </a:xfrm>
        </p:spPr>
        <p:txBody>
          <a:bodyPr/>
          <a:lstStyle/>
          <a:p>
            <a:r>
              <a:rPr lang="fr-CA" noProof="1"/>
              <a:t>But général et vue d’ensemble</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custDataLst>
              <p:tags r:id="rId4"/>
            </p:custDataLst>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a:t>
            </a:r>
          </a:p>
        </p:txBody>
      </p:sp>
      <p:pic>
        <p:nvPicPr>
          <p:cNvPr id="2" name="Audio 1">
            <a:hlinkClick r:id="" action="ppaction://media"/>
            <a:extLst>
              <a:ext uri="{FF2B5EF4-FFF2-40B4-BE49-F238E27FC236}">
                <a16:creationId xmlns:a16="http://schemas.microsoft.com/office/drawing/2014/main" id="{4E88D71C-2FDC-4CEE-ABAB-CD24F5595B33}"/>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D9F31C81-B53D-4123-87E5-C4AB7F8E4E8F}"/>
              </a:ext>
            </a:extLst>
          </p:cNvPr>
          <p:cNvSpPr/>
          <p:nvPr>
            <p:custDataLst>
              <p:tags r:id="rId8"/>
            </p:custDataLst>
          </p:nvPr>
        </p:nvSpPr>
        <p:spPr>
          <a:xfrm>
            <a:off x="9769721" y="5328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Suivant</a:t>
            </a:r>
            <a:endParaRPr lang="fr-CA" sz="1200" b="1" noProof="1">
              <a:solidFill>
                <a:schemeClr val="tx2"/>
              </a:solidFill>
            </a:endParaRPr>
          </a:p>
        </p:txBody>
      </p:sp>
      <p:sp>
        <p:nvSpPr>
          <p:cNvPr id="4" name="TextBox 3"/>
          <p:cNvSpPr txBox="1"/>
          <p:nvPr>
            <p:custDataLst>
              <p:tags r:id="rId9"/>
            </p:custDataLst>
          </p:nvPr>
        </p:nvSpPr>
        <p:spPr>
          <a:xfrm>
            <a:off x="0" y="0"/>
            <a:ext cx="3810000" cy="1270000"/>
          </a:xfrm>
          <a:prstGeom prst="rect">
            <a:avLst/>
          </a:prstGeom>
          <a:noFill/>
        </p:spPr>
        <p:txBody>
          <a:bodyPr vert="horz" rtlCol="0">
            <a:spAutoFit/>
          </a:bodyPr>
          <a:lstStyle/>
          <a:p>
            <a:endParaRPr lang="fr-CA"/>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12535"/>
    </mc:Choice>
    <mc:Fallback xmlns="">
      <p:transition spd="slow" advTm="1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10</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3" name="Rectangle 2"/>
          <p:cNvSpPr/>
          <p:nvPr>
            <p:custDataLst>
              <p:tags r:id="rId3"/>
            </p:custDataLst>
          </p:nvPr>
        </p:nvSpPr>
        <p:spPr>
          <a:xfrm>
            <a:off x="2784764" y="447173"/>
            <a:ext cx="8003552" cy="5863144"/>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0"/>
              </a:spcAft>
              <a:buClrTx/>
              <a:buSzTx/>
              <a:buFontTx/>
              <a:buNone/>
              <a:tabLst/>
              <a:defRPr/>
            </a:pPr>
            <a:r>
              <a:rPr lang="fr-CA" spc="20" noProof="1">
                <a:solidFill>
                  <a:srgbClr val="000000"/>
                </a:solidFill>
              </a:rPr>
              <a:t>Il est r</a:t>
            </a:r>
            <a:r>
              <a:rPr kumimoji="0" lang="fr-CA" sz="1800" b="0" i="0" u="none" strike="noStrike" kern="1200" cap="none" spc="20" normalizeH="0" baseline="0" noProof="1">
                <a:ln>
                  <a:noFill/>
                </a:ln>
                <a:solidFill>
                  <a:srgbClr val="000000"/>
                </a:solidFill>
                <a:effectLst/>
                <a:uLnTx/>
                <a:uFillTx/>
                <a:ea typeface="+mn-ea"/>
                <a:cs typeface="+mn-cs"/>
              </a:rPr>
              <a:t>ecommandé d’intégrer les éléments suivants aux ordres du jour du comité d’audit :</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fr-CA" sz="1600" b="0" i="0" u="none" strike="noStrike" kern="1200" cap="none" spc="20" normalizeH="0" baseline="0" noProof="1">
                <a:ln>
                  <a:noFill/>
                </a:ln>
                <a:solidFill>
                  <a:srgbClr val="000000"/>
                </a:solidFill>
                <a:effectLst/>
                <a:uLnTx/>
                <a:uFillTx/>
                <a:ea typeface="+mn-ea"/>
                <a:cs typeface="+mn-cs"/>
              </a:rPr>
              <a:t>rôles et responsabilités de l’auditeur;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e</a:t>
            </a:r>
            <a:r>
              <a:rPr kumimoji="0" lang="fr-CA" sz="1600" b="0" i="0" u="none" strike="noStrike" kern="1200" cap="none" spc="20" normalizeH="0" baseline="0" noProof="1">
                <a:ln>
                  <a:noFill/>
                </a:ln>
                <a:solidFill>
                  <a:srgbClr val="000000"/>
                </a:solidFill>
                <a:effectLst/>
                <a:uLnTx/>
                <a:uFillTx/>
                <a:ea typeface="+mn-ea"/>
                <a:cs typeface="+mn-cs"/>
              </a:rPr>
              <a:t>xamen des rôles et responsabilités du comité d’audit;</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n</a:t>
            </a:r>
            <a:r>
              <a:rPr kumimoji="0" lang="fr-CA" sz="1600" b="0" i="0" u="none" strike="noStrike" kern="1200" cap="none" spc="20" normalizeH="0" baseline="0" noProof="1">
                <a:ln>
                  <a:noFill/>
                </a:ln>
                <a:solidFill>
                  <a:srgbClr val="000000"/>
                </a:solidFill>
                <a:effectLst/>
                <a:uLnTx/>
                <a:uFillTx/>
                <a:ea typeface="+mn-ea"/>
                <a:cs typeface="+mn-cs"/>
              </a:rPr>
              <a:t>omination de l’auditeur municipal;</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kumimoji="0" lang="fr-CA" sz="1600" b="0" i="0" u="none" strike="noStrike" kern="1200" cap="none" spc="20" normalizeH="0" baseline="0" noProof="1">
                <a:ln>
                  <a:noFill/>
                </a:ln>
                <a:solidFill>
                  <a:srgbClr val="000000"/>
                </a:solidFill>
                <a:effectLst/>
                <a:uLnTx/>
                <a:uFillTx/>
                <a:ea typeface="+mn-ea"/>
                <a:cs typeface="+mn-cs"/>
              </a:rPr>
              <a:t>information financière trimestrielle;</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é</a:t>
            </a:r>
            <a:r>
              <a:rPr kumimoji="0" lang="fr-CA" sz="1600" b="0" i="0" u="none" strike="noStrike" kern="1200" cap="none" spc="20" normalizeH="0" baseline="0" noProof="1">
                <a:ln>
                  <a:noFill/>
                </a:ln>
                <a:solidFill>
                  <a:srgbClr val="000000"/>
                </a:solidFill>
                <a:effectLst/>
                <a:uLnTx/>
                <a:uFillTx/>
                <a:ea typeface="+mn-ea"/>
                <a:cs typeface="+mn-cs"/>
              </a:rPr>
              <a:t>tats financiers audités et travail de l’auditeur;</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t>l</a:t>
            </a:r>
            <a:r>
              <a:rPr kumimoji="0" lang="fr-CA" sz="1600" b="0" i="0" u="none" strike="noStrike" kern="1200" cap="none" spc="20" normalizeH="0" baseline="0" noProof="1">
                <a:ln>
                  <a:noFill/>
                </a:ln>
                <a:effectLst/>
                <a:uLnTx/>
                <a:uFillTx/>
                <a:ea typeface="+mn-ea"/>
                <a:cs typeface="+mn-cs"/>
              </a:rPr>
              <a:t>ettre à l’intention de la direction ou sur le contrôle interne, accompagnée de la réponse de la direction;</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p</a:t>
            </a:r>
            <a:r>
              <a:rPr kumimoji="0" lang="fr-CA" sz="1600" b="0" i="0" u="none" strike="noStrike" kern="1200" cap="none" spc="20" normalizeH="0" baseline="0" noProof="1">
                <a:ln>
                  <a:noFill/>
                </a:ln>
                <a:solidFill>
                  <a:srgbClr val="000000"/>
                </a:solidFill>
                <a:effectLst/>
                <a:uLnTx/>
                <a:uFillTx/>
                <a:ea typeface="+mn-ea"/>
                <a:cs typeface="+mn-cs"/>
              </a:rPr>
              <a:t>ertinence et efficacité des contrôles internes;</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Indicateurs </a:t>
            </a:r>
            <a:r>
              <a:rPr kumimoji="0" lang="fr-CA" sz="1600" b="0" i="0" u="none" strike="noStrike" kern="1200" cap="none" spc="20" normalizeH="0" baseline="0" noProof="1">
                <a:ln>
                  <a:noFill/>
                </a:ln>
                <a:solidFill>
                  <a:srgbClr val="000000"/>
                </a:solidFill>
                <a:effectLst/>
                <a:uLnTx/>
                <a:uFillTx/>
                <a:ea typeface="+mn-ea"/>
                <a:cs typeface="+mn-cs"/>
              </a:rPr>
              <a:t>de l’état des finances; </a:t>
            </a:r>
          </a:p>
          <a:p>
            <a:pPr marL="548640" marR="0" lvl="1" indent="-285750" algn="l" defTabSz="457200" rtl="0" eaLnBrk="1" fontAlgn="auto" latinLnBrk="0" hangingPunct="1">
              <a:lnSpc>
                <a:spcPct val="150000"/>
              </a:lnSpc>
              <a:spcBef>
                <a:spcPts val="600"/>
              </a:spcBef>
              <a:spcAft>
                <a:spcPts val="0"/>
              </a:spcAft>
              <a:buClrTx/>
              <a:buSzTx/>
              <a:buFont typeface="Wingdings" panose="05000000000000000000" pitchFamily="2" charset="2"/>
              <a:buChar char="ü"/>
              <a:tabLst/>
              <a:defRPr/>
            </a:pPr>
            <a:r>
              <a:rPr lang="fr-CA" sz="1600" spc="20" noProof="1">
                <a:solidFill>
                  <a:srgbClr val="000000"/>
                </a:solidFill>
              </a:rPr>
              <a:t>g</a:t>
            </a:r>
            <a:r>
              <a:rPr kumimoji="0" lang="fr-CA" sz="1600" b="0" i="0" u="none" strike="noStrike" kern="1200" cap="none" spc="20" normalizeH="0" baseline="0" noProof="1">
                <a:ln>
                  <a:noFill/>
                </a:ln>
                <a:solidFill>
                  <a:srgbClr val="000000"/>
                </a:solidFill>
                <a:effectLst/>
                <a:uLnTx/>
                <a:uFillTx/>
                <a:ea typeface="+mn-ea"/>
                <a:cs typeface="+mn-cs"/>
              </a:rPr>
              <a:t>estion des risques financiers.</a:t>
            </a: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pic>
        <p:nvPicPr>
          <p:cNvPr id="4" name="Audio 3">
            <a:hlinkClick r:id="" action="ppaction://media"/>
            <a:extLst>
              <a:ext uri="{FF2B5EF4-FFF2-40B4-BE49-F238E27FC236}">
                <a16:creationId xmlns:a16="http://schemas.microsoft.com/office/drawing/2014/main" id="{F47A9638-DCDC-4EC1-B3B4-DECB8CB7716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7109488E-53C4-42A9-B5F2-0B516588A8EE}"/>
              </a:ext>
            </a:extLst>
          </p:cNvPr>
          <p:cNvSpPr/>
          <p:nvPr>
            <p:custDataLst>
              <p:tags r:id="rId7"/>
            </p:custDataLst>
          </p:nvPr>
        </p:nvSpPr>
        <p:spPr>
          <a:xfrm>
            <a:off x="361244" y="5241770"/>
            <a:ext cx="1042756"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6" name="Action Button: Go Forward or Next 5">
            <a:hlinkClick r:id="" action="ppaction://hlinkshowjump?jump=nextslide" highlightClick="1"/>
            <a:extLst>
              <a:ext uri="{FF2B5EF4-FFF2-40B4-BE49-F238E27FC236}">
                <a16:creationId xmlns:a16="http://schemas.microsoft.com/office/drawing/2014/main" id="{887CA0BC-EF2B-4B0B-A1E6-3F05E2CE7447}"/>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700554112"/>
      </p:ext>
    </p:extLst>
  </p:cSld>
  <p:clrMapOvr>
    <a:masterClrMapping/>
  </p:clrMapOvr>
  <mc:AlternateContent xmlns:mc="http://schemas.openxmlformats.org/markup-compatibility/2006" xmlns:p14="http://schemas.microsoft.com/office/powerpoint/2010/main">
    <mc:Choice Requires="p14">
      <p:transition spd="slow" p14:dur="2000" advTm="39151"/>
    </mc:Choice>
    <mc:Fallback xmlns="">
      <p:transition spd="slow" advTm="3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custDataLst>
              <p:tags r:id="rId2"/>
            </p:custDataLst>
          </p:nvPr>
        </p:nvSpPr>
        <p:spPr/>
        <p:txBody>
          <a:bodyPr/>
          <a:lstStyle/>
          <a:p>
            <a:r>
              <a:rPr lang="fr-CA" noProof="1"/>
              <a:t>Rôle global</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custDataLst>
              <p:tags r:id="rId3"/>
            </p:custDataLst>
          </p:nvPr>
        </p:nvSpPr>
        <p:spPr/>
        <p:txBody>
          <a:bodyPr>
            <a:noAutofit/>
          </a:bodyPr>
          <a:lstStyle/>
          <a:p>
            <a:r>
              <a:rPr lang="fr-CA" noProof="1"/>
              <a:t>Auditeur externe</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custDataLst>
              <p:tags r:id="rId4"/>
            </p:custDataLst>
          </p:nvPr>
        </p:nvPicPr>
        <p:blipFill>
          <a:blip r:embed="rId22" cstate="screen">
            <a:biLevel thresh="25000"/>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custDataLst>
              <p:tags r:id="rId5"/>
            </p:custDataLst>
          </p:nvPr>
        </p:nvSpPr>
        <p:spPr>
          <a:xfrm>
            <a:off x="3126113" y="3950114"/>
            <a:ext cx="1620000" cy="621791"/>
          </a:xfrm>
        </p:spPr>
        <p:txBody>
          <a:bodyPr>
            <a:noAutofit/>
          </a:bodyPr>
          <a:lstStyle/>
          <a:p>
            <a:r>
              <a:rPr lang="fr-CA" noProof="1"/>
              <a:t>Information financière</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custDataLst>
              <p:tags r:id="rId6"/>
            </p:custDataLst>
          </p:nvPr>
        </p:nvSpPr>
        <p:spPr>
          <a:xfrm>
            <a:off x="5256971" y="3950115"/>
            <a:ext cx="2024977" cy="621790"/>
          </a:xfrm>
        </p:spPr>
        <p:txBody>
          <a:bodyPr>
            <a:noAutofit/>
          </a:bodyPr>
          <a:lstStyle/>
          <a:p>
            <a:r>
              <a:rPr lang="fr-CA" noProof="1"/>
              <a:t>Risques et contrôle interne</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custDataLst>
              <p:tags r:id="rId7"/>
            </p:custDataLst>
          </p:nvPr>
        </p:nvSpPr>
        <p:spPr>
          <a:xfrm>
            <a:off x="7387830" y="3950114"/>
            <a:ext cx="2130857" cy="1170525"/>
          </a:xfrm>
        </p:spPr>
        <p:txBody>
          <a:bodyPr>
            <a:noAutofit/>
          </a:bodyPr>
          <a:lstStyle/>
          <a:p>
            <a:r>
              <a:rPr lang="fr-CA" noProof="1">
                <a:ea typeface="Roboto" panose="02000000000000000000" pitchFamily="2" charset="0"/>
              </a:rPr>
              <a:t>Inconduite présumée</a:t>
            </a:r>
            <a:endParaRPr lang="fr-CA" noProof="1"/>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custDataLst>
              <p:tags r:id="rId8"/>
            </p:custDataLst>
          </p:nvPr>
        </p:nvSpPr>
        <p:spPr>
          <a:xfrm>
            <a:off x="9518688" y="3950115"/>
            <a:ext cx="2498260" cy="621790"/>
          </a:xfrm>
        </p:spPr>
        <p:txBody>
          <a:bodyPr>
            <a:noAutofit/>
          </a:bodyPr>
          <a:lstStyle/>
          <a:p>
            <a:r>
              <a:rPr lang="fr-CA" noProof="1"/>
              <a:t>Fonction statutaire ou réglementaire</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custDataLst>
              <p:tags r:id="rId9"/>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noProof="1"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26" name="Graphic 25" descr="Lock">
            <a:extLst>
              <a:ext uri="{FF2B5EF4-FFF2-40B4-BE49-F238E27FC236}">
                <a16:creationId xmlns:a16="http://schemas.microsoft.com/office/drawing/2014/main" id="{886EE660-C0CC-4B91-9542-7C3B629D4D5F}"/>
              </a:ext>
            </a:extLst>
          </p:cNvPr>
          <p:cNvPicPr>
            <a:picLocks noChangeAspect="1"/>
          </p:cNvPicPr>
          <p:nvPr>
            <p:custDataLst>
              <p:tags r:id="rId10"/>
            </p:custDataLst>
          </p:nvPr>
        </p:nvPicPr>
        <p:blipFill>
          <a:blip r:embed="rId24">
            <a:extLst>
              <a:ext uri="{96DAC541-7B7A-43D3-8B79-37D633B846F1}">
                <asvg:svgBlip xmlns:asvg="http://schemas.microsoft.com/office/drawing/2016/SVG/main" r:embed="rId25"/>
              </a:ext>
            </a:extLst>
          </a:blip>
          <a:stretch>
            <a:fillRect/>
          </a:stretch>
        </p:blipFill>
        <p:spPr>
          <a:xfrm>
            <a:off x="5756074" y="2610644"/>
            <a:ext cx="797125" cy="797125"/>
          </a:xfrm>
          <a:prstGeom prst="rect">
            <a:avLst/>
          </a:prstGeom>
        </p:spPr>
      </p:pic>
      <p:pic>
        <p:nvPicPr>
          <p:cNvPr id="46" name="Graphic 45" descr="Research">
            <a:extLst>
              <a:ext uri="{FF2B5EF4-FFF2-40B4-BE49-F238E27FC236}">
                <a16:creationId xmlns:a16="http://schemas.microsoft.com/office/drawing/2014/main" id="{10F302B0-1670-4B7F-91AB-D13BE97E4B99}"/>
              </a:ext>
            </a:extLst>
          </p:cNvPr>
          <p:cNvPicPr>
            <a:picLocks noChangeAspect="1"/>
          </p:cNvPicPr>
          <p:nvPr>
            <p:custDataLst>
              <p:tags r:id="rId11"/>
            </p:custDataLst>
          </p:nvPr>
        </p:nvPicPr>
        <p:blipFill>
          <a:blip r:embed="rId26">
            <a:extLst>
              <a:ext uri="{96DAC541-7B7A-43D3-8B79-37D633B846F1}">
                <asvg:svgBlip xmlns:asvg="http://schemas.microsoft.com/office/drawing/2016/SVG/main" r:embed="rId27"/>
              </a:ext>
            </a:extLst>
          </a:blip>
          <a:stretch>
            <a:fillRect/>
          </a:stretch>
        </p:blipFill>
        <p:spPr>
          <a:xfrm>
            <a:off x="1348054" y="2552006"/>
            <a:ext cx="914400" cy="914400"/>
          </a:xfrm>
          <a:prstGeom prst="rect">
            <a:avLst/>
          </a:prstGeom>
        </p:spPr>
      </p:pic>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custDataLst>
              <p:tags r:id="rId12"/>
            </p:custDataLst>
          </p:nvPr>
        </p:nvPicPr>
        <p:blipFill>
          <a:blip r:embed="rId28">
            <a:extLst>
              <a:ext uri="{96DAC541-7B7A-43D3-8B79-37D633B846F1}">
                <asvg:svgBlip xmlns:asvg="http://schemas.microsoft.com/office/drawing/2016/SVG/main" r:embed="rId29"/>
              </a:ext>
            </a:extLst>
          </a:blip>
          <a:stretch>
            <a:fillRect/>
          </a:stretch>
        </p:blipFill>
        <p:spPr>
          <a:xfrm>
            <a:off x="9949389" y="2573509"/>
            <a:ext cx="914400" cy="914400"/>
          </a:xfrm>
          <a:prstGeom prst="rect">
            <a:avLst/>
          </a:prstGeom>
        </p:spPr>
      </p:pic>
      <p:pic>
        <p:nvPicPr>
          <p:cNvPr id="56" name="Graphic 55" descr="Robber">
            <a:extLst>
              <a:ext uri="{FF2B5EF4-FFF2-40B4-BE49-F238E27FC236}">
                <a16:creationId xmlns:a16="http://schemas.microsoft.com/office/drawing/2014/main" id="{24D8CDC8-3032-47A0-AA22-EBB0FC87A65B}"/>
              </a:ext>
            </a:extLst>
          </p:cNvPr>
          <p:cNvPicPr>
            <a:picLocks noChangeAspect="1"/>
          </p:cNvPicPr>
          <p:nvPr>
            <p:custDataLst>
              <p:tags r:id="rId13"/>
            </p:custDataLst>
          </p:nvPr>
        </p:nvPicPr>
        <p:blipFill>
          <a:blip r:embed="rId30">
            <a:extLst>
              <a:ext uri="{96DAC541-7B7A-43D3-8B79-37D633B846F1}">
                <asvg:svgBlip xmlns:asvg="http://schemas.microsoft.com/office/drawing/2016/SVG/main" r:embed="rId31"/>
              </a:ext>
            </a:extLst>
          </a:blip>
          <a:stretch>
            <a:fillRect/>
          </a:stretch>
        </p:blipFill>
        <p:spPr>
          <a:xfrm>
            <a:off x="7911368" y="2614800"/>
            <a:ext cx="797125" cy="797125"/>
          </a:xfrm>
          <a:prstGeom prst="rect">
            <a:avLst/>
          </a:prstGeom>
        </p:spPr>
      </p:pic>
      <p:sp>
        <p:nvSpPr>
          <p:cNvPr id="14" name="Slide Number Placeholder 1">
            <a:extLst>
              <a:ext uri="{FF2B5EF4-FFF2-40B4-BE49-F238E27FC236}">
                <a16:creationId xmlns:a16="http://schemas.microsoft.com/office/drawing/2014/main" id="{4F7DAE8F-D69E-48E1-A9BD-A0AB3416FDE1}"/>
              </a:ext>
            </a:extLst>
          </p:cNvPr>
          <p:cNvSpPr txBox="1">
            <a:spLocks/>
          </p:cNvSpPr>
          <p:nvPr>
            <p:custDataLst>
              <p:tags r:id="rId14"/>
            </p:custDataLst>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noProof="1">
                <a:solidFill>
                  <a:srgbClr val="FFFFFF"/>
                </a:solidFill>
                <a:latin typeface="Century Gothic" panose="020B0502020202020204"/>
              </a:rPr>
              <a:t>11</a:t>
            </a:r>
          </a:p>
        </p:txBody>
      </p:sp>
      <p:pic>
        <p:nvPicPr>
          <p:cNvPr id="2" name="Audio 1">
            <a:hlinkClick r:id="" action="ppaction://media"/>
            <a:extLst>
              <a:ext uri="{FF2B5EF4-FFF2-40B4-BE49-F238E27FC236}">
                <a16:creationId xmlns:a16="http://schemas.microsoft.com/office/drawing/2014/main" id="{CC3835D7-9A4C-40E9-9F6C-CC5140C3E293}"/>
              </a:ext>
            </a:extLst>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32"/>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DFC86CE5-130B-474C-9D0C-5A1A6825082D}"/>
              </a:ext>
            </a:extLst>
          </p:cNvPr>
          <p:cNvSpPr/>
          <p:nvPr>
            <p:custDataLst>
              <p:tags r:id="rId18"/>
            </p:custDataLst>
          </p:nvPr>
        </p:nvSpPr>
        <p:spPr>
          <a:xfrm>
            <a:off x="304800" y="5241770"/>
            <a:ext cx="10992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7" name="Action Button: Go Forward or Next 16">
            <a:hlinkClick r:id="" action="ppaction://hlinkshowjump?jump=nextslide" highlightClick="1"/>
            <a:extLst>
              <a:ext uri="{FF2B5EF4-FFF2-40B4-BE49-F238E27FC236}">
                <a16:creationId xmlns:a16="http://schemas.microsoft.com/office/drawing/2014/main" id="{1FACBA4A-7CFF-49FC-915A-7966F710EF58}"/>
              </a:ext>
            </a:extLst>
          </p:cNvPr>
          <p:cNvSpPr/>
          <p:nvPr>
            <p:custDataLst>
              <p:tags r:id="rId1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7126498"/>
      </p:ext>
    </p:extLst>
  </p:cSld>
  <p:clrMapOvr>
    <a:masterClrMapping/>
  </p:clrMapOvr>
  <mc:AlternateContent xmlns:mc="http://schemas.openxmlformats.org/markup-compatibility/2006" xmlns:p14="http://schemas.microsoft.com/office/powerpoint/2010/main">
    <mc:Choice Requires="p14">
      <p:transition spd="slow" p14:dur="2000" advTm="18267"/>
    </mc:Choice>
    <mc:Fallback xmlns="">
      <p:transition spd="slow" advTm="1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46"/>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2500"/>
                                  </p:stCondLst>
                                  <p:childTnLst>
                                    <p:set>
                                      <p:cBhvr>
                                        <p:cTn id="14" dur="1" fill="hold">
                                          <p:stCondLst>
                                            <p:cond delay="0"/>
                                          </p:stCondLst>
                                        </p:cTn>
                                        <p:tgtEl>
                                          <p:spTgt spid="43"/>
                                        </p:tgtEl>
                                        <p:attrNameLst>
                                          <p:attrName>style.visibility</p:attrName>
                                        </p:attrNameLst>
                                      </p:cBhvr>
                                      <p:to>
                                        <p:strVal val="visible"/>
                                      </p:to>
                                    </p:set>
                                  </p:childTnLst>
                                </p:cTn>
                              </p:par>
                            </p:childTnLst>
                          </p:cTn>
                        </p:par>
                        <p:par>
                          <p:cTn id="15" fill="hold">
                            <p:stCondLst>
                              <p:cond delay="7501"/>
                            </p:stCondLst>
                            <p:childTnLst>
                              <p:par>
                                <p:cTn id="16" presetID="1"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par>
                          <p:cTn id="18" fill="hold">
                            <p:stCondLst>
                              <p:cond delay="7501"/>
                            </p:stCondLst>
                            <p:childTnLst>
                              <p:par>
                                <p:cTn id="19" presetID="1" presetClass="entr" presetSubtype="0" fill="hold" nodeType="afterEffect">
                                  <p:stCondLst>
                                    <p:cond delay="200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par>
                          <p:cTn id="23" fill="hold">
                            <p:stCondLst>
                              <p:cond delay="9501"/>
                            </p:stCondLst>
                            <p:childTnLst>
                              <p:par>
                                <p:cTn id="24" presetID="1" presetClass="entr" presetSubtype="0" fill="hold" nodeType="afterEffect">
                                  <p:stCondLst>
                                    <p:cond delay="3500"/>
                                  </p:stCondLst>
                                  <p:childTnLst>
                                    <p:set>
                                      <p:cBhvr>
                                        <p:cTn id="25" dur="1" fill="hold">
                                          <p:stCondLst>
                                            <p:cond delay="0"/>
                                          </p:stCondLst>
                                        </p:cTn>
                                        <p:tgtEl>
                                          <p:spTgt spid="56"/>
                                        </p:tgtEl>
                                        <p:attrNameLst>
                                          <p:attrName>style.visibility</p:attrName>
                                        </p:attrNameLst>
                                      </p:cBhvr>
                                      <p:to>
                                        <p:strVal val="visible"/>
                                      </p:to>
                                    </p:set>
                                  </p:childTnLst>
                                </p:cTn>
                              </p:par>
                              <p:par>
                                <p:cTn id="26" presetID="1" presetClass="entr" presetSubtype="0" fill="hold" grpId="0" nodeType="withEffect">
                                  <p:stCondLst>
                                    <p:cond delay="3500"/>
                                  </p:stCondLst>
                                  <p:childTnLst>
                                    <p:set>
                                      <p:cBhvr>
                                        <p:cTn id="27" dur="1" fill="hold">
                                          <p:stCondLst>
                                            <p:cond delay="0"/>
                                          </p:stCondLst>
                                        </p:cTn>
                                        <p:tgtEl>
                                          <p:spTgt spid="15">
                                            <p:txEl>
                                              <p:pRg st="0" end="0"/>
                                            </p:txEl>
                                          </p:spTgt>
                                        </p:tgtEl>
                                        <p:attrNameLst>
                                          <p:attrName>style.visibility</p:attrName>
                                        </p:attrNameLst>
                                      </p:cBhvr>
                                      <p:to>
                                        <p:strVal val="visible"/>
                                      </p:to>
                                    </p:set>
                                  </p:childTnLst>
                                </p:cTn>
                              </p:par>
                            </p:childTnLst>
                          </p:cTn>
                        </p:par>
                        <p:par>
                          <p:cTn id="28" fill="hold">
                            <p:stCondLst>
                              <p:cond delay="13001"/>
                            </p:stCondLst>
                            <p:childTnLst>
                              <p:par>
                                <p:cTn id="29" presetID="1" presetClass="entr" presetSubtype="0" fill="hold" nodeType="afterEffect">
                                  <p:stCondLst>
                                    <p:cond delay="250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12</a:t>
            </a:r>
          </a:p>
        </p:txBody>
      </p:sp>
      <p:sp>
        <p:nvSpPr>
          <p:cNvPr id="4" name="Rectangle 3"/>
          <p:cNvSpPr/>
          <p:nvPr>
            <p:custDataLst>
              <p:tags r:id="rId2"/>
            </p:custDataLst>
          </p:nvPr>
        </p:nvSpPr>
        <p:spPr>
          <a:xfrm>
            <a:off x="5468645" y="2002488"/>
            <a:ext cx="4776186" cy="2108269"/>
          </a:xfrm>
          <a:prstGeom prst="rect">
            <a:avLst/>
          </a:prstGeom>
        </p:spPr>
        <p:txBody>
          <a:bodyPr wrap="square">
            <a:spAutoFit/>
          </a:bodyPr>
          <a:lstStyle/>
          <a:p>
            <a:pPr>
              <a:lnSpc>
                <a:spcPct val="150000"/>
              </a:lnSpc>
              <a:spcBef>
                <a:spcPts val="600"/>
              </a:spcBef>
              <a:spcAft>
                <a:spcPts val="600"/>
              </a:spcAft>
            </a:pPr>
            <a:r>
              <a:rPr lang="fr-CA" noProof="1">
                <a:solidFill>
                  <a:srgbClr val="000000"/>
                </a:solidFill>
              </a:rPr>
              <a:t>Les modules 2 à 5 aborderont plus en détail les rôles et responsabilités d’un comité d’audit</a:t>
            </a:r>
            <a:r>
              <a:rPr lang="fr-CA" noProof="1">
                <a:solidFill>
                  <a:srgbClr val="000000"/>
                </a:solidFill>
                <a:ea typeface="Roboto" panose="02000000000000000000" pitchFamily="2" charset="0"/>
              </a:rPr>
              <a:t>.</a:t>
            </a:r>
          </a:p>
          <a:p>
            <a:pPr marL="91440">
              <a:lnSpc>
                <a:spcPct val="150000"/>
              </a:lnSpc>
              <a:spcBef>
                <a:spcPts val="600"/>
              </a:spcBef>
              <a:spcAft>
                <a:spcPts val="600"/>
              </a:spcAft>
            </a:pPr>
            <a:endParaRPr lang="fr-CA" noProof="1">
              <a:solidFill>
                <a:srgbClr val="000000"/>
              </a:solidFill>
              <a:latin typeface="Roboto" panose="02000000000000000000" pitchFamily="2" charset="0"/>
              <a:ea typeface="Roboto" panose="02000000000000000000" pitchFamily="2" charset="0"/>
            </a:endParaRPr>
          </a:p>
          <a:p>
            <a:endParaRPr lang="fr-CA" sz="800" noProof="1">
              <a:solidFill>
                <a:srgbClr val="000000"/>
              </a:solidFill>
              <a:latin typeface="Roboto" panose="02000000000000000000" pitchFamily="2" charset="0"/>
            </a:endParaRPr>
          </a:p>
        </p:txBody>
      </p:sp>
      <p:pic>
        <p:nvPicPr>
          <p:cNvPr id="9" name="Picture 8"/>
          <p:cNvPicPr>
            <a:picLocks noChangeAspect="1"/>
          </p:cNvPicPr>
          <p:nvPr>
            <p:custDataLst>
              <p:tags r:id="rId3"/>
            </p:custDataLst>
          </p:nvPr>
        </p:nvPicPr>
        <p:blipFill>
          <a:blip r:embed="rId11"/>
          <a:stretch>
            <a:fillRect/>
          </a:stretch>
        </p:blipFill>
        <p:spPr>
          <a:xfrm>
            <a:off x="3264477" y="1183289"/>
            <a:ext cx="2095500" cy="3344719"/>
          </a:xfrm>
          <a:prstGeom prst="rect">
            <a:avLst/>
          </a:prstGeom>
        </p:spPr>
      </p:pic>
      <p:pic>
        <p:nvPicPr>
          <p:cNvPr id="3" name="Audio 2">
            <a:hlinkClick r:id="" action="ppaction://media"/>
            <a:extLst>
              <a:ext uri="{FF2B5EF4-FFF2-40B4-BE49-F238E27FC236}">
                <a16:creationId xmlns:a16="http://schemas.microsoft.com/office/drawing/2014/main" id="{FE6B239E-3E71-4726-BAEC-0DFFDDCE7C58}"/>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08D5C4-39E6-4FC4-9864-159A31375806}"/>
              </a:ext>
            </a:extLst>
          </p:cNvPr>
          <p:cNvSpPr/>
          <p:nvPr>
            <p:custDataLst>
              <p:tags r:id="rId7"/>
            </p:custDataLst>
          </p:nvPr>
        </p:nvSpPr>
        <p:spPr>
          <a:xfrm>
            <a:off x="327378" y="5241770"/>
            <a:ext cx="107662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7" name="Action Button: Go Forward or Next 6">
            <a:hlinkClick r:id="" action="ppaction://hlinkshowjump?jump=nextslide" highlightClick="1"/>
            <a:extLst>
              <a:ext uri="{FF2B5EF4-FFF2-40B4-BE49-F238E27FC236}">
                <a16:creationId xmlns:a16="http://schemas.microsoft.com/office/drawing/2014/main" id="{E8DEC777-B28B-40FF-B34D-7AD405F18FDE}"/>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631196835"/>
      </p:ext>
    </p:extLst>
  </p:cSld>
  <p:clrMapOvr>
    <a:masterClrMapping/>
  </p:clrMapOvr>
  <mc:AlternateContent xmlns:mc="http://schemas.openxmlformats.org/markup-compatibility/2006" xmlns:p14="http://schemas.microsoft.com/office/powerpoint/2010/main">
    <mc:Choice Requires="p14">
      <p:transition spd="slow" p14:dur="2000" advTm="7596"/>
    </mc:Choice>
    <mc:Fallback xmlns="">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512024" y="2033483"/>
            <a:ext cx="3831376" cy="3349263"/>
          </a:xfrm>
        </p:spPr>
        <p:txBody>
          <a:bodyPr>
            <a:normAutofit/>
          </a:bodyPr>
          <a:lstStyle/>
          <a:p>
            <a:pPr marL="0" indent="0">
              <a:buNone/>
            </a:pPr>
            <a:r>
              <a:rPr lang="fr-CA" sz="3600" noProof="1"/>
              <a:t>Vous pourriez faire face à certains défis.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045019" y="6385422"/>
            <a:ext cx="971930"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13</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rotWithShape="1">
          <a:blip r:embed="rId12"/>
          <a:srcRect l="22" r="22"/>
          <a:stretch>
            <a:fillRect/>
          </a:stretch>
        </p:blipFill>
        <p:spPr>
          <a:xfrm>
            <a:off x="4079873" y="1175698"/>
            <a:ext cx="3959914" cy="2171985"/>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a:xfrm>
            <a:off x="7320605" y="2774487"/>
            <a:ext cx="4402085" cy="720000"/>
          </a:xfrm>
        </p:spPr>
        <p:txBody>
          <a:bodyPr/>
          <a:lstStyle/>
          <a:p>
            <a:r>
              <a:rPr lang="fr-CA" noProof="1"/>
              <a:t>Défis</a:t>
            </a:r>
          </a:p>
        </p:txBody>
      </p:sp>
      <p:pic>
        <p:nvPicPr>
          <p:cNvPr id="2" name="Audio 1">
            <a:hlinkClick r:id="" action="ppaction://media"/>
            <a:extLst>
              <a:ext uri="{FF2B5EF4-FFF2-40B4-BE49-F238E27FC236}">
                <a16:creationId xmlns:a16="http://schemas.microsoft.com/office/drawing/2014/main" id="{D9AE76B8-5664-489A-9646-22431FACE7B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344970" y="6096000"/>
            <a:ext cx="69463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1B30E5B-04FE-4A4D-8FED-338431557592}"/>
              </a:ext>
            </a:extLst>
          </p:cNvPr>
          <p:cNvSpPr/>
          <p:nvPr>
            <p:custDataLst>
              <p:tags r:id="rId8"/>
            </p:custDataLst>
          </p:nvPr>
        </p:nvSpPr>
        <p:spPr>
          <a:xfrm>
            <a:off x="699911" y="5382746"/>
            <a:ext cx="1078865"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 name="Action Button: Go Forward or Next 7">
            <a:hlinkClick r:id="" action="ppaction://hlinkshowjump?jump=nextslide" highlightClick="1"/>
            <a:extLst>
              <a:ext uri="{FF2B5EF4-FFF2-40B4-BE49-F238E27FC236}">
                <a16:creationId xmlns:a16="http://schemas.microsoft.com/office/drawing/2014/main" id="{E0428459-1775-4C4A-B4A8-694003C0476A}"/>
              </a:ext>
            </a:extLst>
          </p:cNvPr>
          <p:cNvSpPr/>
          <p:nvPr>
            <p:custDataLst>
              <p:tags r:id="rId9"/>
            </p:custDataLst>
          </p:nvPr>
        </p:nvSpPr>
        <p:spPr>
          <a:xfrm>
            <a:off x="5244952" y="5382746"/>
            <a:ext cx="1077712"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88064482"/>
      </p:ext>
    </p:extLst>
  </p:cSld>
  <p:clrMapOvr>
    <a:masterClrMapping/>
  </p:clrMapOvr>
  <mc:AlternateContent xmlns:mc="http://schemas.openxmlformats.org/markup-compatibility/2006" xmlns:p14="http://schemas.microsoft.com/office/powerpoint/2010/main">
    <mc:Choice Requires="p14">
      <p:transition spd="slow" p14:dur="2000" advTm="5427"/>
    </mc:Choice>
    <mc:Fallback xmlns="">
      <p:transition spd="slow" advTm="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noChangeArrowheads="1"/>
          </p:cNvPicPr>
          <p:nvPr>
            <p:custDataLst>
              <p:tags r:id="rId1"/>
            </p:custDataLst>
          </p:nvPr>
        </p:nvPicPr>
        <p:blipFill>
          <a:blip r:embed="rId16" cstate="email">
            <a:extLst>
              <a:ext uri="{28A0092B-C50C-407E-A947-70E740481C1C}">
                <a14:useLocalDpi xmlns:a14="http://schemas.microsoft.com/office/drawing/2010/main"/>
              </a:ext>
            </a:extLst>
          </a:blip>
          <a:srcRect/>
          <a:stretch>
            <a:fillRect/>
          </a:stretch>
        </p:blipFill>
        <p:spPr bwMode="auto">
          <a:xfrm>
            <a:off x="4899832" y="962872"/>
            <a:ext cx="2249952" cy="2214527"/>
          </a:xfrm>
          <a:prstGeom prst="rect">
            <a:avLst/>
          </a:prstGeom>
        </p:spPr>
      </p:pic>
      <p:pic>
        <p:nvPicPr>
          <p:cNvPr id="13" name="Picture 11"/>
          <p:cNvPicPr>
            <a:picLocks noChangeAspect="1" noChangeArrowheads="1"/>
          </p:cNvPicPr>
          <p:nvPr>
            <p:custDataLst>
              <p:tags r:id="rId2"/>
            </p:custDataLst>
          </p:nvPr>
        </p:nvPicPr>
        <p:blipFill>
          <a:blip r:embed="rId17" cstate="email">
            <a:extLst>
              <a:ext uri="{28A0092B-C50C-407E-A947-70E740481C1C}">
                <a14:useLocalDpi xmlns:a14="http://schemas.microsoft.com/office/drawing/2010/main"/>
              </a:ext>
            </a:extLst>
          </a:blip>
          <a:srcRect/>
          <a:stretch>
            <a:fillRect/>
          </a:stretch>
        </p:blipFill>
        <p:spPr bwMode="auto">
          <a:xfrm>
            <a:off x="-16271" y="962872"/>
            <a:ext cx="2568971" cy="2434872"/>
          </a:xfrm>
          <a:prstGeom prst="rect">
            <a:avLst/>
          </a:prstGeom>
        </p:spPr>
      </p:pic>
      <p:pic>
        <p:nvPicPr>
          <p:cNvPr id="15" name="Picture 14"/>
          <p:cNvPicPr>
            <a:picLocks noChangeAspect="1" noChangeArrowheads="1"/>
          </p:cNvPicPr>
          <p:nvPr>
            <p:custDataLst>
              <p:tags r:id="rId3"/>
            </p:custDataLst>
          </p:nvPr>
        </p:nvPicPr>
        <p:blipFill>
          <a:blip r:embed="rId18" cstate="email">
            <a:extLst>
              <a:ext uri="{28A0092B-C50C-407E-A947-70E740481C1C}">
                <a14:useLocalDpi xmlns:a14="http://schemas.microsoft.com/office/drawing/2010/main"/>
              </a:ext>
            </a:extLst>
          </a:blip>
          <a:srcRect/>
          <a:stretch>
            <a:fillRect/>
          </a:stretch>
        </p:blipFill>
        <p:spPr bwMode="auto">
          <a:xfrm>
            <a:off x="1676886" y="510434"/>
            <a:ext cx="3330146" cy="2770716"/>
          </a:xfrm>
          <a:prstGeom prst="rect">
            <a:avLst/>
          </a:prstGeom>
        </p:spPr>
      </p:pic>
      <p:pic>
        <p:nvPicPr>
          <p:cNvPr id="16" name="Picture 6"/>
          <p:cNvPicPr>
            <a:picLocks noChangeAspect="1" noChangeArrowheads="1"/>
          </p:cNvPicPr>
          <p:nvPr>
            <p:custDataLst>
              <p:tags r:id="rId4"/>
            </p:custDataLst>
          </p:nvPr>
        </p:nvPicPr>
        <p:blipFill>
          <a:blip r:embed="rId19" cstate="email">
            <a:extLst>
              <a:ext uri="{28A0092B-C50C-407E-A947-70E740481C1C}">
                <a14:useLocalDpi xmlns:a14="http://schemas.microsoft.com/office/drawing/2010/main"/>
              </a:ext>
            </a:extLst>
          </a:blip>
          <a:srcRect/>
          <a:stretch>
            <a:fillRect/>
          </a:stretch>
        </p:blipFill>
        <p:spPr bwMode="auto">
          <a:xfrm>
            <a:off x="-202918" y="3079256"/>
            <a:ext cx="3022318" cy="5410200"/>
          </a:xfrm>
          <a:prstGeom prst="rect">
            <a:avLst/>
          </a:prstGeom>
          <a:effectLst>
            <a:outerShdw blurRad="50800" dist="12700" dir="5400000" algn="ctr" rotWithShape="0">
              <a:srgbClr val="000000">
                <a:alpha val="43137"/>
              </a:srgbClr>
            </a:outerShdw>
            <a:softEdge rad="0"/>
          </a:effectLst>
        </p:spPr>
      </p:pic>
      <p:pic>
        <p:nvPicPr>
          <p:cNvPr id="17" name="Picture 4"/>
          <p:cNvPicPr>
            <a:picLocks noChangeAspect="1" noChangeArrowheads="1"/>
          </p:cNvPicPr>
          <p:nvPr>
            <p:custDataLst>
              <p:tags r:id="rId5"/>
            </p:custDataLst>
          </p:nvPr>
        </p:nvPicPr>
        <p:blipFill>
          <a:blip r:embed="rId20" cstate="email">
            <a:extLst>
              <a:ext uri="{28A0092B-C50C-407E-A947-70E740481C1C}">
                <a14:useLocalDpi xmlns:a14="http://schemas.microsoft.com/office/drawing/2010/main"/>
              </a:ext>
            </a:extLst>
          </a:blip>
          <a:srcRect/>
          <a:stretch>
            <a:fillRect/>
          </a:stretch>
        </p:blipFill>
        <p:spPr bwMode="auto">
          <a:xfrm>
            <a:off x="4314414" y="2798009"/>
            <a:ext cx="3367726" cy="4876800"/>
          </a:xfrm>
          <a:prstGeom prst="rect">
            <a:avLst/>
          </a:prstGeom>
          <a:effectLst>
            <a:outerShdw blurRad="50800" dist="12700" dir="5400000" algn="ctr" rotWithShape="0">
              <a:srgbClr val="000000">
                <a:alpha val="43137"/>
              </a:srgbClr>
            </a:outerShdw>
            <a:softEdge rad="0"/>
          </a:effectLst>
        </p:spPr>
      </p:pic>
      <p:pic>
        <p:nvPicPr>
          <p:cNvPr id="18" name="Picture 5"/>
          <p:cNvPicPr>
            <a:picLocks noChangeAspect="1" noChangeArrowheads="1"/>
          </p:cNvPicPr>
          <p:nvPr>
            <p:custDataLst>
              <p:tags r:id="rId6"/>
            </p:custDataLst>
          </p:nvPr>
        </p:nvPicPr>
        <p:blipFill>
          <a:blip r:embed="rId21" cstate="email">
            <a:extLst>
              <a:ext uri="{28A0092B-C50C-407E-A947-70E740481C1C}">
                <a14:useLocalDpi xmlns:a14="http://schemas.microsoft.com/office/drawing/2010/main"/>
              </a:ext>
            </a:extLst>
          </a:blip>
          <a:srcRect/>
          <a:stretch>
            <a:fillRect/>
          </a:stretch>
        </p:blipFill>
        <p:spPr bwMode="auto">
          <a:xfrm>
            <a:off x="1566579" y="2493209"/>
            <a:ext cx="4058542" cy="5181600"/>
          </a:xfrm>
          <a:prstGeom prst="rect">
            <a:avLst/>
          </a:prstGeom>
          <a:effectLst>
            <a:outerShdw blurRad="50800" dist="12700" dir="5400000" algn="ctr" rotWithShape="0">
              <a:srgbClr val="000000">
                <a:alpha val="43137"/>
              </a:srgbClr>
            </a:outerShdw>
            <a:softEdge rad="0"/>
          </a:effectLst>
        </p:spPr>
      </p:pic>
      <p:sp>
        <p:nvSpPr>
          <p:cNvPr id="2" name="Rectangle 1">
            <a:extLst>
              <a:ext uri="{FF2B5EF4-FFF2-40B4-BE49-F238E27FC236}">
                <a16:creationId xmlns:a16="http://schemas.microsoft.com/office/drawing/2014/main" id="{EE1DC2C4-DB56-4FA7-ACE1-530682A8123D}"/>
              </a:ext>
            </a:extLst>
          </p:cNvPr>
          <p:cNvSpPr/>
          <p:nvPr>
            <p:custDataLst>
              <p:tags r:id="rId7"/>
            </p:custDataLst>
          </p:nvPr>
        </p:nvSpPr>
        <p:spPr>
          <a:xfrm>
            <a:off x="7410969" y="1746238"/>
            <a:ext cx="3644673"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3600" noProof="1">
                <a:solidFill>
                  <a:srgbClr val="000000"/>
                </a:solidFill>
                <a:latin typeface="Century Gothic" panose="020B0502020202020204"/>
              </a:rPr>
              <a:t>À votre avis, quels sont les défis qui pourraient se présenter</a:t>
            </a:r>
            <a:r>
              <a:rPr kumimoji="0" lang="fr-CA" sz="3600" b="0" i="0" u="none" strike="noStrike" kern="1200" cap="none" spc="0" normalizeH="0" baseline="0" noProof="1">
                <a:ln>
                  <a:noFill/>
                </a:ln>
                <a:solidFill>
                  <a:srgbClr val="000000"/>
                </a:solidFill>
                <a:effectLst/>
                <a:uLnTx/>
                <a:uFillTx/>
                <a:latin typeface="Century Gothic" panose="020B0502020202020204"/>
                <a:ea typeface="+mn-ea"/>
                <a:cs typeface="+mn-cs"/>
              </a:rPr>
              <a:t>?</a:t>
            </a:r>
          </a:p>
        </p:txBody>
      </p:sp>
      <p:sp>
        <p:nvSpPr>
          <p:cNvPr id="9" name="Slide Number Placeholder 1">
            <a:extLst>
              <a:ext uri="{FF2B5EF4-FFF2-40B4-BE49-F238E27FC236}">
                <a16:creationId xmlns:a16="http://schemas.microsoft.com/office/drawing/2014/main" id="{BE39C68E-12BC-4309-ADD1-56CE0FA68DAA}"/>
              </a:ext>
            </a:extLst>
          </p:cNvPr>
          <p:cNvSpPr>
            <a:spLocks noGrp="1"/>
          </p:cNvSpPr>
          <p:nvPr>
            <p:ph type="sldNum" sz="quarter" idx="10"/>
            <p:custDataLst>
              <p:tags r:id="rId8"/>
            </p:custDataLst>
          </p:nvPr>
        </p:nvSpPr>
        <p:spPr>
          <a:xfrm>
            <a:off x="10603839" y="295729"/>
            <a:ext cx="949870"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449F26F6-81F8-4067-8D4D-DCCF50F4886D}"/>
              </a:ext>
            </a:extLst>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22"/>
          <a:stretch>
            <a:fillRect/>
          </a:stretch>
        </p:blipFill>
        <p:spPr>
          <a:xfrm>
            <a:off x="11348784" y="6096000"/>
            <a:ext cx="690816"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7644855-7023-4E85-9237-35DA96274C19}"/>
              </a:ext>
            </a:extLst>
          </p:cNvPr>
          <p:cNvSpPr/>
          <p:nvPr>
            <p:custDataLst>
              <p:tags r:id="rId12"/>
            </p:custDataLst>
          </p:nvPr>
        </p:nvSpPr>
        <p:spPr>
          <a:xfrm>
            <a:off x="7461956" y="5054316"/>
            <a:ext cx="107294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4" name="Action Button: Go Forward or Next 13">
            <a:hlinkClick r:id="" action="ppaction://hlinkshowjump?jump=nextslide" highlightClick="1"/>
            <a:extLst>
              <a:ext uri="{FF2B5EF4-FFF2-40B4-BE49-F238E27FC236}">
                <a16:creationId xmlns:a16="http://schemas.microsoft.com/office/drawing/2014/main" id="{3F5EFAD7-8086-4C8D-9068-A515B2865A90}"/>
              </a:ext>
            </a:extLst>
          </p:cNvPr>
          <p:cNvSpPr/>
          <p:nvPr>
            <p:custDataLst>
              <p:tags r:id="rId13"/>
            </p:custDataLst>
          </p:nvPr>
        </p:nvSpPr>
        <p:spPr>
          <a:xfrm>
            <a:off x="10756221" y="5053584"/>
            <a:ext cx="1071793"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080639702"/>
      </p:ext>
    </p:extLst>
  </p:cSld>
  <p:clrMapOvr>
    <a:masterClrMapping/>
  </p:clrMapOvr>
  <p:transition spd="slow" advClick="0" advTm="408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custDataLst>
              <p:tags r:id="rId2"/>
            </p:custDataLst>
          </p:nvPr>
        </p:nvSpPr>
        <p:spPr>
          <a:xfrm>
            <a:off x="-1905001" y="1"/>
            <a:ext cx="6858002" cy="6858000"/>
          </a:xfrm>
          <a:prstGeom prst="arc">
            <a:avLst>
              <a:gd name="adj1" fmla="val 16200000"/>
              <a:gd name="adj2" fmla="val 5370932"/>
            </a:avLst>
          </a:prstGeom>
          <a:solidFill>
            <a:schemeClr val="bg1"/>
          </a:solid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black"/>
              </a:solidFill>
              <a:effectLst/>
              <a:uLnTx/>
              <a:uFillTx/>
              <a:latin typeface="Century Gothic" panose="020B0502020202020204"/>
              <a:ea typeface="+mn-ea"/>
              <a:cs typeface="+mn-cs"/>
            </a:endParaRPr>
          </a:p>
        </p:txBody>
      </p:sp>
      <p:sp>
        <p:nvSpPr>
          <p:cNvPr id="8" name="TextBox 7"/>
          <p:cNvSpPr txBox="1"/>
          <p:nvPr>
            <p:custDataLst>
              <p:tags r:id="rId3"/>
            </p:custDataLst>
          </p:nvPr>
        </p:nvSpPr>
        <p:spPr>
          <a:xfrm flipH="1">
            <a:off x="4662053" y="1279567"/>
            <a:ext cx="4620841"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rPr>
              <a:t>Dépendance à l’égard des experts</a:t>
            </a:r>
          </a:p>
        </p:txBody>
      </p:sp>
      <p:sp>
        <p:nvSpPr>
          <p:cNvPr id="9" name="TextBox 8"/>
          <p:cNvSpPr txBox="1"/>
          <p:nvPr>
            <p:custDataLst>
              <p:tags r:id="rId4"/>
            </p:custDataLst>
          </p:nvPr>
        </p:nvSpPr>
        <p:spPr>
          <a:xfrm flipH="1">
            <a:off x="4436520" y="5164470"/>
            <a:ext cx="3840481" cy="646331"/>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rPr>
              <a:t>Recrutement d’un membre indépendant</a:t>
            </a:r>
          </a:p>
        </p:txBody>
      </p:sp>
      <p:sp>
        <p:nvSpPr>
          <p:cNvPr id="10" name="TextBox 9"/>
          <p:cNvSpPr txBox="1"/>
          <p:nvPr>
            <p:custDataLst>
              <p:tags r:id="rId5"/>
            </p:custDataLst>
          </p:nvPr>
        </p:nvSpPr>
        <p:spPr>
          <a:xfrm flipH="1">
            <a:off x="4831871" y="2438511"/>
            <a:ext cx="4451024"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fr-CA" noProof="1">
                <a:solidFill>
                  <a:srgbClr val="000000"/>
                </a:solidFill>
                <a:latin typeface="Century Gothic" panose="020B0502020202020204"/>
              </a:rPr>
              <a:t>Disponibilité des services d’audit</a:t>
            </a: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p:txBody>
      </p:sp>
      <p:sp>
        <p:nvSpPr>
          <p:cNvPr id="12" name="TextBox 11"/>
          <p:cNvSpPr txBox="1"/>
          <p:nvPr>
            <p:custDataLst>
              <p:tags r:id="rId6"/>
            </p:custDataLst>
          </p:nvPr>
        </p:nvSpPr>
        <p:spPr>
          <a:xfrm flipH="1">
            <a:off x="4816135" y="3878593"/>
            <a:ext cx="3445627"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rPr>
              <a:t>Communication</a:t>
            </a:r>
            <a:endParaRPr kumimoji="0" lang="fr-CA" sz="2400" b="0" i="0" u="none" strike="noStrike" kern="1200" cap="none" spc="0" normalizeH="0" baseline="0" noProof="1">
              <a:ln>
                <a:noFill/>
              </a:ln>
              <a:solidFill>
                <a:srgbClr val="4B4B4B"/>
              </a:solidFill>
              <a:effectLst/>
              <a:uLnTx/>
              <a:uFillTx/>
              <a:latin typeface="Calibri" panose="020F0502020204030204" pitchFamily="34" charset="0"/>
              <a:ea typeface="+mn-ea"/>
              <a:cs typeface="+mn-cs"/>
            </a:endParaRPr>
          </a:p>
        </p:txBody>
      </p:sp>
      <p:sp>
        <p:nvSpPr>
          <p:cNvPr id="15" name="Oval 14"/>
          <p:cNvSpPr/>
          <p:nvPr>
            <p:custDataLst>
              <p:tags r:id="rId7"/>
            </p:custDataLst>
          </p:nvPr>
        </p:nvSpPr>
        <p:spPr>
          <a:xfrm>
            <a:off x="4245677" y="1370364"/>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6" name="Oval 15"/>
          <p:cNvSpPr/>
          <p:nvPr>
            <p:custDataLst>
              <p:tags r:id="rId8"/>
            </p:custDataLst>
          </p:nvPr>
        </p:nvSpPr>
        <p:spPr>
          <a:xfrm>
            <a:off x="4744193" y="2638880"/>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7" name="Oval 16"/>
          <p:cNvSpPr/>
          <p:nvPr>
            <p:custDataLst>
              <p:tags r:id="rId9"/>
            </p:custDataLst>
          </p:nvPr>
        </p:nvSpPr>
        <p:spPr>
          <a:xfrm>
            <a:off x="4746175" y="3907396"/>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8" name="Oval 17"/>
          <p:cNvSpPr/>
          <p:nvPr>
            <p:custDataLst>
              <p:tags r:id="rId10"/>
            </p:custDataLst>
          </p:nvPr>
        </p:nvSpPr>
        <p:spPr>
          <a:xfrm>
            <a:off x="4257552" y="5175911"/>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19" name="Arc 18"/>
          <p:cNvSpPr/>
          <p:nvPr>
            <p:custDataLst>
              <p:tags r:id="rId11"/>
            </p:custDataLst>
          </p:nvPr>
        </p:nvSpPr>
        <p:spPr>
          <a:xfrm>
            <a:off x="0" y="1905000"/>
            <a:ext cx="3048000" cy="3048000"/>
          </a:xfrm>
          <a:prstGeom prst="arc">
            <a:avLst>
              <a:gd name="adj1" fmla="val 16200000"/>
              <a:gd name="adj2" fmla="val 5359794"/>
            </a:avLst>
          </a:prstGeom>
          <a:solidFill>
            <a:schemeClr val="bg1">
              <a:lumMod val="95000"/>
            </a:schemeClr>
          </a:solidFill>
          <a:ln>
            <a:noFill/>
          </a:ln>
          <a:effectLst>
            <a:innerShdw blurRad="304800" dist="50800" dir="189000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grpSp>
        <p:nvGrpSpPr>
          <p:cNvPr id="2" name="Group 24"/>
          <p:cNvGrpSpPr/>
          <p:nvPr>
            <p:custDataLst>
              <p:tags r:id="rId12"/>
            </p:custDataLst>
          </p:nvPr>
        </p:nvGrpSpPr>
        <p:grpSpPr>
          <a:xfrm rot="5400000">
            <a:off x="-1605150" y="3314700"/>
            <a:ext cx="6246420" cy="228600"/>
            <a:chOff x="-3200400" y="3314700"/>
            <a:chExt cx="6246420" cy="228600"/>
          </a:xfrm>
        </p:grpSpPr>
        <p:sp>
          <p:nvSpPr>
            <p:cNvPr id="13" name="Rounded Rectangle 12"/>
            <p:cNvSpPr/>
            <p:nvPr/>
          </p:nvSpPr>
          <p:spPr>
            <a:xfrm rot="5400000">
              <a:off x="1331520" y="1828800"/>
              <a:ext cx="228600" cy="3200400"/>
            </a:xfrm>
            <a:prstGeom prst="roundRect">
              <a:avLst>
                <a:gd name="adj" fmla="val 35051"/>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sp>
          <p:nvSpPr>
            <p:cNvPr id="24" name="Rounded Rectangle 23"/>
            <p:cNvSpPr/>
            <p:nvPr/>
          </p:nvSpPr>
          <p:spPr>
            <a:xfrm rot="5400000">
              <a:off x="-1714500" y="1828800"/>
              <a:ext cx="228600" cy="3200400"/>
            </a:xfrm>
            <a:prstGeom prst="roundRect">
              <a:avLst>
                <a:gd name="adj" fmla="val 35051"/>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prstClr val="white"/>
                </a:solidFill>
                <a:effectLst/>
                <a:uLnTx/>
                <a:uFillTx/>
                <a:latin typeface="Century Gothic" panose="020B0502020202020204"/>
                <a:ea typeface="+mn-ea"/>
                <a:cs typeface="+mn-cs"/>
              </a:endParaRPr>
            </a:p>
          </p:txBody>
        </p:sp>
      </p:grpSp>
      <p:sp>
        <p:nvSpPr>
          <p:cNvPr id="20" name="Title 1"/>
          <p:cNvSpPr txBox="1">
            <a:spLocks/>
          </p:cNvSpPr>
          <p:nvPr>
            <p:custDataLst>
              <p:tags r:id="rId13"/>
            </p:custDataLst>
          </p:nvPr>
        </p:nvSpPr>
        <p:spPr>
          <a:xfrm>
            <a:off x="1981200" y="274638"/>
            <a:ext cx="8229600" cy="87281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CA" sz="4400" b="0" i="0" u="none" strike="noStrike" kern="1200" cap="none" spc="0" normalizeH="0" baseline="0" noProof="1">
                <a:ln>
                  <a:noFill/>
                </a:ln>
                <a:solidFill>
                  <a:srgbClr val="00AEEF"/>
                </a:solidFill>
                <a:effectLst/>
                <a:uLnTx/>
                <a:uFillTx/>
                <a:latin typeface="Century Gothic" panose="020B0502020202020204"/>
                <a:ea typeface="+mj-ea"/>
                <a:cs typeface="+mj-cs"/>
              </a:rPr>
              <a:t>Défis</a:t>
            </a:r>
            <a:endParaRPr kumimoji="0" lang="fr-CA" sz="6000" b="0" i="0" u="none" strike="noStrike" kern="1200" cap="none" spc="0" normalizeH="0" baseline="0" noProof="1">
              <a:ln>
                <a:noFill/>
              </a:ln>
              <a:solidFill>
                <a:srgbClr val="00AEEF"/>
              </a:solidFill>
              <a:effectLst/>
              <a:uLnTx/>
              <a:uFillTx/>
              <a:latin typeface="Century Gothic" panose="020B0502020202020204"/>
              <a:ea typeface="+mj-ea"/>
              <a:cs typeface="+mj-cs"/>
            </a:endParaRPr>
          </a:p>
        </p:txBody>
      </p:sp>
      <p:sp>
        <p:nvSpPr>
          <p:cNvPr id="21" name="Slide Number Placeholder 1">
            <a:extLst>
              <a:ext uri="{FF2B5EF4-FFF2-40B4-BE49-F238E27FC236}">
                <a16:creationId xmlns:a16="http://schemas.microsoft.com/office/drawing/2014/main" id="{BA01E96D-F1D0-4B82-9070-C509915EEBCD}"/>
              </a:ext>
            </a:extLst>
          </p:cNvPr>
          <p:cNvSpPr txBox="1">
            <a:spLocks/>
          </p:cNvSpPr>
          <p:nvPr>
            <p:custDataLst>
              <p:tags r:id="rId14"/>
            </p:custDataLst>
          </p:nvPr>
        </p:nvSpPr>
        <p:spPr>
          <a:xfrm>
            <a:off x="10715509" y="295729"/>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noProof="1">
                <a:solidFill>
                  <a:srgbClr val="FFFFFF"/>
                </a:solidFill>
                <a:latin typeface="Century Gothic" panose="020B0502020202020204"/>
              </a:rPr>
              <a:t>15</a:t>
            </a:r>
          </a:p>
        </p:txBody>
      </p:sp>
      <p:pic>
        <p:nvPicPr>
          <p:cNvPr id="4" name="Audio 3">
            <a:hlinkClick r:id="" action="ppaction://media"/>
            <a:extLst>
              <a:ext uri="{FF2B5EF4-FFF2-40B4-BE49-F238E27FC236}">
                <a16:creationId xmlns:a16="http://schemas.microsoft.com/office/drawing/2014/main" id="{399B00EF-2110-41A2-91EA-40B7BA0D651A}"/>
              </a:ext>
            </a:extLst>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22"/>
          <a:stretch>
            <a:fillRect/>
          </a:stretch>
        </p:blipFill>
        <p:spPr>
          <a:xfrm>
            <a:off x="11430000" y="6096000"/>
            <a:ext cx="609600" cy="609600"/>
          </a:xfrm>
          <a:prstGeom prst="rect">
            <a:avLst/>
          </a:prstGeom>
        </p:spPr>
      </p:pic>
      <p:sp>
        <p:nvSpPr>
          <p:cNvPr id="23" name="Action Button: Go Forward or Next 22">
            <a:hlinkClick r:id="" action="ppaction://hlinkshowjump?jump=nextslide" highlightClick="1"/>
            <a:extLst>
              <a:ext uri="{FF2B5EF4-FFF2-40B4-BE49-F238E27FC236}">
                <a16:creationId xmlns:a16="http://schemas.microsoft.com/office/drawing/2014/main" id="{43B963EE-FEB9-46AA-97A5-079A37BFCDA2}"/>
              </a:ext>
            </a:extLst>
          </p:cNvPr>
          <p:cNvSpPr/>
          <p:nvPr>
            <p:custDataLst>
              <p:tags r:id="rId1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
        <p:nvSpPr>
          <p:cNvPr id="25" name="Action Button: Go Back or Previous 24">
            <a:hlinkClick r:id="" action="ppaction://hlinkshowjump?jump=previousslide" highlightClick="1"/>
            <a:extLst>
              <a:ext uri="{FF2B5EF4-FFF2-40B4-BE49-F238E27FC236}">
                <a16:creationId xmlns:a16="http://schemas.microsoft.com/office/drawing/2014/main" id="{9B055481-62D4-455F-AFAF-E7A87EA61648}"/>
              </a:ext>
            </a:extLst>
          </p:cNvPr>
          <p:cNvSpPr/>
          <p:nvPr>
            <p:custDataLst>
              <p:tags r:id="rId19"/>
            </p:custDataLst>
          </p:nvPr>
        </p:nvSpPr>
        <p:spPr>
          <a:xfrm>
            <a:off x="228480" y="517591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Tree>
    <p:custDataLst>
      <p:tags r:id="rId1"/>
    </p:custDataLst>
    <p:extLst>
      <p:ext uri="{BB962C8B-B14F-4D97-AF65-F5344CB8AC3E}">
        <p14:creationId xmlns:p14="http://schemas.microsoft.com/office/powerpoint/2010/main" val="1127121162"/>
      </p:ext>
    </p:extLst>
  </p:cSld>
  <p:clrMapOvr>
    <a:masterClrMapping/>
  </p:clrMapOvr>
  <p:transition advTm="298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8" presetClass="emph" presetSubtype="0" fill="hold" nodeType="afterEffect">
                                  <p:stCondLst>
                                    <p:cond delay="3000"/>
                                  </p:stCondLst>
                                  <p:childTnLst>
                                    <p:animRot by="-7380000">
                                      <p:cBhvr>
                                        <p:cTn id="9" dur="1000" fill="hold"/>
                                        <p:tgtEl>
                                          <p:spTgt spid="2"/>
                                        </p:tgtEl>
                                        <p:attrNameLst>
                                          <p:attrName>r</p:attrName>
                                        </p:attrNameLst>
                                      </p:cBhvr>
                                    </p:animRot>
                                  </p:childTnLst>
                                </p:cTn>
                              </p:par>
                            </p:childTnLst>
                          </p:cTn>
                        </p:par>
                        <p:par>
                          <p:cTn id="10" fill="hold">
                            <p:stCondLst>
                              <p:cond delay="4001"/>
                            </p:stCondLst>
                            <p:childTnLst>
                              <p:par>
                                <p:cTn id="11" presetID="1" presetClass="emph" presetSubtype="2" fill="hold" nodeType="afterEffect">
                                  <p:stCondLst>
                                    <p:cond delay="1500"/>
                                  </p:stCondLst>
                                  <p:childTnLst>
                                    <p:animClr clrSpc="rgb" dir="cw">
                                      <p:cBhvr>
                                        <p:cTn id="12" dur="500" fill="hold"/>
                                        <p:tgtEl>
                                          <p:spTgt spid="15"/>
                                        </p:tgtEl>
                                        <p:attrNameLst>
                                          <p:attrName>fillcolor</p:attrName>
                                        </p:attrNameLst>
                                      </p:cBhvr>
                                      <p:to>
                                        <a:srgbClr val="829975"/>
                                      </p:to>
                                    </p:animClr>
                                    <p:set>
                                      <p:cBhvr>
                                        <p:cTn id="13" dur="500" fill="hold"/>
                                        <p:tgtEl>
                                          <p:spTgt spid="15"/>
                                        </p:tgtEl>
                                        <p:attrNameLst>
                                          <p:attrName>fill.type</p:attrName>
                                        </p:attrNameLst>
                                      </p:cBhvr>
                                      <p:to>
                                        <p:strVal val="solid"/>
                                      </p:to>
                                    </p:set>
                                    <p:set>
                                      <p:cBhvr>
                                        <p:cTn id="14" dur="500" fill="hold"/>
                                        <p:tgtEl>
                                          <p:spTgt spid="15"/>
                                        </p:tgtEl>
                                        <p:attrNameLst>
                                          <p:attrName>fill.on</p:attrName>
                                        </p:attrNameLst>
                                      </p:cBhvr>
                                      <p:to>
                                        <p:strVal val="true"/>
                                      </p:to>
                                    </p:set>
                                  </p:childTnLst>
                                </p:cTn>
                              </p:par>
                              <p:par>
                                <p:cTn id="15" presetID="10"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6001"/>
                            </p:stCondLst>
                            <p:childTnLst>
                              <p:par>
                                <p:cTn id="19" presetID="8" presetClass="emph" presetSubtype="0" fill="hold" nodeType="afterEffect">
                                  <p:stCondLst>
                                    <p:cond delay="5000"/>
                                  </p:stCondLst>
                                  <p:childTnLst>
                                    <p:animRot by="1320000">
                                      <p:cBhvr>
                                        <p:cTn id="20" dur="500" fill="hold"/>
                                        <p:tgtEl>
                                          <p:spTgt spid="2"/>
                                        </p:tgtEl>
                                        <p:attrNameLst>
                                          <p:attrName>r</p:attrName>
                                        </p:attrNameLst>
                                      </p:cBhvr>
                                    </p:animRot>
                                  </p:childTnLst>
                                </p:cTn>
                              </p:par>
                            </p:childTnLst>
                          </p:cTn>
                        </p:par>
                        <p:par>
                          <p:cTn id="21" fill="hold">
                            <p:stCondLst>
                              <p:cond delay="11501"/>
                            </p:stCondLst>
                            <p:childTnLst>
                              <p:par>
                                <p:cTn id="22" presetID="1" presetClass="emph" presetSubtype="2" fill="hold" nodeType="afterEffect">
                                  <p:stCondLst>
                                    <p:cond delay="1000"/>
                                  </p:stCondLst>
                                  <p:childTnLst>
                                    <p:animClr clrSpc="rgb" dir="cw">
                                      <p:cBhvr>
                                        <p:cTn id="23" dur="500" fill="hold"/>
                                        <p:tgtEl>
                                          <p:spTgt spid="16"/>
                                        </p:tgtEl>
                                        <p:attrNameLst>
                                          <p:attrName>fillcolor</p:attrName>
                                        </p:attrNameLst>
                                      </p:cBhvr>
                                      <p:to>
                                        <a:srgbClr val="829975"/>
                                      </p:to>
                                    </p:animClr>
                                    <p:set>
                                      <p:cBhvr>
                                        <p:cTn id="24" dur="500" fill="hold"/>
                                        <p:tgtEl>
                                          <p:spTgt spid="16"/>
                                        </p:tgtEl>
                                        <p:attrNameLst>
                                          <p:attrName>fill.type</p:attrName>
                                        </p:attrNameLst>
                                      </p:cBhvr>
                                      <p:to>
                                        <p:strVal val="solid"/>
                                      </p:to>
                                    </p:set>
                                    <p:set>
                                      <p:cBhvr>
                                        <p:cTn id="25" dur="500" fill="hold"/>
                                        <p:tgtEl>
                                          <p:spTgt spid="16"/>
                                        </p:tgtEl>
                                        <p:attrNameLst>
                                          <p:attrName>fill.on</p:attrName>
                                        </p:attrNameLst>
                                      </p:cBhvr>
                                      <p:to>
                                        <p:strVal val="true"/>
                                      </p:to>
                                    </p:set>
                                  </p:childTnLst>
                                </p:cTn>
                              </p:par>
                              <p:par>
                                <p:cTn id="26" presetID="10" presetClass="entr" presetSubtype="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3001"/>
                            </p:stCondLst>
                            <p:childTnLst>
                              <p:par>
                                <p:cTn id="30" presetID="8" presetClass="emph" presetSubtype="0" fill="hold" nodeType="afterEffect">
                                  <p:stCondLst>
                                    <p:cond delay="3500"/>
                                  </p:stCondLst>
                                  <p:childTnLst>
                                    <p:animRot by="1320000">
                                      <p:cBhvr>
                                        <p:cTn id="31" dur="500" fill="hold"/>
                                        <p:tgtEl>
                                          <p:spTgt spid="2"/>
                                        </p:tgtEl>
                                        <p:attrNameLst>
                                          <p:attrName>r</p:attrName>
                                        </p:attrNameLst>
                                      </p:cBhvr>
                                    </p:animRot>
                                  </p:childTnLst>
                                </p:cTn>
                              </p:par>
                            </p:childTnLst>
                          </p:cTn>
                        </p:par>
                        <p:par>
                          <p:cTn id="32" fill="hold">
                            <p:stCondLst>
                              <p:cond delay="17001"/>
                            </p:stCondLst>
                            <p:childTnLst>
                              <p:par>
                                <p:cTn id="33" presetID="1" presetClass="emph" presetSubtype="2" fill="hold" nodeType="afterEffect">
                                  <p:stCondLst>
                                    <p:cond delay="500"/>
                                  </p:stCondLst>
                                  <p:childTnLst>
                                    <p:animClr clrSpc="rgb" dir="cw">
                                      <p:cBhvr>
                                        <p:cTn id="34" dur="500" fill="hold"/>
                                        <p:tgtEl>
                                          <p:spTgt spid="17"/>
                                        </p:tgtEl>
                                        <p:attrNameLst>
                                          <p:attrName>fillcolor</p:attrName>
                                        </p:attrNameLst>
                                      </p:cBhvr>
                                      <p:to>
                                        <a:srgbClr val="829975"/>
                                      </p:to>
                                    </p:animClr>
                                    <p:set>
                                      <p:cBhvr>
                                        <p:cTn id="35" dur="500" fill="hold"/>
                                        <p:tgtEl>
                                          <p:spTgt spid="17"/>
                                        </p:tgtEl>
                                        <p:attrNameLst>
                                          <p:attrName>fill.type</p:attrName>
                                        </p:attrNameLst>
                                      </p:cBhvr>
                                      <p:to>
                                        <p:strVal val="solid"/>
                                      </p:to>
                                    </p:set>
                                    <p:set>
                                      <p:cBhvr>
                                        <p:cTn id="36" dur="500" fill="hold"/>
                                        <p:tgtEl>
                                          <p:spTgt spid="17"/>
                                        </p:tgtEl>
                                        <p:attrNameLst>
                                          <p:attrName>fill.on</p:attrName>
                                        </p:attrNameLst>
                                      </p:cBhvr>
                                      <p:to>
                                        <p:strVal val="true"/>
                                      </p:to>
                                    </p:set>
                                  </p:childTnLst>
                                </p:cTn>
                              </p:par>
                              <p:par>
                                <p:cTn id="37" presetID="10" presetClass="entr" presetSubtype="0"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8001"/>
                            </p:stCondLst>
                            <p:childTnLst>
                              <p:par>
                                <p:cTn id="41" presetID="8" presetClass="emph" presetSubtype="0" fill="hold" nodeType="afterEffect">
                                  <p:stCondLst>
                                    <p:cond delay="4500"/>
                                  </p:stCondLst>
                                  <p:childTnLst>
                                    <p:animRot by="1320000">
                                      <p:cBhvr>
                                        <p:cTn id="42" dur="500" fill="hold"/>
                                        <p:tgtEl>
                                          <p:spTgt spid="2"/>
                                        </p:tgtEl>
                                        <p:attrNameLst>
                                          <p:attrName>r</p:attrName>
                                        </p:attrNameLst>
                                      </p:cBhvr>
                                    </p:animRot>
                                  </p:childTnLst>
                                </p:cTn>
                              </p:par>
                            </p:childTnLst>
                          </p:cTn>
                        </p:par>
                        <p:par>
                          <p:cTn id="43" fill="hold">
                            <p:stCondLst>
                              <p:cond delay="23001"/>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 presetClass="emph" presetSubtype="2" fill="hold" nodeType="withEffect">
                                  <p:stCondLst>
                                    <p:cond delay="0"/>
                                  </p:stCondLst>
                                  <p:childTnLst>
                                    <p:animClr clrSpc="rgb" dir="cw">
                                      <p:cBhvr>
                                        <p:cTn id="48" dur="500" fill="hold"/>
                                        <p:tgtEl>
                                          <p:spTgt spid="18"/>
                                        </p:tgtEl>
                                        <p:attrNameLst>
                                          <p:attrName>fillcolor</p:attrName>
                                        </p:attrNameLst>
                                      </p:cBhvr>
                                      <p:to>
                                        <a:srgbClr val="829975"/>
                                      </p:to>
                                    </p:animClr>
                                    <p:set>
                                      <p:cBhvr>
                                        <p:cTn id="49" dur="500" fill="hold"/>
                                        <p:tgtEl>
                                          <p:spTgt spid="18"/>
                                        </p:tgtEl>
                                        <p:attrNameLst>
                                          <p:attrName>fill.type</p:attrName>
                                        </p:attrNameLst>
                                      </p:cBhvr>
                                      <p:to>
                                        <p:strVal val="solid"/>
                                      </p:to>
                                    </p:set>
                                    <p:set>
                                      <p:cBhvr>
                                        <p:cTn id="50" dur="5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noProof="1"/>
              <a:t>16</a:t>
            </a:r>
          </a:p>
        </p:txBody>
      </p:sp>
      <p:pic>
        <p:nvPicPr>
          <p:cNvPr id="10" name="Picture 9"/>
          <p:cNvPicPr>
            <a:picLocks noChangeAspect="1"/>
          </p:cNvPicPr>
          <p:nvPr>
            <p:custDataLst>
              <p:tags r:id="rId3"/>
            </p:custDataLst>
          </p:nvPr>
        </p:nvPicPr>
        <p:blipFill>
          <a:blip r:embed="rId13"/>
          <a:stretch>
            <a:fillRect/>
          </a:stretch>
        </p:blipFill>
        <p:spPr>
          <a:xfrm>
            <a:off x="1740158" y="432598"/>
            <a:ext cx="8847014" cy="5361663"/>
          </a:xfrm>
          <a:prstGeom prst="rect">
            <a:avLst/>
          </a:prstGeom>
        </p:spPr>
      </p:pic>
      <p:sp>
        <p:nvSpPr>
          <p:cNvPr id="7" name="Rectangle 6"/>
          <p:cNvSpPr/>
          <p:nvPr>
            <p:custDataLst>
              <p:tags r:id="rId4"/>
            </p:custDataLst>
          </p:nvPr>
        </p:nvSpPr>
        <p:spPr>
          <a:xfrm>
            <a:off x="4039251" y="1294632"/>
            <a:ext cx="3251885" cy="2154436"/>
          </a:xfrm>
          <a:prstGeom prst="rect">
            <a:avLst/>
          </a:prstGeom>
          <a:noFill/>
        </p:spPr>
        <p:txBody>
          <a:bodyPr wrap="square">
            <a:spAutoFit/>
          </a:bodyPr>
          <a:lstStyle/>
          <a:p>
            <a:r>
              <a:rPr lang="fr-CA" sz="2000" b="1" noProof="1">
                <a:solidFill>
                  <a:srgbClr val="000000"/>
                </a:solidFill>
                <a:latin typeface="Century Gothic" panose="020B0502020202020204" pitchFamily="34" charset="0"/>
              </a:rPr>
              <a:t>Que se passe-t-il si la municipalité n’arrive pas à trouver un membre indépendant? </a:t>
            </a:r>
          </a:p>
          <a:p>
            <a:endParaRPr lang="fr-CA" noProof="1">
              <a:solidFill>
                <a:srgbClr val="000000"/>
              </a:solidFill>
              <a:latin typeface="Roboto" panose="02000000000000000000" pitchFamily="2" charset="0"/>
            </a:endParaRPr>
          </a:p>
          <a:p>
            <a:endParaRPr lang="fr-CA" noProof="1">
              <a:solidFill>
                <a:srgbClr val="000000"/>
              </a:solidFill>
              <a:latin typeface="Roboto" panose="02000000000000000000" pitchFamily="2" charset="0"/>
            </a:endParaRPr>
          </a:p>
          <a:p>
            <a:endParaRPr lang="fr-CA" noProof="1">
              <a:solidFill>
                <a:srgbClr val="000000"/>
              </a:solidFill>
              <a:latin typeface="Roboto" panose="02000000000000000000" pitchFamily="2" charset="0"/>
            </a:endParaRPr>
          </a:p>
        </p:txBody>
      </p:sp>
      <p:sp>
        <p:nvSpPr>
          <p:cNvPr id="6" name="Rectangle 5">
            <a:extLst>
              <a:ext uri="{FF2B5EF4-FFF2-40B4-BE49-F238E27FC236}">
                <a16:creationId xmlns:a16="http://schemas.microsoft.com/office/drawing/2014/main" id="{FBC65D39-6945-40AB-9E7E-3B420D29B02E}"/>
              </a:ext>
            </a:extLst>
          </p:cNvPr>
          <p:cNvSpPr/>
          <p:nvPr>
            <p:custDataLst>
              <p:tags r:id="rId5"/>
            </p:custDataLst>
          </p:nvPr>
        </p:nvSpPr>
        <p:spPr>
          <a:xfrm>
            <a:off x="457200" y="2901161"/>
            <a:ext cx="5054371" cy="2893100"/>
          </a:xfrm>
          <a:prstGeom prst="rect">
            <a:avLst/>
          </a:prstGeom>
        </p:spPr>
        <p:txBody>
          <a:bodyPr wrap="square">
            <a:spAutoFit/>
          </a:bodyPr>
          <a:lstStyle/>
          <a:p>
            <a:endParaRPr lang="fr-CA" noProof="1">
              <a:solidFill>
                <a:srgbClr val="000000"/>
              </a:solidFill>
              <a:latin typeface="Roboto" panose="02000000000000000000" pitchFamily="2" charset="0"/>
            </a:endParaRPr>
          </a:p>
          <a:p>
            <a:pPr marL="548640" indent="-457200">
              <a:lnSpc>
                <a:spcPct val="150000"/>
              </a:lnSpc>
              <a:spcBef>
                <a:spcPts val="600"/>
              </a:spcBef>
              <a:spcAft>
                <a:spcPts val="600"/>
              </a:spcAft>
              <a:buFont typeface="Wingdings" panose="05000000000000000000" pitchFamily="2" charset="2"/>
              <a:buChar char="ü"/>
            </a:pPr>
            <a:r>
              <a:rPr lang="fr-CA" spc="20" noProof="1">
                <a:solidFill>
                  <a:srgbClr val="000000"/>
                </a:solidFill>
              </a:rPr>
              <a:t>Poursuivre les rencontres.</a:t>
            </a:r>
          </a:p>
          <a:p>
            <a:pPr marL="548640" indent="-457200">
              <a:lnSpc>
                <a:spcPct val="150000"/>
              </a:lnSpc>
              <a:spcBef>
                <a:spcPts val="600"/>
              </a:spcBef>
              <a:spcAft>
                <a:spcPts val="600"/>
              </a:spcAft>
              <a:buFont typeface="Wingdings" panose="05000000000000000000" pitchFamily="2" charset="2"/>
              <a:buChar char="ü"/>
            </a:pPr>
            <a:r>
              <a:rPr lang="fr-CA" spc="20" noProof="1">
                <a:solidFill>
                  <a:srgbClr val="000000"/>
                </a:solidFill>
              </a:rPr>
              <a:t>Faire de la publicité pour le recrutement tous les six mois jusqu’à ce que l’exigence soit respectée.</a:t>
            </a:r>
          </a:p>
          <a:p>
            <a:endParaRPr lang="fr-CA" noProof="1">
              <a:solidFill>
                <a:srgbClr val="000000"/>
              </a:solidFill>
            </a:endParaRPr>
          </a:p>
          <a:p>
            <a:endParaRPr lang="fr-CA" noProof="1">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07785D02-A2A5-4381-80B2-4E08C2CC36E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4CC8EBF-7B0A-4608-8891-607ED7C1CECF}"/>
              </a:ext>
            </a:extLst>
          </p:cNvPr>
          <p:cNvSpPr/>
          <p:nvPr>
            <p:custDataLst>
              <p:tags r:id="rId9"/>
            </p:custDataLst>
          </p:nvPr>
        </p:nvSpPr>
        <p:spPr>
          <a:xfrm>
            <a:off x="349956" y="5241770"/>
            <a:ext cx="1054044"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9" name="Action Button: Go Forward or Next 8">
            <a:hlinkClick r:id="" action="ppaction://hlinkshowjump?jump=nextslide" highlightClick="1"/>
            <a:extLst>
              <a:ext uri="{FF2B5EF4-FFF2-40B4-BE49-F238E27FC236}">
                <a16:creationId xmlns:a16="http://schemas.microsoft.com/office/drawing/2014/main" id="{00D91581-A3C4-4A2B-9E5C-435C97F6B310}"/>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1649656767"/>
      </p:ext>
    </p:extLst>
  </p:cSld>
  <p:clrMapOvr>
    <a:masterClrMapping/>
  </p:clrMapOvr>
  <mc:AlternateContent xmlns:mc="http://schemas.openxmlformats.org/markup-compatibility/2006" xmlns:p14="http://schemas.microsoft.com/office/powerpoint/2010/main">
    <mc:Choice Requires="p14">
      <p:transition spd="slow" p14:dur="2000" advTm="23976"/>
    </mc:Choice>
    <mc:Fallback xmlns="">
      <p:transition spd="slow" advTm="2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20567" y="295729"/>
            <a:ext cx="933142" cy="767687"/>
          </a:xfrm>
        </p:spPr>
        <p:txBody>
          <a:bodyPr/>
          <a:lstStyle/>
          <a:p>
            <a:r>
              <a:rPr lang="fr-CA" noProof="1"/>
              <a:t>17</a:t>
            </a:r>
          </a:p>
        </p:txBody>
      </p:sp>
      <p:pic>
        <p:nvPicPr>
          <p:cNvPr id="10" name="Picture 9"/>
          <p:cNvPicPr>
            <a:picLocks noChangeAspect="1"/>
          </p:cNvPicPr>
          <p:nvPr>
            <p:custDataLst>
              <p:tags r:id="rId2"/>
            </p:custDataLst>
          </p:nvPr>
        </p:nvPicPr>
        <p:blipFill>
          <a:blip r:embed="rId12"/>
          <a:stretch>
            <a:fillRect/>
          </a:stretch>
        </p:blipFill>
        <p:spPr>
          <a:xfrm>
            <a:off x="1574189" y="427244"/>
            <a:ext cx="5232984" cy="3115962"/>
          </a:xfrm>
          <a:prstGeom prst="rect">
            <a:avLst/>
          </a:prstGeom>
        </p:spPr>
      </p:pic>
      <p:sp>
        <p:nvSpPr>
          <p:cNvPr id="11" name="TextBox 10"/>
          <p:cNvSpPr txBox="1"/>
          <p:nvPr>
            <p:custDataLst>
              <p:tags r:id="rId3"/>
            </p:custDataLst>
          </p:nvPr>
        </p:nvSpPr>
        <p:spPr>
          <a:xfrm>
            <a:off x="2599241" y="1149625"/>
            <a:ext cx="3346385" cy="1384995"/>
          </a:xfrm>
          <a:prstGeom prst="rect">
            <a:avLst/>
          </a:prstGeom>
          <a:noFill/>
        </p:spPr>
        <p:txBody>
          <a:bodyPr wrap="square" rtlCol="0">
            <a:spAutoFit/>
          </a:bodyPr>
          <a:lstStyle/>
          <a:p>
            <a:r>
              <a:rPr lang="fr-CA" sz="2800" noProof="1">
                <a:latin typeface="Roboto" panose="02000000000000000000" pitchFamily="2" charset="0"/>
                <a:ea typeface="Roboto" panose="02000000000000000000" pitchFamily="2" charset="0"/>
              </a:rPr>
              <a:t>À qui et à quoi le comité d’audit a-t-il accès?</a:t>
            </a:r>
          </a:p>
        </p:txBody>
      </p:sp>
      <p:grpSp>
        <p:nvGrpSpPr>
          <p:cNvPr id="6" name="Group 5">
            <a:extLst>
              <a:ext uri="{FF2B5EF4-FFF2-40B4-BE49-F238E27FC236}">
                <a16:creationId xmlns:a16="http://schemas.microsoft.com/office/drawing/2014/main" id="{E8131EC7-2A96-42D2-B27F-C344BC629BBA}"/>
              </a:ext>
            </a:extLst>
          </p:cNvPr>
          <p:cNvGrpSpPr/>
          <p:nvPr>
            <p:custDataLst>
              <p:tags r:id="rId4"/>
            </p:custDataLst>
          </p:nvPr>
        </p:nvGrpSpPr>
        <p:grpSpPr>
          <a:xfrm>
            <a:off x="2769981" y="2049816"/>
            <a:ext cx="7119851" cy="4365104"/>
            <a:chOff x="-2975568" y="2492896"/>
            <a:chExt cx="6395440" cy="4365104"/>
          </a:xfrm>
        </p:grpSpPr>
        <p:sp>
          <p:nvSpPr>
            <p:cNvPr id="7" name="AutoShape 65">
              <a:extLst>
                <a:ext uri="{FF2B5EF4-FFF2-40B4-BE49-F238E27FC236}">
                  <a16:creationId xmlns:a16="http://schemas.microsoft.com/office/drawing/2014/main" id="{0BE19FC4-922C-401B-B793-6053C92230E8}"/>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9" name="Freeform 70">
              <a:extLst>
                <a:ext uri="{FF2B5EF4-FFF2-40B4-BE49-F238E27FC236}">
                  <a16:creationId xmlns:a16="http://schemas.microsoft.com/office/drawing/2014/main" id="{53323B84-F99B-4BF6-B850-43BAE0172077}"/>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2" name="Freeform 71">
              <a:extLst>
                <a:ext uri="{FF2B5EF4-FFF2-40B4-BE49-F238E27FC236}">
                  <a16:creationId xmlns:a16="http://schemas.microsoft.com/office/drawing/2014/main" id="{496946B4-650F-486A-8CF3-84BE7F5AD5D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3" name="Freeform 72">
              <a:extLst>
                <a:ext uri="{FF2B5EF4-FFF2-40B4-BE49-F238E27FC236}">
                  <a16:creationId xmlns:a16="http://schemas.microsoft.com/office/drawing/2014/main" id="{DF46C791-985A-4E5E-AAA4-E296A725D86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4" name="Freeform 73">
              <a:extLst>
                <a:ext uri="{FF2B5EF4-FFF2-40B4-BE49-F238E27FC236}">
                  <a16:creationId xmlns:a16="http://schemas.microsoft.com/office/drawing/2014/main" id="{6904B0AD-BE55-48B0-AC03-E96C02D99BCA}"/>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5" name="Freeform 74">
              <a:extLst>
                <a:ext uri="{FF2B5EF4-FFF2-40B4-BE49-F238E27FC236}">
                  <a16:creationId xmlns:a16="http://schemas.microsoft.com/office/drawing/2014/main" id="{9C4A934A-4534-42D2-9BDD-67444FA5F49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6" name="Freeform 75">
              <a:extLst>
                <a:ext uri="{FF2B5EF4-FFF2-40B4-BE49-F238E27FC236}">
                  <a16:creationId xmlns:a16="http://schemas.microsoft.com/office/drawing/2014/main" id="{FB3D399B-809A-4280-9515-9D07846F942D}"/>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7" name="Freeform 76">
              <a:extLst>
                <a:ext uri="{FF2B5EF4-FFF2-40B4-BE49-F238E27FC236}">
                  <a16:creationId xmlns:a16="http://schemas.microsoft.com/office/drawing/2014/main" id="{F526234A-109D-4458-B3A6-CAA15602F1D3}"/>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8" name="Freeform 77">
              <a:extLst>
                <a:ext uri="{FF2B5EF4-FFF2-40B4-BE49-F238E27FC236}">
                  <a16:creationId xmlns:a16="http://schemas.microsoft.com/office/drawing/2014/main" id="{0C49BD76-FE07-4B67-AAC5-D036DCB6D112}"/>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9" name="Freeform 78">
              <a:extLst>
                <a:ext uri="{FF2B5EF4-FFF2-40B4-BE49-F238E27FC236}">
                  <a16:creationId xmlns:a16="http://schemas.microsoft.com/office/drawing/2014/main" id="{54146C76-40C7-4CE4-A904-22E0FB4B6F10}"/>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0" name="Freeform 79">
              <a:extLst>
                <a:ext uri="{FF2B5EF4-FFF2-40B4-BE49-F238E27FC236}">
                  <a16:creationId xmlns:a16="http://schemas.microsoft.com/office/drawing/2014/main" id="{30DF3209-5ABB-4B12-8978-DB5D79DD4256}"/>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1" name="Freeform 80">
              <a:extLst>
                <a:ext uri="{FF2B5EF4-FFF2-40B4-BE49-F238E27FC236}">
                  <a16:creationId xmlns:a16="http://schemas.microsoft.com/office/drawing/2014/main" id="{F1D9CEDD-9629-4EF8-BF72-DA91A11AD5B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2" name="Freeform 81">
              <a:extLst>
                <a:ext uri="{FF2B5EF4-FFF2-40B4-BE49-F238E27FC236}">
                  <a16:creationId xmlns:a16="http://schemas.microsoft.com/office/drawing/2014/main" id="{B05A9850-4DDA-4921-9454-D8DF826B0F3D}"/>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3" name="Freeform 82">
              <a:extLst>
                <a:ext uri="{FF2B5EF4-FFF2-40B4-BE49-F238E27FC236}">
                  <a16:creationId xmlns:a16="http://schemas.microsoft.com/office/drawing/2014/main" id="{9E7F9C40-D7D1-4648-A2ED-6963BA49DFAE}"/>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4" name="Freeform 83">
              <a:extLst>
                <a:ext uri="{FF2B5EF4-FFF2-40B4-BE49-F238E27FC236}">
                  <a16:creationId xmlns:a16="http://schemas.microsoft.com/office/drawing/2014/main" id="{12EAD8C4-7669-4EA5-82F4-6275CB743EE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5" name="Freeform 84">
              <a:extLst>
                <a:ext uri="{FF2B5EF4-FFF2-40B4-BE49-F238E27FC236}">
                  <a16:creationId xmlns:a16="http://schemas.microsoft.com/office/drawing/2014/main" id="{C0E546EA-2F0B-4425-BAD6-6B336176EC26}"/>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6" name="Freeform 85">
              <a:extLst>
                <a:ext uri="{FF2B5EF4-FFF2-40B4-BE49-F238E27FC236}">
                  <a16:creationId xmlns:a16="http://schemas.microsoft.com/office/drawing/2014/main" id="{59EE2C84-3722-43A9-9B61-FE6D945AAE7C}"/>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7" name="Freeform 86">
              <a:extLst>
                <a:ext uri="{FF2B5EF4-FFF2-40B4-BE49-F238E27FC236}">
                  <a16:creationId xmlns:a16="http://schemas.microsoft.com/office/drawing/2014/main" id="{D305DEE9-5D56-421C-AB97-22BDF9909F6B}"/>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8" name="Freeform 87">
              <a:extLst>
                <a:ext uri="{FF2B5EF4-FFF2-40B4-BE49-F238E27FC236}">
                  <a16:creationId xmlns:a16="http://schemas.microsoft.com/office/drawing/2014/main" id="{D63AF81B-2E3D-4D26-AFD4-92716DD113F3}"/>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9" name="Freeform 88">
              <a:extLst>
                <a:ext uri="{FF2B5EF4-FFF2-40B4-BE49-F238E27FC236}">
                  <a16:creationId xmlns:a16="http://schemas.microsoft.com/office/drawing/2014/main" id="{F5F52275-B30F-4969-A2F6-6B33C2879A5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0" name="Freeform 89">
              <a:extLst>
                <a:ext uri="{FF2B5EF4-FFF2-40B4-BE49-F238E27FC236}">
                  <a16:creationId xmlns:a16="http://schemas.microsoft.com/office/drawing/2014/main" id="{048B800B-336A-4EC4-8863-74731D111725}"/>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1" name="Freeform 90">
              <a:extLst>
                <a:ext uri="{FF2B5EF4-FFF2-40B4-BE49-F238E27FC236}">
                  <a16:creationId xmlns:a16="http://schemas.microsoft.com/office/drawing/2014/main" id="{609B402C-3055-43FE-98EE-9A3792B469A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2" name="Freeform 91">
              <a:extLst>
                <a:ext uri="{FF2B5EF4-FFF2-40B4-BE49-F238E27FC236}">
                  <a16:creationId xmlns:a16="http://schemas.microsoft.com/office/drawing/2014/main" id="{097EE954-4CE6-4701-8C77-CD88859B600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3" name="Freeform 92">
              <a:extLst>
                <a:ext uri="{FF2B5EF4-FFF2-40B4-BE49-F238E27FC236}">
                  <a16:creationId xmlns:a16="http://schemas.microsoft.com/office/drawing/2014/main" id="{61556583-66A4-43EB-99EE-E1EB25257A5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4" name="Freeform 93">
              <a:extLst>
                <a:ext uri="{FF2B5EF4-FFF2-40B4-BE49-F238E27FC236}">
                  <a16:creationId xmlns:a16="http://schemas.microsoft.com/office/drawing/2014/main" id="{0D0312EF-0B95-4379-87F7-FCE331991D84}"/>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5" name="Freeform 94">
              <a:extLst>
                <a:ext uri="{FF2B5EF4-FFF2-40B4-BE49-F238E27FC236}">
                  <a16:creationId xmlns:a16="http://schemas.microsoft.com/office/drawing/2014/main" id="{55577F0B-7B65-446D-B336-17705BB29AFF}"/>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6" name="Freeform 95">
              <a:extLst>
                <a:ext uri="{FF2B5EF4-FFF2-40B4-BE49-F238E27FC236}">
                  <a16:creationId xmlns:a16="http://schemas.microsoft.com/office/drawing/2014/main" id="{989A8083-0472-4381-AB3A-EC7E47824A6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7" name="Freeform 96">
              <a:extLst>
                <a:ext uri="{FF2B5EF4-FFF2-40B4-BE49-F238E27FC236}">
                  <a16:creationId xmlns:a16="http://schemas.microsoft.com/office/drawing/2014/main" id="{71E3622C-C63C-4D38-8FBF-D5DC65CD9676}"/>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8" name="Freeform 97">
              <a:extLst>
                <a:ext uri="{FF2B5EF4-FFF2-40B4-BE49-F238E27FC236}">
                  <a16:creationId xmlns:a16="http://schemas.microsoft.com/office/drawing/2014/main" id="{50013F6E-1D2A-4BA4-874B-AF46BB645A3E}"/>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9" name="Freeform 98">
              <a:extLst>
                <a:ext uri="{FF2B5EF4-FFF2-40B4-BE49-F238E27FC236}">
                  <a16:creationId xmlns:a16="http://schemas.microsoft.com/office/drawing/2014/main" id="{5C6629FA-B5D0-4B86-B778-5C4CC51D53AF}"/>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0" name="Freeform 99">
              <a:extLst>
                <a:ext uri="{FF2B5EF4-FFF2-40B4-BE49-F238E27FC236}">
                  <a16:creationId xmlns:a16="http://schemas.microsoft.com/office/drawing/2014/main" id="{21048BA5-89DB-4F03-BA95-E55282E73C0E}"/>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1" name="Freeform 100">
              <a:extLst>
                <a:ext uri="{FF2B5EF4-FFF2-40B4-BE49-F238E27FC236}">
                  <a16:creationId xmlns:a16="http://schemas.microsoft.com/office/drawing/2014/main" id="{8E7B16A6-D2F0-4F2E-AFFE-04F82C3DA05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101">
              <a:extLst>
                <a:ext uri="{FF2B5EF4-FFF2-40B4-BE49-F238E27FC236}">
                  <a16:creationId xmlns:a16="http://schemas.microsoft.com/office/drawing/2014/main" id="{24236E6C-FA28-48FA-9D83-854C29AB278A}"/>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102">
              <a:extLst>
                <a:ext uri="{FF2B5EF4-FFF2-40B4-BE49-F238E27FC236}">
                  <a16:creationId xmlns:a16="http://schemas.microsoft.com/office/drawing/2014/main" id="{78F74067-E422-4D47-BE20-B7C0C67EA2F7}"/>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103">
              <a:extLst>
                <a:ext uri="{FF2B5EF4-FFF2-40B4-BE49-F238E27FC236}">
                  <a16:creationId xmlns:a16="http://schemas.microsoft.com/office/drawing/2014/main" id="{0ED538E4-8109-483F-9263-D04A79CB037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104">
              <a:extLst>
                <a:ext uri="{FF2B5EF4-FFF2-40B4-BE49-F238E27FC236}">
                  <a16:creationId xmlns:a16="http://schemas.microsoft.com/office/drawing/2014/main" id="{386EF620-4E8A-4DC6-A75E-28277EC9AF17}"/>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105">
              <a:extLst>
                <a:ext uri="{FF2B5EF4-FFF2-40B4-BE49-F238E27FC236}">
                  <a16:creationId xmlns:a16="http://schemas.microsoft.com/office/drawing/2014/main" id="{FA360B04-2BB7-4373-9D00-EF79762D8DB4}"/>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107">
              <a:extLst>
                <a:ext uri="{FF2B5EF4-FFF2-40B4-BE49-F238E27FC236}">
                  <a16:creationId xmlns:a16="http://schemas.microsoft.com/office/drawing/2014/main" id="{5FE11C74-CA6A-481B-9352-83C04826102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138">
              <a:extLst>
                <a:ext uri="{FF2B5EF4-FFF2-40B4-BE49-F238E27FC236}">
                  <a16:creationId xmlns:a16="http://schemas.microsoft.com/office/drawing/2014/main" id="{A7179D9F-8E9B-4D38-B7A6-54FCCF913C33}"/>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39">
              <a:extLst>
                <a:ext uri="{FF2B5EF4-FFF2-40B4-BE49-F238E27FC236}">
                  <a16:creationId xmlns:a16="http://schemas.microsoft.com/office/drawing/2014/main" id="{147F6993-581F-430B-AF4D-FB8DC6558178}"/>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3" name="Audio 2">
            <a:hlinkClick r:id="" action="ppaction://media"/>
            <a:extLst>
              <a:ext uri="{FF2B5EF4-FFF2-40B4-BE49-F238E27FC236}">
                <a16:creationId xmlns:a16="http://schemas.microsoft.com/office/drawing/2014/main" id="{A6131FF8-565C-48AE-9065-30E91AA8BF12}"/>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360951" y="6096000"/>
            <a:ext cx="678649" cy="609600"/>
          </a:xfrm>
          <a:prstGeom prst="rect">
            <a:avLst/>
          </a:prstGeom>
        </p:spPr>
      </p:pic>
      <p:sp>
        <p:nvSpPr>
          <p:cNvPr id="50" name="Action Button: Go Back or Previous 49">
            <a:hlinkClick r:id="" action="ppaction://hlinkshowjump?jump=previousslide" highlightClick="1"/>
            <a:extLst>
              <a:ext uri="{FF2B5EF4-FFF2-40B4-BE49-F238E27FC236}">
                <a16:creationId xmlns:a16="http://schemas.microsoft.com/office/drawing/2014/main" id="{1D7F2718-02D1-4874-AFFA-BE9CA38E384A}"/>
              </a:ext>
            </a:extLst>
          </p:cNvPr>
          <p:cNvSpPr/>
          <p:nvPr>
            <p:custDataLst>
              <p:tags r:id="rId8"/>
            </p:custDataLst>
          </p:nvPr>
        </p:nvSpPr>
        <p:spPr>
          <a:xfrm>
            <a:off x="349956" y="5241770"/>
            <a:ext cx="1054044"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51" name="Action Button: Go Forward or Next 50">
            <a:hlinkClick r:id="" action="ppaction://hlinkshowjump?jump=nextslide" highlightClick="1"/>
            <a:extLst>
              <a:ext uri="{FF2B5EF4-FFF2-40B4-BE49-F238E27FC236}">
                <a16:creationId xmlns:a16="http://schemas.microsoft.com/office/drawing/2014/main" id="{E26196E1-1446-43A0-9B53-E31F4CD49850}"/>
              </a:ext>
            </a:extLst>
          </p:cNvPr>
          <p:cNvSpPr/>
          <p:nvPr>
            <p:custDataLst>
              <p:tags r:id="rId9"/>
            </p:custDataLst>
          </p:nvPr>
        </p:nvSpPr>
        <p:spPr>
          <a:xfrm>
            <a:off x="10681883" y="5241770"/>
            <a:ext cx="1052917"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4042501"/>
      </p:ext>
    </p:extLst>
  </p:cSld>
  <p:clrMapOvr>
    <a:masterClrMapping/>
  </p:clrMapOvr>
  <mc:AlternateContent xmlns:mc="http://schemas.openxmlformats.org/markup-compatibility/2006" xmlns:p14="http://schemas.microsoft.com/office/powerpoint/2010/main">
    <mc:Choice Requires="p14">
      <p:transition spd="slow" p14:dur="2000" advTm="6354"/>
    </mc:Choice>
    <mc:Fallback xmlns="">
      <p:transition spd="slow" advTm="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00579" y="295729"/>
            <a:ext cx="953130" cy="767687"/>
          </a:xfrm>
        </p:spPr>
        <p:txBody>
          <a:bodyPr/>
          <a:lstStyle/>
          <a:p>
            <a:r>
              <a:rPr lang="fr-CA" noProof="1"/>
              <a:t>18</a:t>
            </a:r>
          </a:p>
        </p:txBody>
      </p:sp>
      <p:sp>
        <p:nvSpPr>
          <p:cNvPr id="3" name="Rectangle 2"/>
          <p:cNvSpPr/>
          <p:nvPr>
            <p:custDataLst>
              <p:tags r:id="rId2"/>
            </p:custDataLst>
          </p:nvPr>
        </p:nvSpPr>
        <p:spPr>
          <a:xfrm>
            <a:off x="2062032" y="1059792"/>
            <a:ext cx="7591922" cy="3570208"/>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400" noProof="1">
                <a:latin typeface="Century Gothic" panose="020B0502020202020204" pitchFamily="34" charset="0"/>
                <a:ea typeface="Roboto" panose="02000000000000000000" pitchFamily="2" charset="0"/>
              </a:rPr>
              <a:t>Le comité d’audit devrait disposer du plein pouvoir, sans aucune restriction, d’examiner toutes les affaires financières de la municipalité, et avoir un accès complet aux membres de la direction et à l’auditeur.</a:t>
            </a:r>
            <a:endParaRPr lang="fr-CA" sz="2400"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A8AE497B-B496-4836-AE73-95ED0F6C2217}"/>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0"/>
          <a:stretch>
            <a:fillRect/>
          </a:stretch>
        </p:blipFill>
        <p:spPr>
          <a:xfrm>
            <a:off x="11346415" y="6096000"/>
            <a:ext cx="693186"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FF35864-3679-4529-921A-79A062481F0E}"/>
              </a:ext>
            </a:extLst>
          </p:cNvPr>
          <p:cNvSpPr/>
          <p:nvPr>
            <p:custDataLst>
              <p:tags r:id="rId6"/>
            </p:custDataLst>
          </p:nvPr>
        </p:nvSpPr>
        <p:spPr>
          <a:xfrm>
            <a:off x="327379" y="5241770"/>
            <a:ext cx="107662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7" name="Action Button: Go Forward or Next 6">
            <a:hlinkClick r:id="" action="ppaction://hlinkshowjump?jump=nextslide" highlightClick="1"/>
            <a:extLst>
              <a:ext uri="{FF2B5EF4-FFF2-40B4-BE49-F238E27FC236}">
                <a16:creationId xmlns:a16="http://schemas.microsoft.com/office/drawing/2014/main" id="{B7B4BEDC-3746-4FC3-8FBA-B2FD757E14B6}"/>
              </a:ext>
            </a:extLst>
          </p:cNvPr>
          <p:cNvSpPr/>
          <p:nvPr>
            <p:custDataLst>
              <p:tags r:id="rId7"/>
            </p:custDataLst>
          </p:nvPr>
        </p:nvSpPr>
        <p:spPr>
          <a:xfrm>
            <a:off x="10659329" y="5241770"/>
            <a:ext cx="1075471"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269613936"/>
      </p:ext>
    </p:extLst>
  </p:cSld>
  <p:clrMapOvr>
    <a:masterClrMapping/>
  </p:clrMapOvr>
  <mc:AlternateContent xmlns:mc="http://schemas.openxmlformats.org/markup-compatibility/2006" xmlns:p14="http://schemas.microsoft.com/office/powerpoint/2010/main">
    <mc:Choice Requires="p14">
      <p:transition spd="slow" p14:dur="2000" advTm="20058"/>
    </mc:Choice>
    <mc:Fallback xmlns="">
      <p:transition spd="slow" advTm="2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0" y="1754368"/>
            <a:ext cx="5177558" cy="3349263"/>
          </a:xfrm>
        </p:spPr>
        <p:txBody>
          <a:bodyPr>
            <a:normAutofit/>
          </a:bodyPr>
          <a:lstStyle/>
          <a:p>
            <a:pPr marL="0" indent="0">
              <a:buNone/>
            </a:pPr>
            <a:endParaRPr lang="fr-CA" noProof="1"/>
          </a:p>
          <a:p>
            <a:pPr lvl="1"/>
            <a:r>
              <a:rPr lang="fr-CA" sz="3600" noProof="1"/>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286825" y="6385422"/>
            <a:ext cx="993571"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19</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rotWithShape="1">
          <a:blip r:embed="rId12"/>
          <a:srcRect l="22" r="22"/>
          <a:stretch>
            <a:fillRect/>
          </a:stretch>
        </p:blipFill>
        <p:spPr>
          <a:xfrm>
            <a:off x="4255149" y="1138741"/>
            <a:ext cx="4048086"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a:xfrm>
            <a:off x="7486037" y="2774487"/>
            <a:ext cx="4500102" cy="720000"/>
          </a:xfrm>
        </p:spPr>
        <p:txBody>
          <a:bodyPr/>
          <a:lstStyle/>
          <a:p>
            <a:r>
              <a:rPr lang="fr-CA" noProof="1"/>
              <a:t>Le quiz</a:t>
            </a:r>
          </a:p>
        </p:txBody>
      </p:sp>
      <p:pic>
        <p:nvPicPr>
          <p:cNvPr id="2" name="Audio 1">
            <a:hlinkClick r:id="" action="ppaction://media"/>
            <a:extLst>
              <a:ext uri="{FF2B5EF4-FFF2-40B4-BE49-F238E27FC236}">
                <a16:creationId xmlns:a16="http://schemas.microsoft.com/office/drawing/2014/main" id="{88EF867E-5265-4EF1-B7F7-687283958803}"/>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592951" y="6096000"/>
            <a:ext cx="710097"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BD41D1D-DAB2-4B57-B78C-2CDF7A6A3DD3}"/>
              </a:ext>
            </a:extLst>
          </p:cNvPr>
          <p:cNvSpPr/>
          <p:nvPr>
            <p:custDataLst>
              <p:tags r:id="rId8"/>
            </p:custDataLst>
          </p:nvPr>
        </p:nvSpPr>
        <p:spPr>
          <a:xfrm>
            <a:off x="466648" y="5071915"/>
            <a:ext cx="1102887"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B56617ED-5548-4866-9B06-EF646A7D06B6}"/>
              </a:ext>
            </a:extLst>
          </p:cNvPr>
          <p:cNvSpPr/>
          <p:nvPr>
            <p:custDataLst>
              <p:tags r:id="rId9"/>
            </p:custDataLst>
          </p:nvPr>
        </p:nvSpPr>
        <p:spPr>
          <a:xfrm>
            <a:off x="5410774" y="5048532"/>
            <a:ext cx="110170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244"/>
    </mc:Choice>
    <mc:Fallback xmlns="">
      <p:transition spd="slow" advTm="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a:t>
            </a:r>
          </a:p>
        </p:txBody>
      </p:sp>
      <p:sp>
        <p:nvSpPr>
          <p:cNvPr id="3" name="Rectangle 2"/>
          <p:cNvSpPr/>
          <p:nvPr>
            <p:custDataLst>
              <p:tags r:id="rId3"/>
            </p:custDataLst>
          </p:nvPr>
        </p:nvSpPr>
        <p:spPr>
          <a:xfrm>
            <a:off x="3233651" y="2141666"/>
            <a:ext cx="7401798" cy="4139595"/>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fr-CA" sz="2400" b="1" i="0" u="none" strike="noStrike" kern="1200" cap="none" spc="0" normalizeH="0" baseline="0" noProof="1">
                <a:ln>
                  <a:noFill/>
                </a:ln>
                <a:solidFill>
                  <a:srgbClr val="000000"/>
                </a:solidFill>
                <a:effectLst/>
                <a:uLnTx/>
                <a:uFillTx/>
                <a:cs typeface="+mn-cs"/>
              </a:rPr>
              <a:t>Le règlement FRAM pris en vertu de la </a:t>
            </a:r>
            <a:r>
              <a:rPr kumimoji="0" lang="fr-CA" sz="2400" b="1" i="1" u="none" strike="noStrike" kern="1200" cap="none" spc="0" normalizeH="0" baseline="0" noProof="1">
                <a:ln>
                  <a:noFill/>
                </a:ln>
                <a:solidFill>
                  <a:srgbClr val="000000"/>
                </a:solidFill>
                <a:effectLst/>
                <a:uLnTx/>
                <a:uFillTx/>
                <a:cs typeface="+mn-cs"/>
              </a:rPr>
              <a:t>Municipal Government Act </a:t>
            </a:r>
            <a:r>
              <a:rPr kumimoji="0" lang="fr-CA" sz="2400" b="1" u="none" strike="noStrike" kern="1200" cap="none" spc="0" normalizeH="0" baseline="0" noProof="1">
                <a:ln>
                  <a:noFill/>
                </a:ln>
                <a:solidFill>
                  <a:srgbClr val="000000"/>
                </a:solidFill>
                <a:effectLst/>
                <a:uLnTx/>
                <a:uFillTx/>
                <a:cs typeface="+mn-cs"/>
              </a:rPr>
              <a:t>(loi sur l’administration municipale)</a:t>
            </a:r>
            <a:r>
              <a:rPr kumimoji="0" lang="fr-CA" sz="2400" b="1" u="none" strike="noStrike" kern="1200" cap="none" spc="0" normalizeH="0" noProof="1">
                <a:ln>
                  <a:noFill/>
                </a:ln>
                <a:solidFill>
                  <a:srgbClr val="000000"/>
                </a:solidFill>
                <a:effectLst/>
                <a:uLnTx/>
                <a:uFillTx/>
                <a:cs typeface="+mn-cs"/>
              </a:rPr>
              <a:t> </a:t>
            </a:r>
            <a:r>
              <a:rPr kumimoji="0" lang="fr-CA" sz="2400" b="1" i="0" u="none" strike="noStrike" kern="1200" cap="none" spc="0" normalizeH="0" baseline="0" noProof="1">
                <a:ln>
                  <a:noFill/>
                </a:ln>
                <a:solidFill>
                  <a:srgbClr val="000000"/>
                </a:solidFill>
                <a:effectLst/>
                <a:uLnTx/>
                <a:uFillTx/>
                <a:cs typeface="+mn-cs"/>
              </a:rPr>
              <a:t>comporte l’obligation suivante :</a:t>
            </a:r>
            <a:r>
              <a:rPr kumimoji="0" lang="fr-CA" sz="2400" b="0" i="0" u="none" strike="noStrike" kern="1200" cap="none" spc="0" normalizeH="0" baseline="0" noProof="1">
                <a:ln>
                  <a:noFill/>
                </a:ln>
                <a:solidFill>
                  <a:srgbClr val="000000"/>
                </a:solidFill>
                <a:effectLst/>
                <a:uLnTx/>
                <a:uFillTx/>
                <a:cs typeface="+mn-cs"/>
              </a:rPr>
              <a:t> </a:t>
            </a:r>
          </a:p>
          <a:p>
            <a:pPr marL="91440" marR="0" lvl="0" indent="0" algn="l" defTabSz="457200" rtl="0" eaLnBrk="1" fontAlgn="auto" latinLnBrk="0" hangingPunct="1">
              <a:lnSpc>
                <a:spcPct val="150000"/>
              </a:lnSpc>
              <a:spcBef>
                <a:spcPts val="600"/>
              </a:spcBef>
              <a:spcAft>
                <a:spcPts val="600"/>
              </a:spcAft>
              <a:buClrTx/>
              <a:buSzTx/>
              <a:buFontTx/>
              <a:buNone/>
              <a:tabLst/>
              <a:defRPr/>
            </a:pPr>
            <a:r>
              <a:rPr lang="fr-CA" sz="2400" spc="20" noProof="1">
                <a:solidFill>
                  <a:srgbClr val="000000"/>
                </a:solidFill>
                <a:ea typeface="Roboto" panose="02000000000000000000" pitchFamily="2" charset="0"/>
              </a:rPr>
              <a:t>C</a:t>
            </a:r>
            <a:r>
              <a:rPr kumimoji="0" lang="fr-CA" sz="2400" b="0" i="0" u="none" strike="noStrike" kern="1200" cap="none" spc="20" normalizeH="0" baseline="0" noProof="1">
                <a:ln>
                  <a:noFill/>
                </a:ln>
                <a:solidFill>
                  <a:srgbClr val="000000"/>
                </a:solidFill>
                <a:effectLst/>
                <a:uLnTx/>
                <a:uFillTx/>
                <a:ea typeface="Roboto" panose="02000000000000000000" pitchFamily="2" charset="0"/>
                <a:cs typeface="+mn-cs"/>
              </a:rPr>
              <a:t>haque membre d’un comité d’audit doit suivre une formation prescrite par le ministère des Affaires municipales et du Logement.</a:t>
            </a:r>
          </a:p>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fr-CA" sz="1800" b="0" i="0" u="none" strike="noStrike" kern="1200" cap="none" spc="20" normalizeH="0" baseline="0" noProof="1">
                <a:ln>
                  <a:noFill/>
                </a:ln>
                <a:solidFill>
                  <a:srgbClr val="000000"/>
                </a:solidFill>
                <a:effectLst/>
                <a:uLnTx/>
                <a:uFillTx/>
                <a:latin typeface="Roboto" panose="02000000000000000000" pitchFamily="2" charset="0"/>
                <a:ea typeface="Roboto" panose="02000000000000000000" pitchFamily="2" charset="0"/>
                <a:cs typeface="+mn-cs"/>
              </a:rPr>
              <a:t> </a:t>
            </a:r>
          </a:p>
        </p:txBody>
      </p:sp>
      <p:pic>
        <p:nvPicPr>
          <p:cNvPr id="7" name="Picture 6"/>
          <p:cNvPicPr>
            <a:picLocks noChangeAspect="1"/>
          </p:cNvPicPr>
          <p:nvPr>
            <p:custDataLst>
              <p:tags r:id="rId4"/>
            </p:custDataLst>
          </p:nvPr>
        </p:nvPicPr>
        <p:blipFill>
          <a:blip r:embed="rId13"/>
          <a:stretch>
            <a:fillRect/>
          </a:stretch>
        </p:blipFill>
        <p:spPr>
          <a:xfrm>
            <a:off x="6109362" y="1063416"/>
            <a:ext cx="2316854" cy="912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custDataLst>
              <p:tags r:id="rId5"/>
            </p:custDataLst>
          </p:nvPr>
        </p:nvSpPr>
        <p:spPr>
          <a:xfrm>
            <a:off x="3650564" y="1313445"/>
            <a:ext cx="243207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1">
                <a:ln>
                  <a:noFill/>
                </a:ln>
                <a:solidFill>
                  <a:srgbClr val="C00000"/>
                </a:solidFill>
                <a:effectLst/>
                <a:uLnTx/>
                <a:uFillTx/>
                <a:latin typeface="Bradley Hand ITC" panose="03070402050302030203" pitchFamily="66" charset="0"/>
                <a:ea typeface="+mn-ea"/>
                <a:cs typeface="+mn-cs"/>
              </a:rPr>
              <a:t>Formation</a:t>
            </a:r>
          </a:p>
        </p:txBody>
      </p:sp>
      <p:pic>
        <p:nvPicPr>
          <p:cNvPr id="11" name="Audio 10">
            <a:hlinkClick r:id="" action="ppaction://media"/>
            <a:extLst>
              <a:ext uri="{FF2B5EF4-FFF2-40B4-BE49-F238E27FC236}">
                <a16:creationId xmlns:a16="http://schemas.microsoft.com/office/drawing/2014/main" id="{A418C4BB-0F5A-4999-BC2F-673147C41BA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C39BF6A-AF37-466A-AEEC-02372ED158CE}"/>
              </a:ext>
            </a:extLst>
          </p:cNvPr>
          <p:cNvSpPr/>
          <p:nvPr>
            <p:custDataLst>
              <p:tags r:id="rId9"/>
            </p:custDataLst>
          </p:nvPr>
        </p:nvSpPr>
        <p:spPr>
          <a:xfrm>
            <a:off x="457199" y="5241770"/>
            <a:ext cx="1099351"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D530E4FA-92B7-4228-A09B-CBE5F06D6AAF}"/>
              </a:ext>
            </a:extLst>
          </p:cNvPr>
          <p:cNvSpPr/>
          <p:nvPr>
            <p:custDataLst>
              <p:tags r:id="rId10"/>
            </p:custDataLst>
          </p:nvPr>
        </p:nvSpPr>
        <p:spPr>
          <a:xfrm>
            <a:off x="10789013"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194758334"/>
      </p:ext>
    </p:extLst>
  </p:cSld>
  <p:clrMapOvr>
    <a:masterClrMapping/>
  </p:clrMapOvr>
  <mc:AlternateContent xmlns:mc="http://schemas.openxmlformats.org/markup-compatibility/2006" xmlns:p14="http://schemas.microsoft.com/office/powerpoint/2010/main">
    <mc:Choice Requires="p14">
      <p:transition spd="slow" p14:dur="2000" advTm="26498"/>
    </mc:Choice>
    <mc:Fallback xmlns="">
      <p:transition spd="slow" advTm="2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3500"/>
                                  </p:stCondLst>
                                  <p:childTnLst>
                                    <p:set>
                                      <p:cBhvr>
                                        <p:cTn id="9" dur="1" fill="hold">
                                          <p:stCondLst>
                                            <p:cond delay="24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a:xfrm>
            <a:off x="10630559" y="295729"/>
            <a:ext cx="923149" cy="767687"/>
          </a:xfrm>
        </p:spPr>
        <p:txBody>
          <a:bodyPr/>
          <a:lstStyle/>
          <a:p>
            <a:r>
              <a:rPr lang="fr-CA" noProof="1"/>
              <a:t>20</a:t>
            </a:r>
          </a:p>
        </p:txBody>
      </p:sp>
      <p:sp>
        <p:nvSpPr>
          <p:cNvPr id="3" name="Rectangle 2"/>
          <p:cNvSpPr/>
          <p:nvPr>
            <p:custDataLst>
              <p:tags r:id="rId3"/>
            </p:custDataLst>
          </p:nvPr>
        </p:nvSpPr>
        <p:spPr>
          <a:xfrm>
            <a:off x="2169794" y="1636760"/>
            <a:ext cx="5788280" cy="4093428"/>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400" spc="20" noProof="1">
                <a:solidFill>
                  <a:srgbClr val="000000"/>
                </a:solidFill>
                <a:latin typeface="Century Gothic" panose="020B0502020202020204" pitchFamily="34" charset="0"/>
                <a:ea typeface="Roboto" panose="02000000000000000000" pitchFamily="2" charset="0"/>
              </a:rPr>
              <a:t>Les municipalités et les villages sont-ils tenus d’avoir un membre indépendant qui siège à leur comité d’audit?</a:t>
            </a:r>
          </a:p>
          <a:p>
            <a:pPr marL="91440">
              <a:lnSpc>
                <a:spcPct val="150000"/>
              </a:lnSpc>
              <a:spcBef>
                <a:spcPts val="600"/>
              </a:spcBef>
              <a:spcAft>
                <a:spcPts val="600"/>
              </a:spcAft>
            </a:pPr>
            <a:r>
              <a:rPr lang="fr-CA" sz="4000" spc="20" noProof="1">
                <a:solidFill>
                  <a:srgbClr val="000000"/>
                </a:solidFill>
                <a:latin typeface="Century Gothic" panose="020B0502020202020204" pitchFamily="34" charset="0"/>
                <a:ea typeface="Roboto" panose="02000000000000000000" pitchFamily="2" charset="0"/>
              </a:rPr>
              <a:t>Oui ou Non</a:t>
            </a:r>
            <a:endParaRPr lang="fr-CA" sz="4000"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7" name="Group 5">
            <a:extLst>
              <a:ext uri="{FF2B5EF4-FFF2-40B4-BE49-F238E27FC236}">
                <a16:creationId xmlns:a16="http://schemas.microsoft.com/office/drawing/2014/main" id="{60BF712F-B346-4307-9933-B7AA67BB8A34}"/>
              </a:ext>
            </a:extLst>
          </p:cNvPr>
          <p:cNvGrpSpPr>
            <a:grpSpLocks noChangeAspect="1"/>
          </p:cNvGrpSpPr>
          <p:nvPr>
            <p:custDataLst>
              <p:tags r:id="rId4"/>
            </p:custDataLst>
          </p:nvPr>
        </p:nvGrpSpPr>
        <p:grpSpPr bwMode="auto">
          <a:xfrm flipH="1">
            <a:off x="7968564" y="1477330"/>
            <a:ext cx="3178572" cy="4576762"/>
            <a:chOff x="162" y="1437"/>
            <a:chExt cx="1818" cy="2883"/>
          </a:xfrm>
        </p:grpSpPr>
        <p:sp>
          <p:nvSpPr>
            <p:cNvPr id="48" name="Freeform 18">
              <a:extLst>
                <a:ext uri="{FF2B5EF4-FFF2-40B4-BE49-F238E27FC236}">
                  <a16:creationId xmlns:a16="http://schemas.microsoft.com/office/drawing/2014/main" id="{4632CB29-CAE3-4971-B5E3-A8E66AAA0666}"/>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9">
              <a:extLst>
                <a:ext uri="{FF2B5EF4-FFF2-40B4-BE49-F238E27FC236}">
                  <a16:creationId xmlns:a16="http://schemas.microsoft.com/office/drawing/2014/main" id="{DA12BD71-C701-4D91-B2A1-37781A95C9D1}"/>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21">
              <a:extLst>
                <a:ext uri="{FF2B5EF4-FFF2-40B4-BE49-F238E27FC236}">
                  <a16:creationId xmlns:a16="http://schemas.microsoft.com/office/drawing/2014/main" id="{B17C5115-FA33-4AE1-9FE2-E1EDEC9AF13C}"/>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22">
              <a:extLst>
                <a:ext uri="{FF2B5EF4-FFF2-40B4-BE49-F238E27FC236}">
                  <a16:creationId xmlns:a16="http://schemas.microsoft.com/office/drawing/2014/main" id="{E95E9A8A-393A-4DB7-BC17-1573FD3E2F31}"/>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23">
              <a:extLst>
                <a:ext uri="{FF2B5EF4-FFF2-40B4-BE49-F238E27FC236}">
                  <a16:creationId xmlns:a16="http://schemas.microsoft.com/office/drawing/2014/main" id="{1A13DB4C-AAEC-4385-B504-77A1A922F529}"/>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24">
              <a:extLst>
                <a:ext uri="{FF2B5EF4-FFF2-40B4-BE49-F238E27FC236}">
                  <a16:creationId xmlns:a16="http://schemas.microsoft.com/office/drawing/2014/main" id="{AAB22917-29A8-4836-8CE3-F2830A9D962C}"/>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25">
              <a:extLst>
                <a:ext uri="{FF2B5EF4-FFF2-40B4-BE49-F238E27FC236}">
                  <a16:creationId xmlns:a16="http://schemas.microsoft.com/office/drawing/2014/main" id="{FD9A75E3-F853-4F8C-92C3-B7E0640F0C88}"/>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26">
              <a:extLst>
                <a:ext uri="{FF2B5EF4-FFF2-40B4-BE49-F238E27FC236}">
                  <a16:creationId xmlns:a16="http://schemas.microsoft.com/office/drawing/2014/main" id="{653D6F66-FD53-4962-BF16-B933AD6612E8}"/>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27">
              <a:extLst>
                <a:ext uri="{FF2B5EF4-FFF2-40B4-BE49-F238E27FC236}">
                  <a16:creationId xmlns:a16="http://schemas.microsoft.com/office/drawing/2014/main" id="{85FAC831-FB22-4F27-A5CD-825D4A12BBE2}"/>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28">
              <a:extLst>
                <a:ext uri="{FF2B5EF4-FFF2-40B4-BE49-F238E27FC236}">
                  <a16:creationId xmlns:a16="http://schemas.microsoft.com/office/drawing/2014/main" id="{18C397BB-4A09-48F8-90FF-1A1672764E5F}"/>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29">
              <a:extLst>
                <a:ext uri="{FF2B5EF4-FFF2-40B4-BE49-F238E27FC236}">
                  <a16:creationId xmlns:a16="http://schemas.microsoft.com/office/drawing/2014/main" id="{EF96BFAF-065F-4FF2-979F-9DD3AB4B6B66}"/>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30">
              <a:extLst>
                <a:ext uri="{FF2B5EF4-FFF2-40B4-BE49-F238E27FC236}">
                  <a16:creationId xmlns:a16="http://schemas.microsoft.com/office/drawing/2014/main" id="{E13339F3-72B7-4D99-9888-AB50C80F297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31">
              <a:extLst>
                <a:ext uri="{FF2B5EF4-FFF2-40B4-BE49-F238E27FC236}">
                  <a16:creationId xmlns:a16="http://schemas.microsoft.com/office/drawing/2014/main" id="{1D185AB3-517A-4721-9F98-2761478E293C}"/>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32">
              <a:extLst>
                <a:ext uri="{FF2B5EF4-FFF2-40B4-BE49-F238E27FC236}">
                  <a16:creationId xmlns:a16="http://schemas.microsoft.com/office/drawing/2014/main" id="{3D54E861-D283-4EFB-88C9-8467C485F5AF}"/>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33">
              <a:extLst>
                <a:ext uri="{FF2B5EF4-FFF2-40B4-BE49-F238E27FC236}">
                  <a16:creationId xmlns:a16="http://schemas.microsoft.com/office/drawing/2014/main" id="{86B5B1D7-CA2B-4D1A-8E46-37AD774D0E72}"/>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34">
              <a:extLst>
                <a:ext uri="{FF2B5EF4-FFF2-40B4-BE49-F238E27FC236}">
                  <a16:creationId xmlns:a16="http://schemas.microsoft.com/office/drawing/2014/main" id="{8248CE80-3DF3-4EA7-87E1-80781446412C}"/>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35">
              <a:extLst>
                <a:ext uri="{FF2B5EF4-FFF2-40B4-BE49-F238E27FC236}">
                  <a16:creationId xmlns:a16="http://schemas.microsoft.com/office/drawing/2014/main" id="{01CD7CFC-DB0C-49C1-A50F-1D8B517E568E}"/>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36">
              <a:extLst>
                <a:ext uri="{FF2B5EF4-FFF2-40B4-BE49-F238E27FC236}">
                  <a16:creationId xmlns:a16="http://schemas.microsoft.com/office/drawing/2014/main" id="{8A289A97-32C5-4FE7-BE47-0F2DF80EC85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Rectangle 38">
              <a:extLst>
                <a:ext uri="{FF2B5EF4-FFF2-40B4-BE49-F238E27FC236}">
                  <a16:creationId xmlns:a16="http://schemas.microsoft.com/office/drawing/2014/main" id="{97D0B784-96DA-4D92-8004-0D011CF0F4D6}"/>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39">
              <a:extLst>
                <a:ext uri="{FF2B5EF4-FFF2-40B4-BE49-F238E27FC236}">
                  <a16:creationId xmlns:a16="http://schemas.microsoft.com/office/drawing/2014/main" id="{A774BA96-2C72-4FBE-A132-A36D771F30B2}"/>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40">
              <a:extLst>
                <a:ext uri="{FF2B5EF4-FFF2-40B4-BE49-F238E27FC236}">
                  <a16:creationId xmlns:a16="http://schemas.microsoft.com/office/drawing/2014/main" id="{0E6E323D-20E5-46A4-BD68-861A047709DF}"/>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41">
              <a:extLst>
                <a:ext uri="{FF2B5EF4-FFF2-40B4-BE49-F238E27FC236}">
                  <a16:creationId xmlns:a16="http://schemas.microsoft.com/office/drawing/2014/main" id="{E94922C1-A7AB-4DE4-986A-27D3C7058E58}"/>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42">
              <a:extLst>
                <a:ext uri="{FF2B5EF4-FFF2-40B4-BE49-F238E27FC236}">
                  <a16:creationId xmlns:a16="http://schemas.microsoft.com/office/drawing/2014/main" id="{1F6C4DAC-1FE3-4D85-B335-2888340313E6}"/>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43">
              <a:extLst>
                <a:ext uri="{FF2B5EF4-FFF2-40B4-BE49-F238E27FC236}">
                  <a16:creationId xmlns:a16="http://schemas.microsoft.com/office/drawing/2014/main" id="{2A7AD102-BA03-4F7F-8AD3-E0F29A6D87A6}"/>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44">
              <a:extLst>
                <a:ext uri="{FF2B5EF4-FFF2-40B4-BE49-F238E27FC236}">
                  <a16:creationId xmlns:a16="http://schemas.microsoft.com/office/drawing/2014/main" id="{18EFCB98-6455-4C3E-93B3-3B199D64E84D}"/>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45">
              <a:extLst>
                <a:ext uri="{FF2B5EF4-FFF2-40B4-BE49-F238E27FC236}">
                  <a16:creationId xmlns:a16="http://schemas.microsoft.com/office/drawing/2014/main" id="{F4216211-CF5C-4E28-93F2-2A82EA52BD2E}"/>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46">
              <a:extLst>
                <a:ext uri="{FF2B5EF4-FFF2-40B4-BE49-F238E27FC236}">
                  <a16:creationId xmlns:a16="http://schemas.microsoft.com/office/drawing/2014/main" id="{276DDEE7-BC39-45F9-BEEF-2067599AF865}"/>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47">
              <a:extLst>
                <a:ext uri="{FF2B5EF4-FFF2-40B4-BE49-F238E27FC236}">
                  <a16:creationId xmlns:a16="http://schemas.microsoft.com/office/drawing/2014/main" id="{C6619749-D67A-4190-86BA-1ABE2AE1053A}"/>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48">
              <a:extLst>
                <a:ext uri="{FF2B5EF4-FFF2-40B4-BE49-F238E27FC236}">
                  <a16:creationId xmlns:a16="http://schemas.microsoft.com/office/drawing/2014/main" id="{F6D4040A-B999-410C-A016-5E900C7A2BEA}"/>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49">
              <a:extLst>
                <a:ext uri="{FF2B5EF4-FFF2-40B4-BE49-F238E27FC236}">
                  <a16:creationId xmlns:a16="http://schemas.microsoft.com/office/drawing/2014/main" id="{A2ECDD9A-9A09-4E96-8113-29B62CB13840}"/>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Rectangle 50">
              <a:extLst>
                <a:ext uri="{FF2B5EF4-FFF2-40B4-BE49-F238E27FC236}">
                  <a16:creationId xmlns:a16="http://schemas.microsoft.com/office/drawing/2014/main" id="{FD7CC720-86AB-4949-8BB7-86E531BD5164}"/>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51">
              <a:extLst>
                <a:ext uri="{FF2B5EF4-FFF2-40B4-BE49-F238E27FC236}">
                  <a16:creationId xmlns:a16="http://schemas.microsoft.com/office/drawing/2014/main" id="{3CA4FB7A-E5DC-44F5-B5F8-0315F57F8306}"/>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52">
              <a:extLst>
                <a:ext uri="{FF2B5EF4-FFF2-40B4-BE49-F238E27FC236}">
                  <a16:creationId xmlns:a16="http://schemas.microsoft.com/office/drawing/2014/main" id="{2E7F1834-9CF5-4A79-ABFE-B11F6FBAB0E7}"/>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 name="Audio 3">
            <a:hlinkClick r:id="" action="ppaction://media"/>
            <a:extLst>
              <a:ext uri="{FF2B5EF4-FFF2-40B4-BE49-F238E27FC236}">
                <a16:creationId xmlns:a16="http://schemas.microsoft.com/office/drawing/2014/main" id="{84BA0F85-DEB4-4C90-B053-1123B82F435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368218" y="6096000"/>
            <a:ext cx="671382"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A0F658D0-2E4B-4639-B65E-6BF8DE454295}"/>
              </a:ext>
            </a:extLst>
          </p:cNvPr>
          <p:cNvSpPr/>
          <p:nvPr>
            <p:custDataLst>
              <p:tags r:id="rId8"/>
            </p:custDataLst>
          </p:nvPr>
        </p:nvSpPr>
        <p:spPr>
          <a:xfrm>
            <a:off x="361244" y="5241770"/>
            <a:ext cx="1042756"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7B3BD76E-FBC0-4519-827C-6A996FE7DD27}"/>
              </a:ext>
            </a:extLst>
          </p:cNvPr>
          <p:cNvSpPr/>
          <p:nvPr>
            <p:custDataLst>
              <p:tags r:id="rId9"/>
            </p:custDataLst>
          </p:nvPr>
        </p:nvSpPr>
        <p:spPr>
          <a:xfrm>
            <a:off x="10693159" y="5241770"/>
            <a:ext cx="1041641"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704220" y="351877"/>
            <a:ext cx="838199" cy="767687"/>
          </a:xfrm>
        </p:spPr>
        <p:txBody>
          <a:bodyPr/>
          <a:lstStyle/>
          <a:p>
            <a:r>
              <a:rPr lang="fr-CA" noProof="1"/>
              <a:t>20</a:t>
            </a:r>
          </a:p>
        </p:txBody>
      </p:sp>
      <p:sp>
        <p:nvSpPr>
          <p:cNvPr id="3" name="Rectangle 2"/>
          <p:cNvSpPr/>
          <p:nvPr>
            <p:custDataLst>
              <p:tags r:id="rId2"/>
            </p:custDataLst>
          </p:nvPr>
        </p:nvSpPr>
        <p:spPr>
          <a:xfrm>
            <a:off x="1838314" y="1278455"/>
            <a:ext cx="5765339" cy="4339650"/>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3200" spc="20" noProof="1">
                <a:solidFill>
                  <a:srgbClr val="000000"/>
                </a:solidFill>
                <a:latin typeface="Century Gothic" panose="020B0502020202020204" pitchFamily="34" charset="0"/>
                <a:ea typeface="Roboto" panose="02000000000000000000" pitchFamily="2" charset="0"/>
              </a:rPr>
              <a:t>Oui</a:t>
            </a:r>
          </a:p>
          <a:p>
            <a:pPr marL="91440">
              <a:lnSpc>
                <a:spcPct val="150000"/>
              </a:lnSpc>
              <a:spcBef>
                <a:spcPts val="600"/>
              </a:spcBef>
              <a:spcAft>
                <a:spcPts val="600"/>
              </a:spcAft>
            </a:pPr>
            <a:r>
              <a:rPr lang="fr-CA" spc="20" noProof="1">
                <a:solidFill>
                  <a:srgbClr val="000000"/>
                </a:solidFill>
                <a:latin typeface="Century Gothic" panose="020B0502020202020204" pitchFamily="34" charset="0"/>
              </a:rPr>
              <a:t>En vertu des règlements pris en application de la </a:t>
            </a:r>
            <a:r>
              <a:rPr lang="fr-CA" i="1" spc="20" noProof="1">
                <a:solidFill>
                  <a:srgbClr val="000000"/>
                </a:solidFill>
                <a:latin typeface="Century Gothic" panose="020B0502020202020204" pitchFamily="34" charset="0"/>
              </a:rPr>
              <a:t>Municipal Government Act</a:t>
            </a:r>
            <a:r>
              <a:rPr lang="fr-CA" spc="20" noProof="1">
                <a:solidFill>
                  <a:srgbClr val="000000"/>
                </a:solidFill>
                <a:latin typeface="Century Gothic" panose="020B0502020202020204" pitchFamily="34" charset="0"/>
              </a:rPr>
              <a:t>, un comité d’audit doit inclure au moins une personne qui n’est pas membre du conseil municipal ou à l’emploi de la municipalité ou du village.  </a:t>
            </a:r>
          </a:p>
          <a:p>
            <a:pPr marL="91440">
              <a:lnSpc>
                <a:spcPct val="150000"/>
              </a:lnSpc>
              <a:spcBef>
                <a:spcPts val="600"/>
              </a:spcBef>
              <a:spcAft>
                <a:spcPts val="600"/>
              </a:spcAft>
            </a:pPr>
            <a:r>
              <a:rPr lang="fr-CA" spc="20" noProof="1">
                <a:solidFill>
                  <a:srgbClr val="000000"/>
                </a:solidFill>
                <a:latin typeface="Roboto" panose="02000000000000000000" pitchFamily="2" charset="0"/>
                <a:ea typeface="Roboto" panose="02000000000000000000" pitchFamily="2" charset="0"/>
              </a:rPr>
              <a:t> </a:t>
            </a:r>
            <a:endParaRPr lang="fr-CA" spc="20" noProof="1">
              <a:latin typeface="Roboto" panose="02000000000000000000" pitchFamily="2"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38" name="Group 37">
            <a:extLst>
              <a:ext uri="{FF2B5EF4-FFF2-40B4-BE49-F238E27FC236}">
                <a16:creationId xmlns:a16="http://schemas.microsoft.com/office/drawing/2014/main" id="{2D1A9B8E-5B4F-4C47-BDC8-4708C56406A4}"/>
              </a:ext>
            </a:extLst>
          </p:cNvPr>
          <p:cNvGrpSpPr/>
          <p:nvPr>
            <p:custDataLst>
              <p:tags r:id="rId3"/>
            </p:custDataLst>
          </p:nvPr>
        </p:nvGrpSpPr>
        <p:grpSpPr>
          <a:xfrm>
            <a:off x="5651817" y="2492896"/>
            <a:ext cx="6395440" cy="4365104"/>
            <a:chOff x="-2975568" y="2492896"/>
            <a:chExt cx="6395440" cy="4365104"/>
          </a:xfrm>
        </p:grpSpPr>
        <p:sp>
          <p:nvSpPr>
            <p:cNvPr id="39" name="AutoShape 65">
              <a:extLst>
                <a:ext uri="{FF2B5EF4-FFF2-40B4-BE49-F238E27FC236}">
                  <a16:creationId xmlns:a16="http://schemas.microsoft.com/office/drawing/2014/main" id="{9D15D3FF-C5CD-4173-AF2B-312D913E5EA6}"/>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0" name="Freeform 70">
              <a:extLst>
                <a:ext uri="{FF2B5EF4-FFF2-40B4-BE49-F238E27FC236}">
                  <a16:creationId xmlns:a16="http://schemas.microsoft.com/office/drawing/2014/main" id="{601CF0B4-66B4-4407-932F-6D6131B1586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1" name="Freeform 71">
              <a:extLst>
                <a:ext uri="{FF2B5EF4-FFF2-40B4-BE49-F238E27FC236}">
                  <a16:creationId xmlns:a16="http://schemas.microsoft.com/office/drawing/2014/main" id="{1B02A903-8D24-4B1F-A5A3-273921CD3A5D}"/>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72">
              <a:extLst>
                <a:ext uri="{FF2B5EF4-FFF2-40B4-BE49-F238E27FC236}">
                  <a16:creationId xmlns:a16="http://schemas.microsoft.com/office/drawing/2014/main" id="{39BD64EC-7614-487A-B9FF-676CBAD3183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73">
              <a:extLst>
                <a:ext uri="{FF2B5EF4-FFF2-40B4-BE49-F238E27FC236}">
                  <a16:creationId xmlns:a16="http://schemas.microsoft.com/office/drawing/2014/main" id="{B7B06A62-D8C2-4E7B-BAAE-19A37C0305D8}"/>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74">
              <a:extLst>
                <a:ext uri="{FF2B5EF4-FFF2-40B4-BE49-F238E27FC236}">
                  <a16:creationId xmlns:a16="http://schemas.microsoft.com/office/drawing/2014/main" id="{E3C4B203-019F-4E2C-9CF2-E27D0AE01466}"/>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75">
              <a:extLst>
                <a:ext uri="{FF2B5EF4-FFF2-40B4-BE49-F238E27FC236}">
                  <a16:creationId xmlns:a16="http://schemas.microsoft.com/office/drawing/2014/main" id="{D2A0EAFE-5A4D-4DC6-B7FB-6074EC67C557}"/>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76">
              <a:extLst>
                <a:ext uri="{FF2B5EF4-FFF2-40B4-BE49-F238E27FC236}">
                  <a16:creationId xmlns:a16="http://schemas.microsoft.com/office/drawing/2014/main" id="{4F45CCCA-CE52-4D54-AD0B-0062D9D1021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77">
              <a:extLst>
                <a:ext uri="{FF2B5EF4-FFF2-40B4-BE49-F238E27FC236}">
                  <a16:creationId xmlns:a16="http://schemas.microsoft.com/office/drawing/2014/main" id="{9E03F690-969C-4D2B-9421-2677296C420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78">
              <a:extLst>
                <a:ext uri="{FF2B5EF4-FFF2-40B4-BE49-F238E27FC236}">
                  <a16:creationId xmlns:a16="http://schemas.microsoft.com/office/drawing/2014/main" id="{31B28BDF-FE42-4F67-9132-10ED0CB15B96}"/>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79">
              <a:extLst>
                <a:ext uri="{FF2B5EF4-FFF2-40B4-BE49-F238E27FC236}">
                  <a16:creationId xmlns:a16="http://schemas.microsoft.com/office/drawing/2014/main" id="{4F66C0D4-FD3F-43F7-998B-F522AE99AB12}"/>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80">
              <a:extLst>
                <a:ext uri="{FF2B5EF4-FFF2-40B4-BE49-F238E27FC236}">
                  <a16:creationId xmlns:a16="http://schemas.microsoft.com/office/drawing/2014/main" id="{E1E17803-B27D-4670-9F2C-EB780B7D4317}"/>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81">
              <a:extLst>
                <a:ext uri="{FF2B5EF4-FFF2-40B4-BE49-F238E27FC236}">
                  <a16:creationId xmlns:a16="http://schemas.microsoft.com/office/drawing/2014/main" id="{5813F93F-5517-41C5-896C-291DCA44E430}"/>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82">
              <a:extLst>
                <a:ext uri="{FF2B5EF4-FFF2-40B4-BE49-F238E27FC236}">
                  <a16:creationId xmlns:a16="http://schemas.microsoft.com/office/drawing/2014/main" id="{A91F3BD4-63FD-4523-A030-5913CF228196}"/>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83">
              <a:extLst>
                <a:ext uri="{FF2B5EF4-FFF2-40B4-BE49-F238E27FC236}">
                  <a16:creationId xmlns:a16="http://schemas.microsoft.com/office/drawing/2014/main" id="{280830B9-3FE9-4415-A6A2-FEBF5D792043}"/>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84">
              <a:extLst>
                <a:ext uri="{FF2B5EF4-FFF2-40B4-BE49-F238E27FC236}">
                  <a16:creationId xmlns:a16="http://schemas.microsoft.com/office/drawing/2014/main" id="{3BA613D3-57F2-4E79-8CA9-160FE86B44CD}"/>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85">
              <a:extLst>
                <a:ext uri="{FF2B5EF4-FFF2-40B4-BE49-F238E27FC236}">
                  <a16:creationId xmlns:a16="http://schemas.microsoft.com/office/drawing/2014/main" id="{AA4A34BE-90B4-4A6F-8A50-51EC53FF60C9}"/>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86">
              <a:extLst>
                <a:ext uri="{FF2B5EF4-FFF2-40B4-BE49-F238E27FC236}">
                  <a16:creationId xmlns:a16="http://schemas.microsoft.com/office/drawing/2014/main" id="{0BE8CDD1-2DF3-4D4D-ACB9-ACDD0224745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87">
              <a:extLst>
                <a:ext uri="{FF2B5EF4-FFF2-40B4-BE49-F238E27FC236}">
                  <a16:creationId xmlns:a16="http://schemas.microsoft.com/office/drawing/2014/main" id="{F8944AF5-F6F5-43D5-8D8E-DAC22A24FA70}"/>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88">
              <a:extLst>
                <a:ext uri="{FF2B5EF4-FFF2-40B4-BE49-F238E27FC236}">
                  <a16:creationId xmlns:a16="http://schemas.microsoft.com/office/drawing/2014/main" id="{3962F344-732C-49D8-A0FA-748815BE5D39}"/>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89">
              <a:extLst>
                <a:ext uri="{FF2B5EF4-FFF2-40B4-BE49-F238E27FC236}">
                  <a16:creationId xmlns:a16="http://schemas.microsoft.com/office/drawing/2014/main" id="{C18A17DA-0579-42B5-B979-1C74C48EB792}"/>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90">
              <a:extLst>
                <a:ext uri="{FF2B5EF4-FFF2-40B4-BE49-F238E27FC236}">
                  <a16:creationId xmlns:a16="http://schemas.microsoft.com/office/drawing/2014/main" id="{29D2ED18-C7BF-401D-BC4F-598B7BA4ED2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91">
              <a:extLst>
                <a:ext uri="{FF2B5EF4-FFF2-40B4-BE49-F238E27FC236}">
                  <a16:creationId xmlns:a16="http://schemas.microsoft.com/office/drawing/2014/main" id="{FF9A545A-3935-4B3E-B864-18DBE02EA0FE}"/>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92">
              <a:extLst>
                <a:ext uri="{FF2B5EF4-FFF2-40B4-BE49-F238E27FC236}">
                  <a16:creationId xmlns:a16="http://schemas.microsoft.com/office/drawing/2014/main" id="{E081A4C4-7326-4823-A2A1-A4BFE5324E68}"/>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93">
              <a:extLst>
                <a:ext uri="{FF2B5EF4-FFF2-40B4-BE49-F238E27FC236}">
                  <a16:creationId xmlns:a16="http://schemas.microsoft.com/office/drawing/2014/main" id="{EA702BD7-2A86-4CFC-A634-381664CC445F}"/>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94">
              <a:extLst>
                <a:ext uri="{FF2B5EF4-FFF2-40B4-BE49-F238E27FC236}">
                  <a16:creationId xmlns:a16="http://schemas.microsoft.com/office/drawing/2014/main" id="{A42443AC-09FC-475D-9ED1-49E0D13745B9}"/>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95">
              <a:extLst>
                <a:ext uri="{FF2B5EF4-FFF2-40B4-BE49-F238E27FC236}">
                  <a16:creationId xmlns:a16="http://schemas.microsoft.com/office/drawing/2014/main" id="{A77D178A-A92D-4CE0-A4AB-D106BA6D96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Freeform 96">
              <a:extLst>
                <a:ext uri="{FF2B5EF4-FFF2-40B4-BE49-F238E27FC236}">
                  <a16:creationId xmlns:a16="http://schemas.microsoft.com/office/drawing/2014/main" id="{C9E3B6AA-4EF0-49CC-8416-6A98BF59BFC2}"/>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97">
              <a:extLst>
                <a:ext uri="{FF2B5EF4-FFF2-40B4-BE49-F238E27FC236}">
                  <a16:creationId xmlns:a16="http://schemas.microsoft.com/office/drawing/2014/main" id="{A9EFA672-1B11-4EC0-B155-DC51AB09457B}"/>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98">
              <a:extLst>
                <a:ext uri="{FF2B5EF4-FFF2-40B4-BE49-F238E27FC236}">
                  <a16:creationId xmlns:a16="http://schemas.microsoft.com/office/drawing/2014/main" id="{5E2FE11C-2BB1-4D52-9CE7-3C350CDB2E12}"/>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99">
              <a:extLst>
                <a:ext uri="{FF2B5EF4-FFF2-40B4-BE49-F238E27FC236}">
                  <a16:creationId xmlns:a16="http://schemas.microsoft.com/office/drawing/2014/main" id="{2C58787B-2F8B-452E-B235-A60F435C84A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100">
              <a:extLst>
                <a:ext uri="{FF2B5EF4-FFF2-40B4-BE49-F238E27FC236}">
                  <a16:creationId xmlns:a16="http://schemas.microsoft.com/office/drawing/2014/main" id="{D6B3D036-494F-4CC3-A81F-15E41D1EDC2F}"/>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101">
              <a:extLst>
                <a:ext uri="{FF2B5EF4-FFF2-40B4-BE49-F238E27FC236}">
                  <a16:creationId xmlns:a16="http://schemas.microsoft.com/office/drawing/2014/main" id="{43D3C0E6-42F9-4B12-A705-12D22CD30711}"/>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102">
              <a:extLst>
                <a:ext uri="{FF2B5EF4-FFF2-40B4-BE49-F238E27FC236}">
                  <a16:creationId xmlns:a16="http://schemas.microsoft.com/office/drawing/2014/main" id="{C79118C2-EDC3-43B6-8A3D-4A0BBA84CA5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103">
              <a:extLst>
                <a:ext uri="{FF2B5EF4-FFF2-40B4-BE49-F238E27FC236}">
                  <a16:creationId xmlns:a16="http://schemas.microsoft.com/office/drawing/2014/main" id="{279F3991-CE46-465C-9D76-7FBD0DB315B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104">
              <a:extLst>
                <a:ext uri="{FF2B5EF4-FFF2-40B4-BE49-F238E27FC236}">
                  <a16:creationId xmlns:a16="http://schemas.microsoft.com/office/drawing/2014/main" id="{2A321C7D-9753-4CF7-B9AD-38B5498875AA}"/>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105">
              <a:extLst>
                <a:ext uri="{FF2B5EF4-FFF2-40B4-BE49-F238E27FC236}">
                  <a16:creationId xmlns:a16="http://schemas.microsoft.com/office/drawing/2014/main" id="{55338463-F76B-4874-BCE8-1DD9D769607C}"/>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107">
              <a:extLst>
                <a:ext uri="{FF2B5EF4-FFF2-40B4-BE49-F238E27FC236}">
                  <a16:creationId xmlns:a16="http://schemas.microsoft.com/office/drawing/2014/main" id="{345B00C6-C5E5-4711-ACE2-DC0DE13F08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138">
              <a:extLst>
                <a:ext uri="{FF2B5EF4-FFF2-40B4-BE49-F238E27FC236}">
                  <a16:creationId xmlns:a16="http://schemas.microsoft.com/office/drawing/2014/main" id="{31E71D10-2E7E-4980-AB1B-54623E3F43A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Freeform 139">
              <a:extLst>
                <a:ext uri="{FF2B5EF4-FFF2-40B4-BE49-F238E27FC236}">
                  <a16:creationId xmlns:a16="http://schemas.microsoft.com/office/drawing/2014/main" id="{C02EAF27-0514-4397-B050-9776E0962D09}"/>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 name="Audio 3">
            <a:hlinkClick r:id="" action="ppaction://media"/>
            <a:extLst>
              <a:ext uri="{FF2B5EF4-FFF2-40B4-BE49-F238E27FC236}">
                <a16:creationId xmlns:a16="http://schemas.microsoft.com/office/drawing/2014/main" id="{32A3332C-77BE-461F-B28D-7004AE61AA7F}"/>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18711" y="6152148"/>
            <a:ext cx="609600" cy="609600"/>
          </a:xfrm>
          <a:prstGeom prst="rect">
            <a:avLst/>
          </a:prstGeom>
        </p:spPr>
      </p:pic>
      <p:sp>
        <p:nvSpPr>
          <p:cNvPr id="79" name="Action Button: Go Back or Previous 78">
            <a:hlinkClick r:id="" action="ppaction://hlinkshowjump?jump=previousslide" highlightClick="1"/>
            <a:extLst>
              <a:ext uri="{FF2B5EF4-FFF2-40B4-BE49-F238E27FC236}">
                <a16:creationId xmlns:a16="http://schemas.microsoft.com/office/drawing/2014/main" id="{311E2866-8EE5-491C-B41F-FBF8E5B908C2}"/>
              </a:ext>
            </a:extLst>
          </p:cNvPr>
          <p:cNvSpPr/>
          <p:nvPr>
            <p:custDataLst>
              <p:tags r:id="rId7"/>
            </p:custDataLst>
          </p:nvPr>
        </p:nvSpPr>
        <p:spPr>
          <a:xfrm>
            <a:off x="445910" y="5297918"/>
            <a:ext cx="1064169"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0" name="Action Button: Go Forward or Next 79">
            <a:hlinkClick r:id="" action="ppaction://hlinkshowjump?jump=nextslide" highlightClick="1"/>
            <a:extLst>
              <a:ext uri="{FF2B5EF4-FFF2-40B4-BE49-F238E27FC236}">
                <a16:creationId xmlns:a16="http://schemas.microsoft.com/office/drawing/2014/main" id="{F2F2F9F5-1855-44D1-8332-7FB2237C6F8F}"/>
              </a:ext>
            </a:extLst>
          </p:cNvPr>
          <p:cNvSpPr/>
          <p:nvPr>
            <p:custDataLst>
              <p:tags r:id="rId8"/>
            </p:custDataLst>
          </p:nvPr>
        </p:nvSpPr>
        <p:spPr>
          <a:xfrm>
            <a:off x="6408266" y="533736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4402"/>
    </mc:Choice>
    <mc:Fallback xmlns="">
      <p:transition spd="slow" advTm="1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10573" y="295729"/>
            <a:ext cx="943136" cy="767687"/>
          </a:xfrm>
        </p:spPr>
        <p:txBody>
          <a:bodyPr/>
          <a:lstStyle/>
          <a:p>
            <a:r>
              <a:rPr lang="fr-CA" noProof="1"/>
              <a:t>22</a:t>
            </a:r>
          </a:p>
        </p:txBody>
      </p:sp>
      <p:sp>
        <p:nvSpPr>
          <p:cNvPr id="3" name="Rectangle 2"/>
          <p:cNvSpPr/>
          <p:nvPr>
            <p:custDataLst>
              <p:tags r:id="rId2"/>
            </p:custDataLst>
          </p:nvPr>
        </p:nvSpPr>
        <p:spPr>
          <a:xfrm>
            <a:off x="358008" y="1185241"/>
            <a:ext cx="6532742" cy="3579121"/>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spcBef>
                <a:spcPts val="600"/>
              </a:spcBef>
              <a:spcAft>
                <a:spcPts val="600"/>
              </a:spcAft>
            </a:pPr>
            <a:r>
              <a:rPr lang="fr-CA" sz="2000" spc="20" noProof="1">
                <a:solidFill>
                  <a:srgbClr val="000000"/>
                </a:solidFill>
                <a:latin typeface="Century Gothic" panose="020B0502020202020204" pitchFamily="34" charset="0"/>
                <a:ea typeface="Roboto" panose="02000000000000000000" pitchFamily="2" charset="0"/>
              </a:rPr>
              <a:t>Parmi les tâches suivantes, laquelle ne fait pas partie du rôle d’un comité d’audit?</a:t>
            </a:r>
            <a:endParaRPr lang="fr-CA" sz="2000" spc="20" noProof="1">
              <a:latin typeface="Century Gothic" panose="020B0502020202020204" pitchFamily="34" charset="0"/>
              <a:ea typeface="Roboto" panose="02000000000000000000" pitchFamily="2" charset="0"/>
            </a:endParaRPr>
          </a:p>
          <a:p>
            <a:pPr marL="342900" indent="-342900">
              <a:lnSpc>
                <a:spcPct val="150000"/>
              </a:lnSpc>
              <a:buAutoNum type="alphaLcParenR"/>
            </a:pPr>
            <a:r>
              <a:rPr lang="fr-CA" noProof="1">
                <a:solidFill>
                  <a:srgbClr val="000000"/>
                </a:solidFill>
                <a:latin typeface="Century Gothic" panose="020B0502020202020204" pitchFamily="34" charset="0"/>
              </a:rPr>
              <a:t>Approuver le budget de la municipalité ou du village</a:t>
            </a:r>
          </a:p>
          <a:p>
            <a:pPr marL="342900" indent="-342900">
              <a:lnSpc>
                <a:spcPct val="150000"/>
              </a:lnSpc>
              <a:buAutoNum type="alphaLcParenR"/>
            </a:pPr>
            <a:r>
              <a:rPr lang="fr-CA" noProof="1">
                <a:solidFill>
                  <a:srgbClr val="000000"/>
                </a:solidFill>
                <a:latin typeface="Century Gothic" panose="020B0502020202020204" pitchFamily="34" charset="0"/>
              </a:rPr>
              <a:t>Passer en revue les états financiers audités</a:t>
            </a:r>
          </a:p>
          <a:p>
            <a:pPr marL="342900" indent="-342900">
              <a:lnSpc>
                <a:spcPct val="150000"/>
              </a:lnSpc>
              <a:buAutoNum type="alphaLcParenR"/>
            </a:pPr>
            <a:r>
              <a:rPr lang="fr-CA" noProof="1">
                <a:solidFill>
                  <a:srgbClr val="000000"/>
                </a:solidFill>
                <a:latin typeface="Century Gothic" panose="020B0502020202020204" pitchFamily="34" charset="0"/>
              </a:rPr>
              <a:t>Discuter du travail de l’auditeur externe</a:t>
            </a:r>
          </a:p>
          <a:p>
            <a:pPr marL="342900" indent="-342900">
              <a:lnSpc>
                <a:spcPct val="150000"/>
              </a:lnSpc>
              <a:buAutoNum type="alphaLcParenR"/>
            </a:pPr>
            <a:r>
              <a:rPr lang="fr-CA" noProof="1">
                <a:solidFill>
                  <a:srgbClr val="000000"/>
                </a:solidFill>
                <a:latin typeface="Century Gothic" panose="020B0502020202020204" pitchFamily="34" charset="0"/>
              </a:rPr>
              <a:t>Obtenir l’assurance raisonnable que la municipalité ou le village a mis en œuvre un système de contrôle interne</a:t>
            </a:r>
          </a:p>
        </p:txBody>
      </p:sp>
      <p:grpSp>
        <p:nvGrpSpPr>
          <p:cNvPr id="4" name="Group 5">
            <a:extLst>
              <a:ext uri="{FF2B5EF4-FFF2-40B4-BE49-F238E27FC236}">
                <a16:creationId xmlns:a16="http://schemas.microsoft.com/office/drawing/2014/main" id="{7C5F3004-C4DB-4869-B3F0-D903733774F9}"/>
              </a:ext>
            </a:extLst>
          </p:cNvPr>
          <p:cNvGrpSpPr>
            <a:grpSpLocks noChangeAspect="1"/>
          </p:cNvGrpSpPr>
          <p:nvPr>
            <p:custDataLst>
              <p:tags r:id="rId3"/>
            </p:custDataLst>
          </p:nvPr>
        </p:nvGrpSpPr>
        <p:grpSpPr bwMode="auto">
          <a:xfrm flipH="1">
            <a:off x="7181907" y="1384340"/>
            <a:ext cx="3247392" cy="4576762"/>
            <a:chOff x="162" y="1437"/>
            <a:chExt cx="1818" cy="2883"/>
          </a:xfrm>
        </p:grpSpPr>
        <p:sp>
          <p:nvSpPr>
            <p:cNvPr id="5" name="Freeform 18">
              <a:extLst>
                <a:ext uri="{FF2B5EF4-FFF2-40B4-BE49-F238E27FC236}">
                  <a16:creationId xmlns:a16="http://schemas.microsoft.com/office/drawing/2014/main" id="{E05AD6EE-76C1-463E-BBB0-FBD9CA3CA183}"/>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 name="Freeform 19">
              <a:extLst>
                <a:ext uri="{FF2B5EF4-FFF2-40B4-BE49-F238E27FC236}">
                  <a16:creationId xmlns:a16="http://schemas.microsoft.com/office/drawing/2014/main" id="{9AD9CF66-A36A-4D71-95BE-BCB465387152}"/>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 name="Freeform 21">
              <a:extLst>
                <a:ext uri="{FF2B5EF4-FFF2-40B4-BE49-F238E27FC236}">
                  <a16:creationId xmlns:a16="http://schemas.microsoft.com/office/drawing/2014/main" id="{F9097B91-F905-46AC-83E7-1AE683A0D92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 name="Freeform 22">
              <a:extLst>
                <a:ext uri="{FF2B5EF4-FFF2-40B4-BE49-F238E27FC236}">
                  <a16:creationId xmlns:a16="http://schemas.microsoft.com/office/drawing/2014/main" id="{500A3354-4C92-43D5-92C6-59AA34DCC5EA}"/>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9" name="Freeform 23">
              <a:extLst>
                <a:ext uri="{FF2B5EF4-FFF2-40B4-BE49-F238E27FC236}">
                  <a16:creationId xmlns:a16="http://schemas.microsoft.com/office/drawing/2014/main" id="{0FE6F25F-F2C4-4DB2-A76E-FF03D46869E4}"/>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0" name="Freeform 24">
              <a:extLst>
                <a:ext uri="{FF2B5EF4-FFF2-40B4-BE49-F238E27FC236}">
                  <a16:creationId xmlns:a16="http://schemas.microsoft.com/office/drawing/2014/main" id="{8DB8240A-4590-4955-BE11-17C059B4084D}"/>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1" name="Freeform 25">
              <a:extLst>
                <a:ext uri="{FF2B5EF4-FFF2-40B4-BE49-F238E27FC236}">
                  <a16:creationId xmlns:a16="http://schemas.microsoft.com/office/drawing/2014/main" id="{18F3AAE7-15C5-4FC4-8791-A3632BC148CB}"/>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2" name="Freeform 26">
              <a:extLst>
                <a:ext uri="{FF2B5EF4-FFF2-40B4-BE49-F238E27FC236}">
                  <a16:creationId xmlns:a16="http://schemas.microsoft.com/office/drawing/2014/main" id="{4C950925-4C11-41A7-951F-0FE84AA7C5D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3" name="Freeform 27">
              <a:extLst>
                <a:ext uri="{FF2B5EF4-FFF2-40B4-BE49-F238E27FC236}">
                  <a16:creationId xmlns:a16="http://schemas.microsoft.com/office/drawing/2014/main" id="{D9F27DF6-927D-43D9-9D18-4C18A60B20EF}"/>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4" name="Freeform 28">
              <a:extLst>
                <a:ext uri="{FF2B5EF4-FFF2-40B4-BE49-F238E27FC236}">
                  <a16:creationId xmlns:a16="http://schemas.microsoft.com/office/drawing/2014/main" id="{7DAAB1F1-F7FE-4FA4-90AF-536AD8832669}"/>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5" name="Freeform 29">
              <a:extLst>
                <a:ext uri="{FF2B5EF4-FFF2-40B4-BE49-F238E27FC236}">
                  <a16:creationId xmlns:a16="http://schemas.microsoft.com/office/drawing/2014/main" id="{4B7650F5-F9FA-4CF2-8CC6-967190627EA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6" name="Freeform 30">
              <a:extLst>
                <a:ext uri="{FF2B5EF4-FFF2-40B4-BE49-F238E27FC236}">
                  <a16:creationId xmlns:a16="http://schemas.microsoft.com/office/drawing/2014/main" id="{A83478C3-7CD7-421B-ABAB-42EE294A59CA}"/>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7" name="Freeform 31">
              <a:extLst>
                <a:ext uri="{FF2B5EF4-FFF2-40B4-BE49-F238E27FC236}">
                  <a16:creationId xmlns:a16="http://schemas.microsoft.com/office/drawing/2014/main" id="{B26182F8-7F15-4B15-963E-4FFE42153878}"/>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8" name="Freeform 32">
              <a:extLst>
                <a:ext uri="{FF2B5EF4-FFF2-40B4-BE49-F238E27FC236}">
                  <a16:creationId xmlns:a16="http://schemas.microsoft.com/office/drawing/2014/main" id="{E84DFE3A-2710-46CF-8E0D-46807467FCE1}"/>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9" name="Freeform 33">
              <a:extLst>
                <a:ext uri="{FF2B5EF4-FFF2-40B4-BE49-F238E27FC236}">
                  <a16:creationId xmlns:a16="http://schemas.microsoft.com/office/drawing/2014/main" id="{16C44DCB-094F-494A-A0EA-406F0F662AD4}"/>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0" name="Freeform 34">
              <a:extLst>
                <a:ext uri="{FF2B5EF4-FFF2-40B4-BE49-F238E27FC236}">
                  <a16:creationId xmlns:a16="http://schemas.microsoft.com/office/drawing/2014/main" id="{01B10ECD-3204-45F3-943B-34E47CC0B96B}"/>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1" name="Freeform 35">
              <a:extLst>
                <a:ext uri="{FF2B5EF4-FFF2-40B4-BE49-F238E27FC236}">
                  <a16:creationId xmlns:a16="http://schemas.microsoft.com/office/drawing/2014/main" id="{035DFAC1-03FE-472A-8D65-1CD30266C34A}"/>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2" name="Freeform 36">
              <a:extLst>
                <a:ext uri="{FF2B5EF4-FFF2-40B4-BE49-F238E27FC236}">
                  <a16:creationId xmlns:a16="http://schemas.microsoft.com/office/drawing/2014/main" id="{5EF75923-500B-40FC-81D6-50C168C4D045}"/>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3" name="Rectangle 38">
              <a:extLst>
                <a:ext uri="{FF2B5EF4-FFF2-40B4-BE49-F238E27FC236}">
                  <a16:creationId xmlns:a16="http://schemas.microsoft.com/office/drawing/2014/main" id="{7C45D72E-7B87-473F-AFE0-126187DA76B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4" name="Freeform 39">
              <a:extLst>
                <a:ext uri="{FF2B5EF4-FFF2-40B4-BE49-F238E27FC236}">
                  <a16:creationId xmlns:a16="http://schemas.microsoft.com/office/drawing/2014/main" id="{EBA30656-9470-4AFA-8CE4-082712B57C17}"/>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5" name="Freeform 40">
              <a:extLst>
                <a:ext uri="{FF2B5EF4-FFF2-40B4-BE49-F238E27FC236}">
                  <a16:creationId xmlns:a16="http://schemas.microsoft.com/office/drawing/2014/main" id="{1B8F2BF0-9F60-42B5-9F38-7AE63A84A2B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6" name="Freeform 41">
              <a:extLst>
                <a:ext uri="{FF2B5EF4-FFF2-40B4-BE49-F238E27FC236}">
                  <a16:creationId xmlns:a16="http://schemas.microsoft.com/office/drawing/2014/main" id="{770F9DAC-64F3-42BD-A803-B8C62B75C29E}"/>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7" name="Freeform 42">
              <a:extLst>
                <a:ext uri="{FF2B5EF4-FFF2-40B4-BE49-F238E27FC236}">
                  <a16:creationId xmlns:a16="http://schemas.microsoft.com/office/drawing/2014/main" id="{25D762C8-0630-4AA2-A588-22C1E34AB1D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8" name="Freeform 43">
              <a:extLst>
                <a:ext uri="{FF2B5EF4-FFF2-40B4-BE49-F238E27FC236}">
                  <a16:creationId xmlns:a16="http://schemas.microsoft.com/office/drawing/2014/main" id="{74571EC7-5AB3-48A0-A9F1-CE37ADCBE5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9" name="Freeform 44">
              <a:extLst>
                <a:ext uri="{FF2B5EF4-FFF2-40B4-BE49-F238E27FC236}">
                  <a16:creationId xmlns:a16="http://schemas.microsoft.com/office/drawing/2014/main" id="{C1806DC3-363E-4621-A9E2-B92FA6E8980C}"/>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0" name="Freeform 45">
              <a:extLst>
                <a:ext uri="{FF2B5EF4-FFF2-40B4-BE49-F238E27FC236}">
                  <a16:creationId xmlns:a16="http://schemas.microsoft.com/office/drawing/2014/main" id="{546D1C7A-9229-4F0F-82C4-412E87065EC3}"/>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1" name="Freeform 46">
              <a:extLst>
                <a:ext uri="{FF2B5EF4-FFF2-40B4-BE49-F238E27FC236}">
                  <a16:creationId xmlns:a16="http://schemas.microsoft.com/office/drawing/2014/main" id="{C60EC715-C985-4A8B-BF71-EF51CAF1D92D}"/>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2" name="Freeform 47">
              <a:extLst>
                <a:ext uri="{FF2B5EF4-FFF2-40B4-BE49-F238E27FC236}">
                  <a16:creationId xmlns:a16="http://schemas.microsoft.com/office/drawing/2014/main" id="{196CBF8C-3616-413D-A885-3D590E519361}"/>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3" name="Freeform 48">
              <a:extLst>
                <a:ext uri="{FF2B5EF4-FFF2-40B4-BE49-F238E27FC236}">
                  <a16:creationId xmlns:a16="http://schemas.microsoft.com/office/drawing/2014/main" id="{CA10E6A3-CD38-443D-9A4E-9B1842C74503}"/>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4" name="Freeform 49">
              <a:extLst>
                <a:ext uri="{FF2B5EF4-FFF2-40B4-BE49-F238E27FC236}">
                  <a16:creationId xmlns:a16="http://schemas.microsoft.com/office/drawing/2014/main" id="{18C9D7CB-F883-4FAA-8B0D-46CC5F332DED}"/>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5" name="Rectangle 50">
              <a:extLst>
                <a:ext uri="{FF2B5EF4-FFF2-40B4-BE49-F238E27FC236}">
                  <a16:creationId xmlns:a16="http://schemas.microsoft.com/office/drawing/2014/main" id="{BE8869BE-860E-4724-B4FD-167E5A8E109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6" name="Freeform 51">
              <a:extLst>
                <a:ext uri="{FF2B5EF4-FFF2-40B4-BE49-F238E27FC236}">
                  <a16:creationId xmlns:a16="http://schemas.microsoft.com/office/drawing/2014/main" id="{5037D7E7-C718-4591-A02A-2F04BB587394}"/>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7" name="Freeform 52">
              <a:extLst>
                <a:ext uri="{FF2B5EF4-FFF2-40B4-BE49-F238E27FC236}">
                  <a16:creationId xmlns:a16="http://schemas.microsoft.com/office/drawing/2014/main" id="{A1C277E7-15C1-41BE-AC5E-4DA18ECE2956}"/>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0" name="Audio 39">
            <a:hlinkClick r:id="" action="ppaction://media"/>
            <a:extLst>
              <a:ext uri="{FF2B5EF4-FFF2-40B4-BE49-F238E27FC236}">
                <a16:creationId xmlns:a16="http://schemas.microsoft.com/office/drawing/2014/main" id="{4A2F726D-6863-4FCC-A6D1-2DEFA159DF37}"/>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353682" y="6096000"/>
            <a:ext cx="685918"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0E783B88-B7E3-4136-B187-08B6BACC8C25}"/>
              </a:ext>
            </a:extLst>
          </p:cNvPr>
          <p:cNvSpPr/>
          <p:nvPr>
            <p:custDataLst>
              <p:tags r:id="rId7"/>
            </p:custDataLst>
          </p:nvPr>
        </p:nvSpPr>
        <p:spPr>
          <a:xfrm>
            <a:off x="338667" y="5241770"/>
            <a:ext cx="1065333"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41" name="Action Button: Go Forward or Next 40">
            <a:hlinkClick r:id="" action="ppaction://hlinkshowjump?jump=nextslide" highlightClick="1"/>
            <a:extLst>
              <a:ext uri="{FF2B5EF4-FFF2-40B4-BE49-F238E27FC236}">
                <a16:creationId xmlns:a16="http://schemas.microsoft.com/office/drawing/2014/main" id="{75F7282A-50CE-430F-A823-24D07F68EEDC}"/>
              </a:ext>
            </a:extLst>
          </p:cNvPr>
          <p:cNvSpPr/>
          <p:nvPr>
            <p:custDataLst>
              <p:tags r:id="rId8"/>
            </p:custDataLst>
          </p:nvPr>
        </p:nvSpPr>
        <p:spPr>
          <a:xfrm>
            <a:off x="10670606" y="5241770"/>
            <a:ext cx="1064194"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a:xfrm>
            <a:off x="10580591" y="295729"/>
            <a:ext cx="973118" cy="767687"/>
          </a:xfrm>
        </p:spPr>
        <p:txBody>
          <a:bodyPr/>
          <a:lstStyle/>
          <a:p>
            <a:r>
              <a:rPr lang="fr-CA" noProof="1"/>
              <a:t>23</a:t>
            </a:r>
          </a:p>
        </p:txBody>
      </p:sp>
      <p:sp>
        <p:nvSpPr>
          <p:cNvPr id="3" name="Rectangle 2"/>
          <p:cNvSpPr/>
          <p:nvPr>
            <p:custDataLst>
              <p:tags r:id="rId3"/>
            </p:custDataLst>
          </p:nvPr>
        </p:nvSpPr>
        <p:spPr>
          <a:xfrm>
            <a:off x="825642" y="587363"/>
            <a:ext cx="6693347" cy="5124480"/>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800" spc="20" noProof="1">
                <a:solidFill>
                  <a:srgbClr val="000000"/>
                </a:solidFill>
                <a:latin typeface="Century Gothic" panose="020B0502020202020204" pitchFamily="34" charset="0"/>
                <a:ea typeface="Roboto" panose="02000000000000000000" pitchFamily="2" charset="0"/>
              </a:rPr>
              <a:t>a) </a:t>
            </a:r>
            <a:r>
              <a:rPr lang="fr-CA" sz="2800" noProof="1">
                <a:solidFill>
                  <a:srgbClr val="000000"/>
                </a:solidFill>
                <a:latin typeface="Century Gothic" panose="020B0502020202020204" pitchFamily="34" charset="0"/>
              </a:rPr>
              <a:t>Approuver le budget de la municipalité ou du village</a:t>
            </a:r>
            <a:endParaRPr lang="fr-CA" sz="2800" spc="20" noProof="1">
              <a:solidFill>
                <a:srgbClr val="000000"/>
              </a:solidFill>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r>
              <a:rPr lang="fr-CA" sz="2000" spc="20" noProof="1">
                <a:solidFill>
                  <a:srgbClr val="000000"/>
                </a:solidFill>
                <a:latin typeface="Century Gothic" panose="020B0502020202020204" pitchFamily="34" charset="0"/>
                <a:ea typeface="Roboto" panose="02000000000000000000" pitchFamily="2" charset="0"/>
              </a:rPr>
              <a:t>L’approbation du budget fait partie du mandat du conseil municipal dans son ensemble. Certains organismes peuvent disposer d’un comité des finances et d’audit qui pourrait recommander l’approbation du budget.</a:t>
            </a:r>
            <a:endParaRPr lang="fr-CA" sz="2000" spc="20" noProof="1">
              <a:latin typeface="Century Gothic" panose="020B0502020202020204" pitchFamily="34" charset="0"/>
              <a:ea typeface="Roboto" panose="02000000000000000000" pitchFamily="2" charset="0"/>
            </a:endParaRPr>
          </a:p>
          <a:p>
            <a:pPr marL="91440">
              <a:lnSpc>
                <a:spcPct val="150000"/>
              </a:lnSpc>
              <a:spcBef>
                <a:spcPts val="600"/>
              </a:spcBef>
              <a:spcAft>
                <a:spcPts val="600"/>
              </a:spcAft>
            </a:pPr>
            <a:endParaRPr lang="fr-CA"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6EE504FF-9EFC-4E5E-BAE8-EFC2141A6D9A}"/>
              </a:ext>
            </a:extLst>
          </p:cNvPr>
          <p:cNvGrpSpPr/>
          <p:nvPr>
            <p:custDataLst>
              <p:tags r:id="rId4"/>
            </p:custDataLst>
          </p:nvPr>
        </p:nvGrpSpPr>
        <p:grpSpPr>
          <a:xfrm>
            <a:off x="4633675" y="2436748"/>
            <a:ext cx="7424871" cy="4365104"/>
            <a:chOff x="-2975568" y="2492896"/>
            <a:chExt cx="6395440" cy="4365104"/>
          </a:xfrm>
        </p:grpSpPr>
        <p:sp>
          <p:nvSpPr>
            <p:cNvPr id="41" name="AutoShape 65">
              <a:extLst>
                <a:ext uri="{FF2B5EF4-FFF2-40B4-BE49-F238E27FC236}">
                  <a16:creationId xmlns:a16="http://schemas.microsoft.com/office/drawing/2014/main" id="{B88A2407-7EB0-4DB1-A921-552CD83B9EEE}"/>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70">
              <a:extLst>
                <a:ext uri="{FF2B5EF4-FFF2-40B4-BE49-F238E27FC236}">
                  <a16:creationId xmlns:a16="http://schemas.microsoft.com/office/drawing/2014/main" id="{CEFCBA9C-72F6-484C-A14F-1A208AF820D2}"/>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71">
              <a:extLst>
                <a:ext uri="{FF2B5EF4-FFF2-40B4-BE49-F238E27FC236}">
                  <a16:creationId xmlns:a16="http://schemas.microsoft.com/office/drawing/2014/main" id="{A745DC4B-1D20-41CE-85B9-1DE0D6E4C146}"/>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72">
              <a:extLst>
                <a:ext uri="{FF2B5EF4-FFF2-40B4-BE49-F238E27FC236}">
                  <a16:creationId xmlns:a16="http://schemas.microsoft.com/office/drawing/2014/main" id="{26A95A95-DE7E-4DD4-B03D-7F855DB1E6BC}"/>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73">
              <a:extLst>
                <a:ext uri="{FF2B5EF4-FFF2-40B4-BE49-F238E27FC236}">
                  <a16:creationId xmlns:a16="http://schemas.microsoft.com/office/drawing/2014/main" id="{D3244758-E768-4973-BA0B-E9C6E1D8257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74">
              <a:extLst>
                <a:ext uri="{FF2B5EF4-FFF2-40B4-BE49-F238E27FC236}">
                  <a16:creationId xmlns:a16="http://schemas.microsoft.com/office/drawing/2014/main" id="{C2021E3B-E83C-4CAD-9D1F-ABA3B688E100}"/>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75">
              <a:extLst>
                <a:ext uri="{FF2B5EF4-FFF2-40B4-BE49-F238E27FC236}">
                  <a16:creationId xmlns:a16="http://schemas.microsoft.com/office/drawing/2014/main" id="{E3B9DE5B-4D4A-40D1-BF13-1C9B5ACC316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76">
              <a:extLst>
                <a:ext uri="{FF2B5EF4-FFF2-40B4-BE49-F238E27FC236}">
                  <a16:creationId xmlns:a16="http://schemas.microsoft.com/office/drawing/2014/main" id="{9F579E0C-E461-4647-A518-990C2E57CEF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77">
              <a:extLst>
                <a:ext uri="{FF2B5EF4-FFF2-40B4-BE49-F238E27FC236}">
                  <a16:creationId xmlns:a16="http://schemas.microsoft.com/office/drawing/2014/main" id="{422C6714-6F02-46F6-B01B-B648C54AA523}"/>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78">
              <a:extLst>
                <a:ext uri="{FF2B5EF4-FFF2-40B4-BE49-F238E27FC236}">
                  <a16:creationId xmlns:a16="http://schemas.microsoft.com/office/drawing/2014/main" id="{8AF65371-BD71-4F60-BBBE-AA9F72632563}"/>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79">
              <a:extLst>
                <a:ext uri="{FF2B5EF4-FFF2-40B4-BE49-F238E27FC236}">
                  <a16:creationId xmlns:a16="http://schemas.microsoft.com/office/drawing/2014/main" id="{65263F9B-D666-413E-BC49-2BAE21EEF6A5}"/>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80">
              <a:extLst>
                <a:ext uri="{FF2B5EF4-FFF2-40B4-BE49-F238E27FC236}">
                  <a16:creationId xmlns:a16="http://schemas.microsoft.com/office/drawing/2014/main" id="{F62C383D-B0E3-43FF-8C62-707DD975B94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81">
              <a:extLst>
                <a:ext uri="{FF2B5EF4-FFF2-40B4-BE49-F238E27FC236}">
                  <a16:creationId xmlns:a16="http://schemas.microsoft.com/office/drawing/2014/main" id="{6BB3EF1C-13CF-4771-9E08-2A879C328D4C}"/>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82">
              <a:extLst>
                <a:ext uri="{FF2B5EF4-FFF2-40B4-BE49-F238E27FC236}">
                  <a16:creationId xmlns:a16="http://schemas.microsoft.com/office/drawing/2014/main" id="{8DDA3F19-D925-4B73-B342-24C405CF54E0}"/>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83">
              <a:extLst>
                <a:ext uri="{FF2B5EF4-FFF2-40B4-BE49-F238E27FC236}">
                  <a16:creationId xmlns:a16="http://schemas.microsoft.com/office/drawing/2014/main" id="{2FACA445-2A1F-4533-98F4-F94ADD838BCF}"/>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84">
              <a:extLst>
                <a:ext uri="{FF2B5EF4-FFF2-40B4-BE49-F238E27FC236}">
                  <a16:creationId xmlns:a16="http://schemas.microsoft.com/office/drawing/2014/main" id="{28D7A274-D743-4E85-89F6-7D6706A5A3CF}"/>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85">
              <a:extLst>
                <a:ext uri="{FF2B5EF4-FFF2-40B4-BE49-F238E27FC236}">
                  <a16:creationId xmlns:a16="http://schemas.microsoft.com/office/drawing/2014/main" id="{414789F9-362E-4354-9806-53ED8A4E59CD}"/>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86">
              <a:extLst>
                <a:ext uri="{FF2B5EF4-FFF2-40B4-BE49-F238E27FC236}">
                  <a16:creationId xmlns:a16="http://schemas.microsoft.com/office/drawing/2014/main" id="{90047731-CB2A-4BB9-BD3E-0CC6B50A480C}"/>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87">
              <a:extLst>
                <a:ext uri="{FF2B5EF4-FFF2-40B4-BE49-F238E27FC236}">
                  <a16:creationId xmlns:a16="http://schemas.microsoft.com/office/drawing/2014/main" id="{4F881376-7699-4D1A-8855-C8981021109E}"/>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88">
              <a:extLst>
                <a:ext uri="{FF2B5EF4-FFF2-40B4-BE49-F238E27FC236}">
                  <a16:creationId xmlns:a16="http://schemas.microsoft.com/office/drawing/2014/main" id="{4495AFA5-A664-4A13-8BA6-3B210442B1BD}"/>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89">
              <a:extLst>
                <a:ext uri="{FF2B5EF4-FFF2-40B4-BE49-F238E27FC236}">
                  <a16:creationId xmlns:a16="http://schemas.microsoft.com/office/drawing/2014/main" id="{C6AD5315-59CB-4CF9-BDC8-5D3E5E8772DE}"/>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90">
              <a:extLst>
                <a:ext uri="{FF2B5EF4-FFF2-40B4-BE49-F238E27FC236}">
                  <a16:creationId xmlns:a16="http://schemas.microsoft.com/office/drawing/2014/main" id="{2A6FE998-9E3D-427E-8EB2-BD74C72EC0A9}"/>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91">
              <a:extLst>
                <a:ext uri="{FF2B5EF4-FFF2-40B4-BE49-F238E27FC236}">
                  <a16:creationId xmlns:a16="http://schemas.microsoft.com/office/drawing/2014/main" id="{72740C30-C899-4D81-9FBC-0D99A5609BDC}"/>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92">
              <a:extLst>
                <a:ext uri="{FF2B5EF4-FFF2-40B4-BE49-F238E27FC236}">
                  <a16:creationId xmlns:a16="http://schemas.microsoft.com/office/drawing/2014/main" id="{81171FBA-C9F3-4875-8352-56FC1B08FAF1}"/>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93">
              <a:extLst>
                <a:ext uri="{FF2B5EF4-FFF2-40B4-BE49-F238E27FC236}">
                  <a16:creationId xmlns:a16="http://schemas.microsoft.com/office/drawing/2014/main" id="{1AF9E662-9346-437E-9364-80CEFEFDF0F7}"/>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Freeform 94">
              <a:extLst>
                <a:ext uri="{FF2B5EF4-FFF2-40B4-BE49-F238E27FC236}">
                  <a16:creationId xmlns:a16="http://schemas.microsoft.com/office/drawing/2014/main" id="{82EA3F0D-128D-4E25-BE1C-94EC60B5D357}"/>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95">
              <a:extLst>
                <a:ext uri="{FF2B5EF4-FFF2-40B4-BE49-F238E27FC236}">
                  <a16:creationId xmlns:a16="http://schemas.microsoft.com/office/drawing/2014/main" id="{FAF71FEB-E7EC-4E44-A463-6EB9EE912638}"/>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96">
              <a:extLst>
                <a:ext uri="{FF2B5EF4-FFF2-40B4-BE49-F238E27FC236}">
                  <a16:creationId xmlns:a16="http://schemas.microsoft.com/office/drawing/2014/main" id="{24C99804-1ABC-4974-879A-826650E8E9BC}"/>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97">
              <a:extLst>
                <a:ext uri="{FF2B5EF4-FFF2-40B4-BE49-F238E27FC236}">
                  <a16:creationId xmlns:a16="http://schemas.microsoft.com/office/drawing/2014/main" id="{38515F86-A52D-44B7-9E94-9041FB5D20AF}"/>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98">
              <a:extLst>
                <a:ext uri="{FF2B5EF4-FFF2-40B4-BE49-F238E27FC236}">
                  <a16:creationId xmlns:a16="http://schemas.microsoft.com/office/drawing/2014/main" id="{0635C498-7D4C-4F97-9C28-407D278F77E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99">
              <a:extLst>
                <a:ext uri="{FF2B5EF4-FFF2-40B4-BE49-F238E27FC236}">
                  <a16:creationId xmlns:a16="http://schemas.microsoft.com/office/drawing/2014/main" id="{07F34487-4205-43C6-B032-B1A7CE92098D}"/>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100">
              <a:extLst>
                <a:ext uri="{FF2B5EF4-FFF2-40B4-BE49-F238E27FC236}">
                  <a16:creationId xmlns:a16="http://schemas.microsoft.com/office/drawing/2014/main" id="{EF04CAF7-8394-4FCC-B2EE-9CF21AA8634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101">
              <a:extLst>
                <a:ext uri="{FF2B5EF4-FFF2-40B4-BE49-F238E27FC236}">
                  <a16:creationId xmlns:a16="http://schemas.microsoft.com/office/drawing/2014/main" id="{8B7F9C9B-F64D-48CD-9024-AECF8624508B}"/>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102">
              <a:extLst>
                <a:ext uri="{FF2B5EF4-FFF2-40B4-BE49-F238E27FC236}">
                  <a16:creationId xmlns:a16="http://schemas.microsoft.com/office/drawing/2014/main" id="{8F35611A-FB02-4B74-A48D-88A62D2C1DA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103">
              <a:extLst>
                <a:ext uri="{FF2B5EF4-FFF2-40B4-BE49-F238E27FC236}">
                  <a16:creationId xmlns:a16="http://schemas.microsoft.com/office/drawing/2014/main" id="{9ED88C14-FF2B-42A3-B826-F905D1300290}"/>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104">
              <a:extLst>
                <a:ext uri="{FF2B5EF4-FFF2-40B4-BE49-F238E27FC236}">
                  <a16:creationId xmlns:a16="http://schemas.microsoft.com/office/drawing/2014/main" id="{53DE36E0-D35D-475C-9C57-7BA00FD0007F}"/>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105">
              <a:extLst>
                <a:ext uri="{FF2B5EF4-FFF2-40B4-BE49-F238E27FC236}">
                  <a16:creationId xmlns:a16="http://schemas.microsoft.com/office/drawing/2014/main" id="{F1B6B22A-1837-4D64-9FC7-340BA52B1C38}"/>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Freeform 107">
              <a:extLst>
                <a:ext uri="{FF2B5EF4-FFF2-40B4-BE49-F238E27FC236}">
                  <a16:creationId xmlns:a16="http://schemas.microsoft.com/office/drawing/2014/main" id="{8E5F45FF-9043-4C06-9D1D-2C00B1227447}"/>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138">
              <a:extLst>
                <a:ext uri="{FF2B5EF4-FFF2-40B4-BE49-F238E27FC236}">
                  <a16:creationId xmlns:a16="http://schemas.microsoft.com/office/drawing/2014/main" id="{0A2A5C73-E53C-4751-A4C7-650950438C98}"/>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139">
              <a:extLst>
                <a:ext uri="{FF2B5EF4-FFF2-40B4-BE49-F238E27FC236}">
                  <a16:creationId xmlns:a16="http://schemas.microsoft.com/office/drawing/2014/main" id="{71A2F612-3A98-4FBE-9DF5-77E5DB70F34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5" name="Audio 4">
            <a:hlinkClick r:id="" action="ppaction://media"/>
            <a:extLst>
              <a:ext uri="{FF2B5EF4-FFF2-40B4-BE49-F238E27FC236}">
                <a16:creationId xmlns:a16="http://schemas.microsoft.com/office/drawing/2014/main" id="{D8294B45-95F8-4074-9F10-0B78EB559F18}"/>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331877" y="6096000"/>
            <a:ext cx="707723"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F81D3A7F-C183-4F09-A9D3-113F832DFB81}"/>
              </a:ext>
            </a:extLst>
          </p:cNvPr>
          <p:cNvSpPr/>
          <p:nvPr>
            <p:custDataLst>
              <p:tags r:id="rId8"/>
            </p:custDataLst>
          </p:nvPr>
        </p:nvSpPr>
        <p:spPr>
          <a:xfrm>
            <a:off x="304800" y="5241770"/>
            <a:ext cx="10992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2" name="Action Button: Go Forward or Next 81">
            <a:hlinkClick r:id="" action="ppaction://hlinkshowjump?jump=nextslide" highlightClick="1"/>
            <a:extLst>
              <a:ext uri="{FF2B5EF4-FFF2-40B4-BE49-F238E27FC236}">
                <a16:creationId xmlns:a16="http://schemas.microsoft.com/office/drawing/2014/main" id="{F6A3D889-D1B3-49A8-A90F-438FFE2B9A67}"/>
              </a:ext>
            </a:extLst>
          </p:cNvPr>
          <p:cNvSpPr/>
          <p:nvPr>
            <p:custDataLst>
              <p:tags r:id="rId9"/>
            </p:custDataLst>
          </p:nvPr>
        </p:nvSpPr>
        <p:spPr>
          <a:xfrm>
            <a:off x="6382302" y="5191325"/>
            <a:ext cx="1098025"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620567" y="295729"/>
            <a:ext cx="933142" cy="767687"/>
          </a:xfrm>
        </p:spPr>
        <p:txBody>
          <a:bodyPr/>
          <a:lstStyle/>
          <a:p>
            <a:r>
              <a:rPr lang="fr-CA" noProof="1"/>
              <a:t>24</a:t>
            </a:r>
          </a:p>
        </p:txBody>
      </p:sp>
      <p:sp>
        <p:nvSpPr>
          <p:cNvPr id="3" name="Rectangle 2"/>
          <p:cNvSpPr/>
          <p:nvPr>
            <p:custDataLst>
              <p:tags r:id="rId2"/>
            </p:custDataLst>
          </p:nvPr>
        </p:nvSpPr>
        <p:spPr>
          <a:xfrm>
            <a:off x="2003911" y="1017494"/>
            <a:ext cx="8410319" cy="2893100"/>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400" spc="20" noProof="1">
                <a:solidFill>
                  <a:srgbClr val="000000"/>
                </a:solidFill>
                <a:latin typeface="Century Gothic" panose="020B0502020202020204" pitchFamily="34" charset="0"/>
                <a:ea typeface="Roboto" panose="02000000000000000000" pitchFamily="2" charset="0"/>
              </a:rPr>
              <a:t>Les membres du comité d’audit doivent-ils posséder une culture financière?</a:t>
            </a:r>
          </a:p>
          <a:p>
            <a:pPr marL="91440">
              <a:lnSpc>
                <a:spcPct val="150000"/>
              </a:lnSpc>
              <a:spcBef>
                <a:spcPts val="600"/>
              </a:spcBef>
              <a:spcAft>
                <a:spcPts val="600"/>
              </a:spcAft>
            </a:pPr>
            <a:r>
              <a:rPr lang="fr-CA" sz="3600" spc="20" noProof="1">
                <a:solidFill>
                  <a:srgbClr val="000000"/>
                </a:solidFill>
                <a:latin typeface="Century Gothic" panose="020B0502020202020204" pitchFamily="34" charset="0"/>
                <a:ea typeface="Roboto" panose="02000000000000000000" pitchFamily="2" charset="0"/>
              </a:rPr>
              <a:t>Oui ou Non</a:t>
            </a:r>
            <a:endParaRPr lang="fr-CA" sz="3600" spc="20" noProof="1">
              <a:latin typeface="Century Gothic" panose="020B0502020202020204" pitchFamily="34"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C10F2352-ACA8-4764-9C94-D7033E9A928F}"/>
              </a:ext>
            </a:extLst>
          </p:cNvPr>
          <p:cNvGrpSpPr>
            <a:grpSpLocks noChangeAspect="1"/>
          </p:cNvGrpSpPr>
          <p:nvPr>
            <p:custDataLst>
              <p:tags r:id="rId3"/>
            </p:custDataLst>
          </p:nvPr>
        </p:nvGrpSpPr>
        <p:grpSpPr bwMode="auto">
          <a:xfrm flipH="1">
            <a:off x="6502443" y="2322803"/>
            <a:ext cx="3212981" cy="4576762"/>
            <a:chOff x="162" y="1437"/>
            <a:chExt cx="1818" cy="2883"/>
          </a:xfrm>
        </p:grpSpPr>
        <p:sp>
          <p:nvSpPr>
            <p:cNvPr id="48" name="Freeform 18">
              <a:extLst>
                <a:ext uri="{FF2B5EF4-FFF2-40B4-BE49-F238E27FC236}">
                  <a16:creationId xmlns:a16="http://schemas.microsoft.com/office/drawing/2014/main" id="{C8E6336B-EB31-4984-BD3C-557F97C69F7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9">
              <a:extLst>
                <a:ext uri="{FF2B5EF4-FFF2-40B4-BE49-F238E27FC236}">
                  <a16:creationId xmlns:a16="http://schemas.microsoft.com/office/drawing/2014/main" id="{E69EEA8E-44B2-4437-AA2E-A16E675152F4}"/>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21">
              <a:extLst>
                <a:ext uri="{FF2B5EF4-FFF2-40B4-BE49-F238E27FC236}">
                  <a16:creationId xmlns:a16="http://schemas.microsoft.com/office/drawing/2014/main" id="{D095CEC1-A174-4E84-B645-6C9681578DA6}"/>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22">
              <a:extLst>
                <a:ext uri="{FF2B5EF4-FFF2-40B4-BE49-F238E27FC236}">
                  <a16:creationId xmlns:a16="http://schemas.microsoft.com/office/drawing/2014/main" id="{E02BB687-FBB9-4967-A6BC-8E919F204394}"/>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23">
              <a:extLst>
                <a:ext uri="{FF2B5EF4-FFF2-40B4-BE49-F238E27FC236}">
                  <a16:creationId xmlns:a16="http://schemas.microsoft.com/office/drawing/2014/main" id="{F6B2B5CC-CD93-4A3F-AC76-78BECAB9A9DE}"/>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24">
              <a:extLst>
                <a:ext uri="{FF2B5EF4-FFF2-40B4-BE49-F238E27FC236}">
                  <a16:creationId xmlns:a16="http://schemas.microsoft.com/office/drawing/2014/main" id="{A10E7B4C-AFD1-4151-B3E8-23BC4EE3B8D4}"/>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25">
              <a:extLst>
                <a:ext uri="{FF2B5EF4-FFF2-40B4-BE49-F238E27FC236}">
                  <a16:creationId xmlns:a16="http://schemas.microsoft.com/office/drawing/2014/main" id="{1EA160DB-E83B-4DA6-9143-21FC831D0E7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26">
              <a:extLst>
                <a:ext uri="{FF2B5EF4-FFF2-40B4-BE49-F238E27FC236}">
                  <a16:creationId xmlns:a16="http://schemas.microsoft.com/office/drawing/2014/main" id="{7E36A932-5C8B-44CA-81B8-15090852C624}"/>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27">
              <a:extLst>
                <a:ext uri="{FF2B5EF4-FFF2-40B4-BE49-F238E27FC236}">
                  <a16:creationId xmlns:a16="http://schemas.microsoft.com/office/drawing/2014/main" id="{014A5982-8263-4150-95AC-3081168B2787}"/>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28">
              <a:extLst>
                <a:ext uri="{FF2B5EF4-FFF2-40B4-BE49-F238E27FC236}">
                  <a16:creationId xmlns:a16="http://schemas.microsoft.com/office/drawing/2014/main" id="{8BD6BE39-BFC7-43CB-8890-D27BAFBE83B8}"/>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29">
              <a:extLst>
                <a:ext uri="{FF2B5EF4-FFF2-40B4-BE49-F238E27FC236}">
                  <a16:creationId xmlns:a16="http://schemas.microsoft.com/office/drawing/2014/main" id="{6698B47B-E0AA-4FB7-AF65-AA5E475258A8}"/>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30">
              <a:extLst>
                <a:ext uri="{FF2B5EF4-FFF2-40B4-BE49-F238E27FC236}">
                  <a16:creationId xmlns:a16="http://schemas.microsoft.com/office/drawing/2014/main" id="{4ADDABDB-BEF0-477C-86B2-8E40BADDD83B}"/>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31">
              <a:extLst>
                <a:ext uri="{FF2B5EF4-FFF2-40B4-BE49-F238E27FC236}">
                  <a16:creationId xmlns:a16="http://schemas.microsoft.com/office/drawing/2014/main" id="{01855B66-48C0-435F-8CAA-D42CDD919B4F}"/>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32">
              <a:extLst>
                <a:ext uri="{FF2B5EF4-FFF2-40B4-BE49-F238E27FC236}">
                  <a16:creationId xmlns:a16="http://schemas.microsoft.com/office/drawing/2014/main" id="{0223CBC8-C65F-4751-A75F-5534CF05ADA0}"/>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33">
              <a:extLst>
                <a:ext uri="{FF2B5EF4-FFF2-40B4-BE49-F238E27FC236}">
                  <a16:creationId xmlns:a16="http://schemas.microsoft.com/office/drawing/2014/main" id="{F1126496-8F50-4D15-919F-D86D49EE50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34">
              <a:extLst>
                <a:ext uri="{FF2B5EF4-FFF2-40B4-BE49-F238E27FC236}">
                  <a16:creationId xmlns:a16="http://schemas.microsoft.com/office/drawing/2014/main" id="{8C0C0DCD-03A4-42A0-ACE3-B1343BB5A01F}"/>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35">
              <a:extLst>
                <a:ext uri="{FF2B5EF4-FFF2-40B4-BE49-F238E27FC236}">
                  <a16:creationId xmlns:a16="http://schemas.microsoft.com/office/drawing/2014/main" id="{8A78108A-AE3D-4F5C-9E63-1C88C4BFE882}"/>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36">
              <a:extLst>
                <a:ext uri="{FF2B5EF4-FFF2-40B4-BE49-F238E27FC236}">
                  <a16:creationId xmlns:a16="http://schemas.microsoft.com/office/drawing/2014/main" id="{06BCDA86-5B09-428D-88E0-F9A19E803137}"/>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Rectangle 38">
              <a:extLst>
                <a:ext uri="{FF2B5EF4-FFF2-40B4-BE49-F238E27FC236}">
                  <a16:creationId xmlns:a16="http://schemas.microsoft.com/office/drawing/2014/main" id="{50B0CEBF-47AE-4EE8-8161-95C44CF3527C}"/>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39">
              <a:extLst>
                <a:ext uri="{FF2B5EF4-FFF2-40B4-BE49-F238E27FC236}">
                  <a16:creationId xmlns:a16="http://schemas.microsoft.com/office/drawing/2014/main" id="{B98A9426-EB12-4095-BF08-731311EC1D49}"/>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40">
              <a:extLst>
                <a:ext uri="{FF2B5EF4-FFF2-40B4-BE49-F238E27FC236}">
                  <a16:creationId xmlns:a16="http://schemas.microsoft.com/office/drawing/2014/main" id="{05992041-018C-45C5-907A-D4A3986FD2E7}"/>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41">
              <a:extLst>
                <a:ext uri="{FF2B5EF4-FFF2-40B4-BE49-F238E27FC236}">
                  <a16:creationId xmlns:a16="http://schemas.microsoft.com/office/drawing/2014/main" id="{7FCBDB73-793A-4FB4-8CEF-1CAF8C2FFB0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42">
              <a:extLst>
                <a:ext uri="{FF2B5EF4-FFF2-40B4-BE49-F238E27FC236}">
                  <a16:creationId xmlns:a16="http://schemas.microsoft.com/office/drawing/2014/main" id="{F5B8C02B-B717-4D9D-AD6E-FA19C5815A4E}"/>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43">
              <a:extLst>
                <a:ext uri="{FF2B5EF4-FFF2-40B4-BE49-F238E27FC236}">
                  <a16:creationId xmlns:a16="http://schemas.microsoft.com/office/drawing/2014/main" id="{2D8EC923-691A-4BBD-A3D7-169F4CF8F3A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44">
              <a:extLst>
                <a:ext uri="{FF2B5EF4-FFF2-40B4-BE49-F238E27FC236}">
                  <a16:creationId xmlns:a16="http://schemas.microsoft.com/office/drawing/2014/main" id="{4582D974-973B-4C97-86D3-85165926FC59}"/>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45">
              <a:extLst>
                <a:ext uri="{FF2B5EF4-FFF2-40B4-BE49-F238E27FC236}">
                  <a16:creationId xmlns:a16="http://schemas.microsoft.com/office/drawing/2014/main" id="{609E4332-2BB4-4FE4-B2DB-A0C89142060F}"/>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46">
              <a:extLst>
                <a:ext uri="{FF2B5EF4-FFF2-40B4-BE49-F238E27FC236}">
                  <a16:creationId xmlns:a16="http://schemas.microsoft.com/office/drawing/2014/main" id="{58216E5C-4FCB-4382-B2BA-6FE81C25F800}"/>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47">
              <a:extLst>
                <a:ext uri="{FF2B5EF4-FFF2-40B4-BE49-F238E27FC236}">
                  <a16:creationId xmlns:a16="http://schemas.microsoft.com/office/drawing/2014/main" id="{5B8BF180-73C4-4582-B697-F937200F5965}"/>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48">
              <a:extLst>
                <a:ext uri="{FF2B5EF4-FFF2-40B4-BE49-F238E27FC236}">
                  <a16:creationId xmlns:a16="http://schemas.microsoft.com/office/drawing/2014/main" id="{44DF7112-E2E9-48D2-B6B1-36ADD917902F}"/>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49">
              <a:extLst>
                <a:ext uri="{FF2B5EF4-FFF2-40B4-BE49-F238E27FC236}">
                  <a16:creationId xmlns:a16="http://schemas.microsoft.com/office/drawing/2014/main" id="{5450C9B7-9E5C-4D08-825F-349F6DCE66DB}"/>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Rectangle 50">
              <a:extLst>
                <a:ext uri="{FF2B5EF4-FFF2-40B4-BE49-F238E27FC236}">
                  <a16:creationId xmlns:a16="http://schemas.microsoft.com/office/drawing/2014/main" id="{F0074FE0-F7CA-4B3B-950B-55413E36D35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51">
              <a:extLst>
                <a:ext uri="{FF2B5EF4-FFF2-40B4-BE49-F238E27FC236}">
                  <a16:creationId xmlns:a16="http://schemas.microsoft.com/office/drawing/2014/main" id="{C92BC0C9-3D91-42BC-A4B3-A650D9E3F300}"/>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52">
              <a:extLst>
                <a:ext uri="{FF2B5EF4-FFF2-40B4-BE49-F238E27FC236}">
                  <a16:creationId xmlns:a16="http://schemas.microsoft.com/office/drawing/2014/main" id="{9B506E68-A63A-4770-B136-AFDCE542D97E}"/>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4" name="Audio 3">
            <a:hlinkClick r:id="" action="ppaction://media"/>
            <a:extLst>
              <a:ext uri="{FF2B5EF4-FFF2-40B4-BE49-F238E27FC236}">
                <a16:creationId xmlns:a16="http://schemas.microsoft.com/office/drawing/2014/main" id="{4CECF3E8-A233-43E1-ACC9-D09E9F0A783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360951" y="6096000"/>
            <a:ext cx="678649"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348FF33-2515-44E8-B391-B59A543090E2}"/>
              </a:ext>
            </a:extLst>
          </p:cNvPr>
          <p:cNvSpPr/>
          <p:nvPr>
            <p:custDataLst>
              <p:tags r:id="rId7"/>
            </p:custDataLst>
          </p:nvPr>
        </p:nvSpPr>
        <p:spPr>
          <a:xfrm>
            <a:off x="349956" y="5241770"/>
            <a:ext cx="1054044"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0CEE0498-7A9A-4CF3-96B6-E1A386607640}"/>
              </a:ext>
            </a:extLst>
          </p:cNvPr>
          <p:cNvSpPr/>
          <p:nvPr>
            <p:custDataLst>
              <p:tags r:id="rId8"/>
            </p:custDataLst>
          </p:nvPr>
        </p:nvSpPr>
        <p:spPr>
          <a:xfrm>
            <a:off x="10681883" y="5241770"/>
            <a:ext cx="1052917"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Suivante</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6814"/>
    </mc:Choice>
    <mc:Fallback xmlns="">
      <p:transition spd="slow" advTm="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xfrm>
            <a:off x="10560603" y="295729"/>
            <a:ext cx="993106" cy="767687"/>
          </a:xfrm>
        </p:spPr>
        <p:txBody>
          <a:bodyPr/>
          <a:lstStyle/>
          <a:p>
            <a:r>
              <a:rPr lang="fr-CA" noProof="1"/>
              <a:t>24</a:t>
            </a:r>
          </a:p>
        </p:txBody>
      </p:sp>
      <p:sp>
        <p:nvSpPr>
          <p:cNvPr id="3" name="Rectangle 2"/>
          <p:cNvSpPr/>
          <p:nvPr>
            <p:custDataLst>
              <p:tags r:id="rId2"/>
            </p:custDataLst>
          </p:nvPr>
        </p:nvSpPr>
        <p:spPr>
          <a:xfrm>
            <a:off x="541888" y="417900"/>
            <a:ext cx="5958687" cy="5339923"/>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3600" spc="20" noProof="1">
                <a:solidFill>
                  <a:srgbClr val="000000"/>
                </a:solidFill>
                <a:latin typeface="Roboto" panose="02000000000000000000" pitchFamily="2" charset="0"/>
                <a:ea typeface="Roboto" panose="02000000000000000000" pitchFamily="2" charset="0"/>
              </a:rPr>
              <a:t>Oui</a:t>
            </a:r>
          </a:p>
          <a:p>
            <a:pPr marL="91440">
              <a:lnSpc>
                <a:spcPct val="150000"/>
              </a:lnSpc>
              <a:spcBef>
                <a:spcPts val="600"/>
              </a:spcBef>
            </a:pPr>
            <a:r>
              <a:rPr lang="fr-CA" spc="20" noProof="1">
                <a:solidFill>
                  <a:srgbClr val="000000"/>
                </a:solidFill>
                <a:latin typeface="Century Gothic" panose="020B0502020202020204" pitchFamily="34" charset="0"/>
              </a:rPr>
              <a:t>Il est recommandé qu’au moins un membre détienne </a:t>
            </a:r>
            <a:r>
              <a:rPr lang="fr-CA" sz="1800" spc="20" noProof="1"/>
              <a:t>un titre professionnel dans le secteur financier ou une expertise pertinente en gestion financière</a:t>
            </a:r>
            <a:r>
              <a:rPr lang="fr-CA" spc="20" noProof="1">
                <a:solidFill>
                  <a:srgbClr val="000000"/>
                </a:solidFill>
                <a:latin typeface="Century Gothic" panose="020B0502020202020204" pitchFamily="34" charset="0"/>
              </a:rPr>
              <a:t>.</a:t>
            </a:r>
          </a:p>
          <a:p>
            <a:pPr marL="91440">
              <a:lnSpc>
                <a:spcPct val="150000"/>
              </a:lnSpc>
              <a:spcBef>
                <a:spcPts val="600"/>
              </a:spcBef>
            </a:pPr>
            <a:r>
              <a:rPr lang="fr-CA" spc="20" noProof="1">
                <a:solidFill>
                  <a:srgbClr val="000000"/>
                </a:solidFill>
                <a:latin typeface="Century Gothic" panose="020B0502020202020204" pitchFamily="34" charset="0"/>
              </a:rPr>
              <a:t>Tous les membres devraient posséder une culture financière.</a:t>
            </a:r>
          </a:p>
          <a:p>
            <a:pPr marL="91440">
              <a:lnSpc>
                <a:spcPct val="150000"/>
              </a:lnSpc>
              <a:spcBef>
                <a:spcPts val="600"/>
              </a:spcBef>
            </a:pPr>
            <a:endParaRPr lang="fr-CA" spc="20" noProof="1">
              <a:solidFill>
                <a:srgbClr val="000000"/>
              </a:solidFill>
              <a:latin typeface="Roboto" panose="02000000000000000000" pitchFamily="2" charset="0"/>
            </a:endParaRPr>
          </a:p>
          <a:p>
            <a:pPr marL="91440">
              <a:lnSpc>
                <a:spcPct val="150000"/>
              </a:lnSpc>
              <a:spcBef>
                <a:spcPts val="600"/>
              </a:spcBef>
              <a:spcAft>
                <a:spcPts val="600"/>
              </a:spcAft>
            </a:pPr>
            <a:endParaRPr lang="fr-CA" spc="20" noProof="1">
              <a:latin typeface="Roboto" panose="02000000000000000000" pitchFamily="2" charset="0"/>
              <a:ea typeface="Roboto" panose="02000000000000000000" pitchFamily="2" charset="0"/>
            </a:endParaRPr>
          </a:p>
          <a:p>
            <a:endParaRPr lang="fr-CA" noProof="1">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612B955-6607-480F-8913-923B42BBCA5F}"/>
              </a:ext>
            </a:extLst>
          </p:cNvPr>
          <p:cNvGrpSpPr/>
          <p:nvPr>
            <p:custDataLst>
              <p:tags r:id="rId3"/>
            </p:custDataLst>
          </p:nvPr>
        </p:nvGrpSpPr>
        <p:grpSpPr>
          <a:xfrm>
            <a:off x="2836849" y="2316433"/>
            <a:ext cx="7577381" cy="4365104"/>
            <a:chOff x="-2975568" y="2492896"/>
            <a:chExt cx="6395440" cy="4365104"/>
          </a:xfrm>
        </p:grpSpPr>
        <p:sp>
          <p:nvSpPr>
            <p:cNvPr id="41" name="AutoShape 65">
              <a:extLst>
                <a:ext uri="{FF2B5EF4-FFF2-40B4-BE49-F238E27FC236}">
                  <a16:creationId xmlns:a16="http://schemas.microsoft.com/office/drawing/2014/main" id="{9A3D39BB-6806-4717-B0FC-2097903561B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70">
              <a:extLst>
                <a:ext uri="{FF2B5EF4-FFF2-40B4-BE49-F238E27FC236}">
                  <a16:creationId xmlns:a16="http://schemas.microsoft.com/office/drawing/2014/main" id="{8198805F-C98A-4CAF-A2DE-01AB3A8031E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71">
              <a:extLst>
                <a:ext uri="{FF2B5EF4-FFF2-40B4-BE49-F238E27FC236}">
                  <a16:creationId xmlns:a16="http://schemas.microsoft.com/office/drawing/2014/main" id="{B01E5DB5-5AD0-40AD-B084-5151C31901F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72">
              <a:extLst>
                <a:ext uri="{FF2B5EF4-FFF2-40B4-BE49-F238E27FC236}">
                  <a16:creationId xmlns:a16="http://schemas.microsoft.com/office/drawing/2014/main" id="{1509E805-4538-4394-9423-CF89F23204DF}"/>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73">
              <a:extLst>
                <a:ext uri="{FF2B5EF4-FFF2-40B4-BE49-F238E27FC236}">
                  <a16:creationId xmlns:a16="http://schemas.microsoft.com/office/drawing/2014/main" id="{4796D500-B656-4014-8770-933D91FBEB0E}"/>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74">
              <a:extLst>
                <a:ext uri="{FF2B5EF4-FFF2-40B4-BE49-F238E27FC236}">
                  <a16:creationId xmlns:a16="http://schemas.microsoft.com/office/drawing/2014/main" id="{E5F2DECD-702D-4A1C-A78E-E267B533894D}"/>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75">
              <a:extLst>
                <a:ext uri="{FF2B5EF4-FFF2-40B4-BE49-F238E27FC236}">
                  <a16:creationId xmlns:a16="http://schemas.microsoft.com/office/drawing/2014/main" id="{F7EB8BD0-F091-4AA2-84E3-217C22CDA509}"/>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76">
              <a:extLst>
                <a:ext uri="{FF2B5EF4-FFF2-40B4-BE49-F238E27FC236}">
                  <a16:creationId xmlns:a16="http://schemas.microsoft.com/office/drawing/2014/main" id="{0E821F56-ACD3-48D1-B8B5-27789E781554}"/>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77">
              <a:extLst>
                <a:ext uri="{FF2B5EF4-FFF2-40B4-BE49-F238E27FC236}">
                  <a16:creationId xmlns:a16="http://schemas.microsoft.com/office/drawing/2014/main" id="{A88BAAF2-16A2-47F1-9E2F-23488F7C00F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78">
              <a:extLst>
                <a:ext uri="{FF2B5EF4-FFF2-40B4-BE49-F238E27FC236}">
                  <a16:creationId xmlns:a16="http://schemas.microsoft.com/office/drawing/2014/main" id="{099ACB71-CA3A-411C-89E2-2DBA268B8E8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79">
              <a:extLst>
                <a:ext uri="{FF2B5EF4-FFF2-40B4-BE49-F238E27FC236}">
                  <a16:creationId xmlns:a16="http://schemas.microsoft.com/office/drawing/2014/main" id="{759E8ED5-F9C2-4297-AE51-C0FD9BF0027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80">
              <a:extLst>
                <a:ext uri="{FF2B5EF4-FFF2-40B4-BE49-F238E27FC236}">
                  <a16:creationId xmlns:a16="http://schemas.microsoft.com/office/drawing/2014/main" id="{D4CB1F34-F4C4-49AF-94CE-DFBC1F5BED71}"/>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81">
              <a:extLst>
                <a:ext uri="{FF2B5EF4-FFF2-40B4-BE49-F238E27FC236}">
                  <a16:creationId xmlns:a16="http://schemas.microsoft.com/office/drawing/2014/main" id="{B2B9F062-3AB0-4A60-9B79-65AA9132D128}"/>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4" name="Freeform 82">
              <a:extLst>
                <a:ext uri="{FF2B5EF4-FFF2-40B4-BE49-F238E27FC236}">
                  <a16:creationId xmlns:a16="http://schemas.microsoft.com/office/drawing/2014/main" id="{C43686DD-C1E6-45F3-AFB2-64164B47E0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5" name="Freeform 83">
              <a:extLst>
                <a:ext uri="{FF2B5EF4-FFF2-40B4-BE49-F238E27FC236}">
                  <a16:creationId xmlns:a16="http://schemas.microsoft.com/office/drawing/2014/main" id="{6E93D9EC-EBAD-4F17-A7A0-7436F0D9CFDE}"/>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6" name="Freeform 84">
              <a:extLst>
                <a:ext uri="{FF2B5EF4-FFF2-40B4-BE49-F238E27FC236}">
                  <a16:creationId xmlns:a16="http://schemas.microsoft.com/office/drawing/2014/main" id="{7CBD42FD-CB8C-47F2-8181-1FA5AB500DC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7" name="Freeform 85">
              <a:extLst>
                <a:ext uri="{FF2B5EF4-FFF2-40B4-BE49-F238E27FC236}">
                  <a16:creationId xmlns:a16="http://schemas.microsoft.com/office/drawing/2014/main" id="{67323C82-C7AF-4E66-AF8A-2F2F16737866}"/>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8" name="Freeform 86">
              <a:extLst>
                <a:ext uri="{FF2B5EF4-FFF2-40B4-BE49-F238E27FC236}">
                  <a16:creationId xmlns:a16="http://schemas.microsoft.com/office/drawing/2014/main" id="{683992F1-EAA8-47FC-BE97-C9537AA63A88}"/>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9" name="Freeform 87">
              <a:extLst>
                <a:ext uri="{FF2B5EF4-FFF2-40B4-BE49-F238E27FC236}">
                  <a16:creationId xmlns:a16="http://schemas.microsoft.com/office/drawing/2014/main" id="{635C9583-0684-4704-8AB8-96C5A4C0FB7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0" name="Freeform 88">
              <a:extLst>
                <a:ext uri="{FF2B5EF4-FFF2-40B4-BE49-F238E27FC236}">
                  <a16:creationId xmlns:a16="http://schemas.microsoft.com/office/drawing/2014/main" id="{6F63A3EC-880F-4BA0-9040-9B2AEF8662AC}"/>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1" name="Freeform 89">
              <a:extLst>
                <a:ext uri="{FF2B5EF4-FFF2-40B4-BE49-F238E27FC236}">
                  <a16:creationId xmlns:a16="http://schemas.microsoft.com/office/drawing/2014/main" id="{67485EB4-9D62-4C17-B977-5D1461B4AEF9}"/>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2" name="Freeform 90">
              <a:extLst>
                <a:ext uri="{FF2B5EF4-FFF2-40B4-BE49-F238E27FC236}">
                  <a16:creationId xmlns:a16="http://schemas.microsoft.com/office/drawing/2014/main" id="{305ADD59-E35A-4FEE-8E08-26FF585253EA}"/>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3" name="Freeform 91">
              <a:extLst>
                <a:ext uri="{FF2B5EF4-FFF2-40B4-BE49-F238E27FC236}">
                  <a16:creationId xmlns:a16="http://schemas.microsoft.com/office/drawing/2014/main" id="{FD529C7D-1B18-4EC2-8845-C2C28D385B0D}"/>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4" name="Freeform 92">
              <a:extLst>
                <a:ext uri="{FF2B5EF4-FFF2-40B4-BE49-F238E27FC236}">
                  <a16:creationId xmlns:a16="http://schemas.microsoft.com/office/drawing/2014/main" id="{06429462-639A-447E-BF06-FBDEF535FAB4}"/>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5" name="Freeform 93">
              <a:extLst>
                <a:ext uri="{FF2B5EF4-FFF2-40B4-BE49-F238E27FC236}">
                  <a16:creationId xmlns:a16="http://schemas.microsoft.com/office/drawing/2014/main" id="{880E6E75-7625-4FD7-A56C-7F5D51308953}"/>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6" name="Freeform 94">
              <a:extLst>
                <a:ext uri="{FF2B5EF4-FFF2-40B4-BE49-F238E27FC236}">
                  <a16:creationId xmlns:a16="http://schemas.microsoft.com/office/drawing/2014/main" id="{4C3A0FA5-E84B-4FB4-B448-BAE438768E63}"/>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7" name="Freeform 95">
              <a:extLst>
                <a:ext uri="{FF2B5EF4-FFF2-40B4-BE49-F238E27FC236}">
                  <a16:creationId xmlns:a16="http://schemas.microsoft.com/office/drawing/2014/main" id="{87ACFF06-CE0D-4580-BF34-A0CB3C679AAA}"/>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8" name="Freeform 96">
              <a:extLst>
                <a:ext uri="{FF2B5EF4-FFF2-40B4-BE49-F238E27FC236}">
                  <a16:creationId xmlns:a16="http://schemas.microsoft.com/office/drawing/2014/main" id="{1728A9BF-A319-47A7-A4BB-CDB6A14AE36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69" name="Freeform 97">
              <a:extLst>
                <a:ext uri="{FF2B5EF4-FFF2-40B4-BE49-F238E27FC236}">
                  <a16:creationId xmlns:a16="http://schemas.microsoft.com/office/drawing/2014/main" id="{1314F4C4-1043-464A-B3CA-2EA623C1E9E6}"/>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0" name="Freeform 98">
              <a:extLst>
                <a:ext uri="{FF2B5EF4-FFF2-40B4-BE49-F238E27FC236}">
                  <a16:creationId xmlns:a16="http://schemas.microsoft.com/office/drawing/2014/main" id="{8D4FE9D0-BF6D-4258-88F0-DA9DDF8054D8}"/>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1" name="Freeform 99">
              <a:extLst>
                <a:ext uri="{FF2B5EF4-FFF2-40B4-BE49-F238E27FC236}">
                  <a16:creationId xmlns:a16="http://schemas.microsoft.com/office/drawing/2014/main" id="{AB4ADC6B-6EA9-4305-BC75-FA3A6643FE15}"/>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2" name="Freeform 100">
              <a:extLst>
                <a:ext uri="{FF2B5EF4-FFF2-40B4-BE49-F238E27FC236}">
                  <a16:creationId xmlns:a16="http://schemas.microsoft.com/office/drawing/2014/main" id="{F6053E2B-B723-4C17-9234-E864C7F15C0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3" name="Freeform 101">
              <a:extLst>
                <a:ext uri="{FF2B5EF4-FFF2-40B4-BE49-F238E27FC236}">
                  <a16:creationId xmlns:a16="http://schemas.microsoft.com/office/drawing/2014/main" id="{6B616976-427D-425B-9C48-0C8D5B78370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4" name="Freeform 102">
              <a:extLst>
                <a:ext uri="{FF2B5EF4-FFF2-40B4-BE49-F238E27FC236}">
                  <a16:creationId xmlns:a16="http://schemas.microsoft.com/office/drawing/2014/main" id="{9ED595C2-C22F-4233-B1FB-67EFC2DDC789}"/>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5" name="Freeform 103">
              <a:extLst>
                <a:ext uri="{FF2B5EF4-FFF2-40B4-BE49-F238E27FC236}">
                  <a16:creationId xmlns:a16="http://schemas.microsoft.com/office/drawing/2014/main" id="{896CDDA5-B01B-4FF8-8902-82EA3B538425}"/>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6" name="Freeform 104">
              <a:extLst>
                <a:ext uri="{FF2B5EF4-FFF2-40B4-BE49-F238E27FC236}">
                  <a16:creationId xmlns:a16="http://schemas.microsoft.com/office/drawing/2014/main" id="{410E7168-086A-4617-8D0C-EC80A44CB64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7" name="Freeform 105">
              <a:extLst>
                <a:ext uri="{FF2B5EF4-FFF2-40B4-BE49-F238E27FC236}">
                  <a16:creationId xmlns:a16="http://schemas.microsoft.com/office/drawing/2014/main" id="{61CBC3A7-A57E-43F5-BA9F-48761211635B}"/>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8" name="Freeform 107">
              <a:extLst>
                <a:ext uri="{FF2B5EF4-FFF2-40B4-BE49-F238E27FC236}">
                  <a16:creationId xmlns:a16="http://schemas.microsoft.com/office/drawing/2014/main" id="{145F93B6-2DD6-44A6-88BD-04F145D2D4CB}"/>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79" name="Freeform 138">
              <a:extLst>
                <a:ext uri="{FF2B5EF4-FFF2-40B4-BE49-F238E27FC236}">
                  <a16:creationId xmlns:a16="http://schemas.microsoft.com/office/drawing/2014/main" id="{D05BFC7C-9232-4144-9C82-26E1F9A8010B}"/>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80" name="Freeform 139">
              <a:extLst>
                <a:ext uri="{FF2B5EF4-FFF2-40B4-BE49-F238E27FC236}">
                  <a16:creationId xmlns:a16="http://schemas.microsoft.com/office/drawing/2014/main" id="{B90AC23E-0674-4435-A225-57FCAA3BC582}"/>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5" name="Audio 4">
            <a:hlinkClick r:id="" action="ppaction://media"/>
            <a:extLst>
              <a:ext uri="{FF2B5EF4-FFF2-40B4-BE49-F238E27FC236}">
                <a16:creationId xmlns:a16="http://schemas.microsoft.com/office/drawing/2014/main" id="{1557FFB1-393D-4210-8719-02882A5D37D8}"/>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317340" y="6096000"/>
            <a:ext cx="722260" cy="609600"/>
          </a:xfrm>
          <a:prstGeom prst="rect">
            <a:avLst/>
          </a:prstGeom>
        </p:spPr>
      </p:pic>
      <p:sp>
        <p:nvSpPr>
          <p:cNvPr id="81" name="Action Button: Go Back or Previous 80">
            <a:hlinkClick r:id="" action="ppaction://hlinkshowjump?jump=previousslide" highlightClick="1"/>
            <a:extLst>
              <a:ext uri="{FF2B5EF4-FFF2-40B4-BE49-F238E27FC236}">
                <a16:creationId xmlns:a16="http://schemas.microsoft.com/office/drawing/2014/main" id="{599BB37D-0085-41EB-9C21-C0D53E0DB756}"/>
              </a:ext>
            </a:extLst>
          </p:cNvPr>
          <p:cNvSpPr/>
          <p:nvPr>
            <p:custDataLst>
              <p:tags r:id="rId7"/>
            </p:custDataLst>
          </p:nvPr>
        </p:nvSpPr>
        <p:spPr>
          <a:xfrm>
            <a:off x="282222" y="5241770"/>
            <a:ext cx="1121778"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2" name="Action Button: Go Forward or Next 81">
            <a:hlinkClick r:id="" action="ppaction://hlinkshowjump?jump=nextslide" highlightClick="1"/>
            <a:extLst>
              <a:ext uri="{FF2B5EF4-FFF2-40B4-BE49-F238E27FC236}">
                <a16:creationId xmlns:a16="http://schemas.microsoft.com/office/drawing/2014/main" id="{C8C07865-3C20-4528-B054-2E14ECB28008}"/>
              </a:ext>
            </a:extLst>
          </p:cNvPr>
          <p:cNvSpPr/>
          <p:nvPr>
            <p:custDataLst>
              <p:tags r:id="rId8"/>
            </p:custDataLst>
          </p:nvPr>
        </p:nvSpPr>
        <p:spPr>
          <a:xfrm>
            <a:off x="10614221" y="5241770"/>
            <a:ext cx="1120579"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Suivante</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2783"/>
    </mc:Choice>
    <mc:Fallback xmlns="">
      <p:transition spd="slow" advTm="1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1"/>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FR" noProof="1"/>
              <a:t>26</a:t>
            </a:r>
          </a:p>
        </p:txBody>
      </p:sp>
      <p:sp>
        <p:nvSpPr>
          <p:cNvPr id="4" name="Rectangle 3"/>
          <p:cNvSpPr/>
          <p:nvPr>
            <p:custDataLst>
              <p:tags r:id="rId3"/>
            </p:custDataLst>
          </p:nvPr>
        </p:nvSpPr>
        <p:spPr>
          <a:xfrm>
            <a:off x="3821132" y="2951946"/>
            <a:ext cx="6012873"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pouvez maintenant passer aux autres modules.</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sp>
        <p:nvSpPr>
          <p:cNvPr id="5" name="Rectangle 4"/>
          <p:cNvSpPr/>
          <p:nvPr>
            <p:custDataLst>
              <p:tags r:id="rId4"/>
            </p:custDataLst>
          </p:nvPr>
        </p:nvSpPr>
        <p:spPr>
          <a:xfrm>
            <a:off x="4198568" y="1685824"/>
            <a:ext cx="6309351"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avez terminé avec succès le module 1.</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89C29A35-0902-40F4-99DA-5FEAEAAE8682}"/>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AE3D37E-A994-421D-9AF9-234D51399DB5}"/>
              </a:ext>
            </a:extLst>
          </p:cNvPr>
          <p:cNvSpPr/>
          <p:nvPr>
            <p:custDataLst>
              <p:tags r:id="rId8"/>
            </p:custDataLst>
          </p:nvPr>
        </p:nvSpPr>
        <p:spPr>
          <a:xfrm>
            <a:off x="457199" y="5241770"/>
            <a:ext cx="1055511"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noProof="1">
                <a:solidFill>
                  <a:schemeClr val="tx2"/>
                </a:solidFill>
              </a:rPr>
              <a:t>Préc.</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741"/>
    </mc:Choice>
    <mc:Fallback xmlns="">
      <p:transition spd="slow" advTm="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118334" y="1383451"/>
            <a:ext cx="6641900" cy="1124345"/>
          </a:xfrm>
        </p:spPr>
        <p:txBody>
          <a:bodyPr/>
          <a:lstStyle/>
          <a:p>
            <a:r>
              <a:rPr lang="fr-CA" noProof="1"/>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118471" y="2507796"/>
            <a:ext cx="6641626" cy="590155"/>
          </a:xfrm>
        </p:spPr>
        <p:txBody>
          <a:bodyPr>
            <a:normAutofit fontScale="92500" lnSpcReduction="20000"/>
          </a:bodyPr>
          <a:lstStyle/>
          <a:p>
            <a:r>
              <a:rPr lang="fr-CA" noProof="1"/>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192048" y="3138699"/>
            <a:ext cx="5999952" cy="2428351"/>
          </a:xfrm>
        </p:spPr>
        <p:txBody>
          <a:bodyPr>
            <a:normAutofit/>
          </a:bodyPr>
          <a:lstStyle/>
          <a:p>
            <a:pPr marL="548640" indent="-457200">
              <a:spcBef>
                <a:spcPts val="600"/>
              </a:spcBef>
              <a:spcAft>
                <a:spcPts val="600"/>
              </a:spcAft>
              <a:buFont typeface="Roboto" panose="02000000000000000000" pitchFamily="2" charset="0"/>
              <a:buChar char="›"/>
            </a:pPr>
            <a:r>
              <a:rPr lang="fr-CA" sz="2400" b="1" noProof="1">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noProof="1">
              <a:latin typeface="Roboto" panose="02000000000000000000" pitchFamily="2" charset="0"/>
              <a:ea typeface="Roboto" panose="02000000000000000000" pitchFamily="2" charset="0"/>
            </a:endParaRPr>
          </a:p>
          <a:p>
            <a:pPr marL="91440" indent="0">
              <a:spcBef>
                <a:spcPts val="600"/>
              </a:spcBef>
              <a:spcAft>
                <a:spcPts val="600"/>
              </a:spcAft>
              <a:buNone/>
            </a:pPr>
            <a:endParaRPr lang="fr-CA" noProof="1">
              <a:latin typeface="Roboto" panose="02000000000000000000" pitchFamily="2" charset="0"/>
              <a:ea typeface="Roboto" panose="02000000000000000000" pitchFamily="2" charset="0"/>
            </a:endParaRPr>
          </a:p>
          <a:p>
            <a:pPr marL="0" indent="0">
              <a:buNone/>
            </a:pPr>
            <a:endParaRPr lang="fr-CA" noProof="1"/>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3</a:t>
            </a:r>
          </a:p>
        </p:txBody>
      </p:sp>
      <p:pic>
        <p:nvPicPr>
          <p:cNvPr id="5" name="Audio 4">
            <a:hlinkClick r:id="" action="ppaction://media"/>
            <a:extLst>
              <a:ext uri="{FF2B5EF4-FFF2-40B4-BE49-F238E27FC236}">
                <a16:creationId xmlns:a16="http://schemas.microsoft.com/office/drawing/2014/main" id="{AD4A85E8-CFEE-427D-A5A3-3A508C0036DC}"/>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6A0C107-9A51-4E10-9A16-02B214C0ADAA}"/>
              </a:ext>
            </a:extLst>
          </p:cNvPr>
          <p:cNvSpPr/>
          <p:nvPr>
            <p:custDataLst>
              <p:tags r:id="rId10"/>
            </p:custDataLst>
          </p:nvPr>
        </p:nvSpPr>
        <p:spPr>
          <a:xfrm>
            <a:off x="6312454" y="5378701"/>
            <a:ext cx="1082305" cy="1044000"/>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981A806F-1D49-4482-B280-DEFB66C284E9}"/>
              </a:ext>
            </a:extLst>
          </p:cNvPr>
          <p:cNvSpPr/>
          <p:nvPr>
            <p:custDataLst>
              <p:tags r:id="rId11"/>
            </p:custDataLst>
          </p:nvPr>
        </p:nvSpPr>
        <p:spPr>
          <a:xfrm>
            <a:off x="10840552" y="538028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722098795"/>
      </p:ext>
    </p:extLst>
  </p:cSld>
  <p:clrMapOvr>
    <a:masterClrMapping/>
  </p:clrMapOvr>
  <mc:AlternateContent xmlns:mc="http://schemas.openxmlformats.org/markup-compatibility/2006" xmlns:p14="http://schemas.microsoft.com/office/powerpoint/2010/main">
    <mc:Choice Requires="p14">
      <p:transition spd="slow" p14:dur="2000" advTm="26184"/>
    </mc:Choice>
    <mc:Fallback xmlns="">
      <p:transition spd="slow" advTm="2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1"/>
            </p:custDataLst>
          </p:nvPr>
        </p:nvSpPr>
        <p:spPr>
          <a:xfrm>
            <a:off x="432000" y="1063417"/>
            <a:ext cx="6209258" cy="4604696"/>
          </a:xfrm>
        </p:spPr>
        <p:txBody>
          <a:bodyPr>
            <a:normAutofit/>
          </a:bodyPr>
          <a:lstStyle/>
          <a:p>
            <a:pPr marL="0" indent="0">
              <a:buNone/>
            </a:pPr>
            <a:r>
              <a:rPr lang="fr-CA" sz="2800" noProof="1"/>
              <a:t> </a:t>
            </a:r>
          </a:p>
          <a:p>
            <a:r>
              <a:rPr lang="fr-CA" sz="1900" spc="20" noProof="1">
                <a:solidFill>
                  <a:srgbClr val="000000"/>
                </a:solidFill>
              </a:rPr>
              <a:t>Qu’est-ce qu’un comité d’audit? </a:t>
            </a:r>
          </a:p>
          <a:p>
            <a:r>
              <a:rPr lang="fr-CA" sz="1900" noProof="1"/>
              <a:t>Importance</a:t>
            </a:r>
          </a:p>
          <a:p>
            <a:pPr marL="91440" algn="just">
              <a:lnSpc>
                <a:spcPct val="150000"/>
              </a:lnSpc>
              <a:spcBef>
                <a:spcPts val="600"/>
              </a:spcBef>
              <a:spcAft>
                <a:spcPts val="600"/>
              </a:spcAft>
            </a:pPr>
            <a:r>
              <a:rPr lang="fr-CA" sz="1900" spc="20" noProof="1">
                <a:solidFill>
                  <a:srgbClr val="000000"/>
                </a:solidFill>
              </a:rPr>
              <a:t>Mandat/politique</a:t>
            </a:r>
          </a:p>
          <a:p>
            <a:pPr marL="91440" algn="just">
              <a:lnSpc>
                <a:spcPct val="150000"/>
              </a:lnSpc>
              <a:spcBef>
                <a:spcPts val="600"/>
              </a:spcBef>
              <a:spcAft>
                <a:spcPts val="600"/>
              </a:spcAft>
            </a:pPr>
            <a:r>
              <a:rPr lang="fr-CA" sz="1900" spc="20" noProof="1">
                <a:solidFill>
                  <a:srgbClr val="000000"/>
                </a:solidFill>
              </a:rPr>
              <a:t>Composition </a:t>
            </a:r>
          </a:p>
          <a:p>
            <a:pPr marL="91440" algn="just">
              <a:lnSpc>
                <a:spcPct val="150000"/>
              </a:lnSpc>
              <a:spcBef>
                <a:spcPts val="600"/>
              </a:spcBef>
              <a:spcAft>
                <a:spcPts val="600"/>
              </a:spcAft>
            </a:pPr>
            <a:r>
              <a:rPr lang="fr-CA" sz="1900" spc="20" noProof="1">
                <a:solidFill>
                  <a:srgbClr val="000000"/>
                </a:solidFill>
              </a:rPr>
              <a:t>Exigences en matière de réunions</a:t>
            </a:r>
          </a:p>
          <a:p>
            <a:pPr marL="91440" algn="just">
              <a:lnSpc>
                <a:spcPct val="150000"/>
              </a:lnSpc>
              <a:spcBef>
                <a:spcPts val="600"/>
              </a:spcBef>
              <a:spcAft>
                <a:spcPts val="600"/>
              </a:spcAft>
            </a:pPr>
            <a:r>
              <a:rPr lang="fr-CA" sz="1900" spc="20" noProof="1">
                <a:solidFill>
                  <a:srgbClr val="000000"/>
                </a:solidFill>
              </a:rPr>
              <a:t>Responsabilités globales</a:t>
            </a:r>
          </a:p>
          <a:p>
            <a:pPr marL="548640" lvl="1">
              <a:lnSpc>
                <a:spcPct val="150000"/>
              </a:lnSpc>
              <a:spcBef>
                <a:spcPts val="600"/>
              </a:spcBef>
              <a:spcAft>
                <a:spcPts val="600"/>
              </a:spcAft>
              <a:buFont typeface="Arial" panose="020B0604020202020204" pitchFamily="34" charset="0"/>
              <a:buChar char="•"/>
            </a:pPr>
            <a:endParaRPr lang="fr-CA" noProof="1"/>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custDataLst>
              <p:tags r:id="rId2"/>
            </p:custDataLst>
          </p:nvPr>
        </p:nvPicPr>
        <p:blipFill>
          <a:blip r:embed="rId15" cstate="screen">
            <a:extLst>
              <a:ext uri="{28A0092B-C50C-407E-A947-70E740481C1C}">
                <a14:useLocalDpi xmlns:a14="http://schemas.microsoft.com/office/drawing/2010/main"/>
              </a:ext>
            </a:extLst>
          </a:blip>
          <a:srcRect/>
          <a:stretch>
            <a:fillRect/>
          </a:stretch>
        </p:blipFill>
        <p:spPr>
          <a:xfrm>
            <a:off x="6030685" y="0"/>
            <a:ext cx="6917331" cy="6310809"/>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3"/>
            </p:custDataLst>
          </p:nvPr>
        </p:nvSpPr>
        <p:spPr>
          <a:xfrm>
            <a:off x="9348588" y="3688075"/>
            <a:ext cx="2736308"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4"/>
            </p:custDataLst>
          </p:nvPr>
        </p:nvSpPr>
        <p:spPr>
          <a:xfrm>
            <a:off x="7111799" y="3802899"/>
            <a:ext cx="5407579" cy="985000"/>
          </a:xfrm>
        </p:spPr>
        <p:txBody>
          <a:bodyPr/>
          <a:lstStyle/>
          <a:p>
            <a:r>
              <a:rPr lang="fr-CA" sz="3600" noProof="1"/>
              <a:t>Module 1</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5"/>
            </p:custDataLst>
          </p:nvPr>
        </p:nvSpPr>
        <p:spPr>
          <a:xfrm>
            <a:off x="7111799" y="4787900"/>
            <a:ext cx="5407579" cy="1162800"/>
          </a:xfrm>
        </p:spPr>
        <p:txBody>
          <a:bodyPr>
            <a:normAutofit/>
          </a:bodyPr>
          <a:lstStyle/>
          <a:p>
            <a:r>
              <a:rPr lang="fr-CA" sz="1700" noProof="1"/>
              <a:t>Qu’est-ce qu’un comité d’audit? À quoi sert-il?</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xfrm>
            <a:off x="10715509" y="295729"/>
            <a:ext cx="951132" cy="767687"/>
          </a:xfrm>
          <a:solidFill>
            <a:schemeClr val="tx1">
              <a:lumMod val="95000"/>
              <a:lumOff val="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4</a:t>
            </a:r>
          </a:p>
        </p:txBody>
      </p:sp>
      <p:pic>
        <p:nvPicPr>
          <p:cNvPr id="8" name="Picture 7">
            <a:extLst>
              <a:ext uri="{FF2B5EF4-FFF2-40B4-BE49-F238E27FC236}">
                <a16:creationId xmlns:a16="http://schemas.microsoft.com/office/drawing/2014/main" id="{5F05DB9D-8EAD-41E0-9810-15D33AD3B5C5}"/>
              </a:ext>
            </a:extLst>
          </p:cNvPr>
          <p:cNvPicPr>
            <a:picLocks noChangeAspect="1"/>
          </p:cNvPicPr>
          <p:nvPr>
            <p:custDataLst>
              <p:tags r:id="rId7"/>
            </p:custDataLst>
          </p:nvPr>
        </p:nvPicPr>
        <p:blipFill>
          <a:blip r:embed="rId16"/>
          <a:stretch>
            <a:fillRect/>
          </a:stretch>
        </p:blipFill>
        <p:spPr>
          <a:xfrm>
            <a:off x="6096000" y="679572"/>
            <a:ext cx="5174174" cy="17952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Audio 6">
            <a:hlinkClick r:id="" action="ppaction://media"/>
            <a:extLst>
              <a:ext uri="{FF2B5EF4-FFF2-40B4-BE49-F238E27FC236}">
                <a16:creationId xmlns:a16="http://schemas.microsoft.com/office/drawing/2014/main" id="{566E7DD1-2AC3-4086-9F54-07FE0F216D68}"/>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7"/>
          <a:stretch>
            <a:fillRect/>
          </a:stretch>
        </p:blipFill>
        <p:spPr>
          <a:xfrm>
            <a:off x="11429999" y="6096000"/>
            <a:ext cx="691733"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A00A03D8-3681-49FA-86FC-CB9209BCB344}"/>
              </a:ext>
            </a:extLst>
          </p:cNvPr>
          <p:cNvSpPr/>
          <p:nvPr>
            <p:custDataLst>
              <p:tags r:id="rId11"/>
            </p:custDataLst>
          </p:nvPr>
        </p:nvSpPr>
        <p:spPr>
          <a:xfrm>
            <a:off x="449634" y="5479935"/>
            <a:ext cx="1074365"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D6D085BB-0CEB-4C96-8814-E4D62C4777DF}"/>
              </a:ext>
            </a:extLst>
          </p:cNvPr>
          <p:cNvSpPr/>
          <p:nvPr>
            <p:custDataLst>
              <p:tags r:id="rId12"/>
            </p:custDataLst>
          </p:nvPr>
        </p:nvSpPr>
        <p:spPr>
          <a:xfrm>
            <a:off x="4958211" y="5479935"/>
            <a:ext cx="1073217"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370348087"/>
      </p:ext>
    </p:extLst>
  </p:cSld>
  <p:clrMapOvr>
    <a:masterClrMapping/>
  </p:clrMapOvr>
  <mc:AlternateContent xmlns:mc="http://schemas.openxmlformats.org/markup-compatibility/2006" xmlns:p14="http://schemas.microsoft.com/office/powerpoint/2010/main">
    <mc:Choice Requires="p14">
      <p:transition spd="slow" p14:dur="2000" advTm="26135"/>
    </mc:Choice>
    <mc:Fallback xmlns="">
      <p:transition spd="slow" advTm="2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noProof="1"/>
              <a:t>Comité consultatif</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r>
              <a:rPr lang="fr-CA" sz="2800" spc="20" noProof="1">
                <a:solidFill>
                  <a:srgbClr val="000000"/>
                </a:solidFill>
                <a:latin typeface="Calibri" panose="020F0502020204030204" pitchFamily="34" charset="0"/>
              </a:rPr>
              <a:t> </a:t>
            </a:r>
            <a:r>
              <a:rPr lang="fr-CA" sz="2800" spc="20" noProof="1">
                <a:solidFill>
                  <a:srgbClr val="000000"/>
                </a:solidFill>
                <a:latin typeface="+mj-lt"/>
              </a:rPr>
              <a:t>Comité du conseil</a:t>
            </a:r>
          </a:p>
          <a:p>
            <a:pPr marL="91440" algn="just">
              <a:lnSpc>
                <a:spcPct val="150000"/>
              </a:lnSpc>
              <a:spcBef>
                <a:spcPts val="600"/>
              </a:spcBef>
              <a:spcAft>
                <a:spcPts val="600"/>
              </a:spcAft>
            </a:pPr>
            <a:endParaRPr lang="fr-CA" sz="2800" spc="20" noProof="1">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278976" y="2774487"/>
            <a:ext cx="4904770" cy="3066661"/>
          </a:xfrm>
        </p:spPr>
        <p:txBody>
          <a:bodyPr>
            <a:normAutofit fontScale="47500" lnSpcReduction="20000"/>
          </a:bodyPr>
          <a:lstStyle/>
          <a:p>
            <a:pPr marL="262890" lvl="1" indent="0">
              <a:lnSpc>
                <a:spcPct val="150000"/>
              </a:lnSpc>
              <a:spcBef>
                <a:spcPts val="600"/>
              </a:spcBef>
              <a:spcAft>
                <a:spcPts val="600"/>
              </a:spcAft>
              <a:buNone/>
            </a:pPr>
            <a:r>
              <a:rPr lang="fr-CA" sz="4500" spc="20" noProof="1">
                <a:solidFill>
                  <a:srgbClr val="000000"/>
                </a:solidFill>
              </a:rPr>
              <a:t>Aide le conseil municipal à :</a:t>
            </a:r>
          </a:p>
          <a:p>
            <a:pPr marL="720090" lvl="1" indent="-457200">
              <a:lnSpc>
                <a:spcPct val="150000"/>
              </a:lnSpc>
              <a:spcBef>
                <a:spcPts val="600"/>
              </a:spcBef>
              <a:spcAft>
                <a:spcPts val="600"/>
              </a:spcAft>
              <a:buFont typeface="Calibri" panose="020F0502020204030204" pitchFamily="34" charset="0"/>
              <a:buChar char="›"/>
            </a:pPr>
            <a:r>
              <a:rPr lang="fr-CA" sz="3200" spc="20" noProof="1">
                <a:solidFill>
                  <a:srgbClr val="000000"/>
                </a:solidFill>
              </a:rPr>
              <a:t>assurer la qualité et l’intégrité de l’information financière;</a:t>
            </a:r>
          </a:p>
          <a:p>
            <a:pPr marL="720090" lvl="1" indent="-457200">
              <a:lnSpc>
                <a:spcPct val="150000"/>
              </a:lnSpc>
              <a:spcBef>
                <a:spcPts val="600"/>
              </a:spcBef>
              <a:spcAft>
                <a:spcPts val="600"/>
              </a:spcAft>
              <a:buFont typeface="Calibri" panose="020F0502020204030204" pitchFamily="34" charset="0"/>
              <a:buChar char="›"/>
            </a:pPr>
            <a:r>
              <a:rPr lang="fr-CA" sz="3200" spc="20" noProof="1">
                <a:solidFill>
                  <a:srgbClr val="000000"/>
                </a:solidFill>
              </a:rPr>
              <a:t>veiller à ce que des systèmes et contrôles appropriés soient en place pour l’enregistrement des transactions et la protection des actifs.</a:t>
            </a:r>
            <a:endParaRPr lang="fr-CA" sz="3200" noProof="1"/>
          </a:p>
          <a:p>
            <a:endParaRPr lang="fr-CA"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5</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cstate="screen">
            <a:extLst>
              <a:ext uri="{28A0092B-C50C-407E-A947-70E740481C1C}">
                <a14:useLocalDpi xmlns:a14="http://schemas.microsoft.com/office/drawing/2010/main"/>
              </a:ext>
            </a:extLst>
          </a:blip>
          <a:srcRect/>
          <a:stretch/>
        </p:blipFill>
        <p:spPr/>
      </p:pic>
      <p:pic>
        <p:nvPicPr>
          <p:cNvPr id="2" name="Audio 1">
            <a:hlinkClick r:id="" action="ppaction://media"/>
            <a:extLst>
              <a:ext uri="{FF2B5EF4-FFF2-40B4-BE49-F238E27FC236}">
                <a16:creationId xmlns:a16="http://schemas.microsoft.com/office/drawing/2014/main" id="{2BE7CD06-746A-4717-943F-8551C901F6DE}"/>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380E9F1D-E871-414D-96C2-B3C737E6CF3A}"/>
              </a:ext>
            </a:extLst>
          </p:cNvPr>
          <p:cNvSpPr/>
          <p:nvPr>
            <p:custDataLst>
              <p:tags r:id="rId9"/>
            </p:custDataLst>
          </p:nvPr>
        </p:nvSpPr>
        <p:spPr>
          <a:xfrm>
            <a:off x="449635" y="5479935"/>
            <a:ext cx="1063076"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7FED9FFD-C808-40E7-BA80-B86C20DCE431}"/>
              </a:ext>
            </a:extLst>
          </p:cNvPr>
          <p:cNvSpPr/>
          <p:nvPr>
            <p:custDataLst>
              <p:tags r:id="rId10"/>
            </p:custDataLst>
          </p:nvPr>
        </p:nvSpPr>
        <p:spPr>
          <a:xfrm>
            <a:off x="4994535" y="5479935"/>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122728967"/>
      </p:ext>
    </p:extLst>
  </p:cSld>
  <p:clrMapOvr>
    <a:masterClrMapping/>
  </p:clrMapOvr>
  <mc:AlternateContent xmlns:mc="http://schemas.openxmlformats.org/markup-compatibility/2006" xmlns:p14="http://schemas.microsoft.com/office/powerpoint/2010/main">
    <mc:Choice Requires="p14">
      <p:transition spd="slow" p14:dur="2000" advTm="16737"/>
    </mc:Choice>
    <mc:Fallback xmlns="">
      <p:transition spd="slow" advTm="1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a:xfrm>
            <a:off x="10715509" y="295729"/>
            <a:ext cx="964423"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6</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7" name="Rectangle 6"/>
          <p:cNvSpPr/>
          <p:nvPr>
            <p:custDataLst>
              <p:tags r:id="rId3"/>
            </p:custDataLst>
          </p:nvPr>
        </p:nvSpPr>
        <p:spPr>
          <a:xfrm>
            <a:off x="4158978" y="1052237"/>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Définit le but et le rôle du comité</a:t>
            </a:r>
          </a:p>
        </p:txBody>
      </p:sp>
      <p:sp>
        <p:nvSpPr>
          <p:cNvPr id="10" name="Rectangle 9">
            <a:extLst>
              <a:ext uri="{FF2B5EF4-FFF2-40B4-BE49-F238E27FC236}">
                <a16:creationId xmlns:a16="http://schemas.microsoft.com/office/drawing/2014/main" id="{BCAE2FE5-EFC5-494D-AD5A-C68F7DABD1A8}"/>
              </a:ext>
            </a:extLst>
          </p:cNvPr>
          <p:cNvSpPr/>
          <p:nvPr>
            <p:custDataLst>
              <p:tags r:id="rId4"/>
            </p:custDataLst>
          </p:nvPr>
        </p:nvSpPr>
        <p:spPr>
          <a:xfrm>
            <a:off x="4209434" y="1642229"/>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Décrit la composition du comité</a:t>
            </a:r>
          </a:p>
        </p:txBody>
      </p:sp>
      <p:sp>
        <p:nvSpPr>
          <p:cNvPr id="11" name="Rectangle 10">
            <a:extLst>
              <a:ext uri="{FF2B5EF4-FFF2-40B4-BE49-F238E27FC236}">
                <a16:creationId xmlns:a16="http://schemas.microsoft.com/office/drawing/2014/main" id="{D3E8AFED-8F14-4B27-ACA5-EFA3B8568793}"/>
              </a:ext>
            </a:extLst>
          </p:cNvPr>
          <p:cNvSpPr/>
          <p:nvPr>
            <p:custDataLst>
              <p:tags r:id="rId5"/>
            </p:custDataLst>
          </p:nvPr>
        </p:nvSpPr>
        <p:spPr>
          <a:xfrm>
            <a:off x="4158979" y="2232221"/>
            <a:ext cx="7780905"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ea typeface="Roboto" panose="02000000000000000000" pitchFamily="2" charset="0"/>
              </a:rPr>
              <a:t>Établit </a:t>
            </a: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les mandats des membres indépendants</a:t>
            </a:r>
          </a:p>
        </p:txBody>
      </p:sp>
      <p:sp>
        <p:nvSpPr>
          <p:cNvPr id="12" name="Rectangle 11">
            <a:extLst>
              <a:ext uri="{FF2B5EF4-FFF2-40B4-BE49-F238E27FC236}">
                <a16:creationId xmlns:a16="http://schemas.microsoft.com/office/drawing/2014/main" id="{6CF99BB8-0193-4FEB-9CB4-D6151F836D1B}"/>
              </a:ext>
            </a:extLst>
          </p:cNvPr>
          <p:cNvSpPr/>
          <p:nvPr>
            <p:custDataLst>
              <p:tags r:id="rId6"/>
            </p:custDataLst>
          </p:nvPr>
        </p:nvSpPr>
        <p:spPr>
          <a:xfrm>
            <a:off x="4158977" y="3172182"/>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Établit les exigences relatives aux réunions et le quorum </a:t>
            </a:r>
          </a:p>
        </p:txBody>
      </p:sp>
      <p:sp>
        <p:nvSpPr>
          <p:cNvPr id="14" name="Rectangle 13">
            <a:extLst>
              <a:ext uri="{FF2B5EF4-FFF2-40B4-BE49-F238E27FC236}">
                <a16:creationId xmlns:a16="http://schemas.microsoft.com/office/drawing/2014/main" id="{56ECEEEA-AF40-47DE-97C4-ADD6B02DA846}"/>
              </a:ext>
            </a:extLst>
          </p:cNvPr>
          <p:cNvSpPr/>
          <p:nvPr>
            <p:custDataLst>
              <p:tags r:id="rId7"/>
            </p:custDataLst>
          </p:nvPr>
        </p:nvSpPr>
        <p:spPr>
          <a:xfrm>
            <a:off x="4158977" y="4874994"/>
            <a:ext cx="8470641" cy="455189"/>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ea typeface="Roboto" panose="02000000000000000000" pitchFamily="2" charset="0"/>
              </a:rPr>
              <a:t>Précise la formation requise</a:t>
            </a:r>
            <a:endParaRPr kumimoji="0" lang="fr-CA" b="0" i="0" u="none" strike="noStrike" kern="1200" cap="none" spc="20" normalizeH="0" baseline="0" noProof="1">
              <a:ln>
                <a:noFill/>
              </a:ln>
              <a:solidFill>
                <a:srgbClr val="000000"/>
              </a:solidFill>
              <a:effectLst/>
              <a:uLnTx/>
              <a:uFillTx/>
              <a:ea typeface="Roboto" panose="02000000000000000000" pitchFamily="2" charset="0"/>
              <a:cs typeface="+mn-cs"/>
            </a:endParaRPr>
          </a:p>
        </p:txBody>
      </p:sp>
      <p:sp>
        <p:nvSpPr>
          <p:cNvPr id="15" name="Rectangle 14">
            <a:extLst>
              <a:ext uri="{FF2B5EF4-FFF2-40B4-BE49-F238E27FC236}">
                <a16:creationId xmlns:a16="http://schemas.microsoft.com/office/drawing/2014/main" id="{FE675C82-2FB5-440C-913A-AA44C04FF791}"/>
              </a:ext>
            </a:extLst>
          </p:cNvPr>
          <p:cNvSpPr/>
          <p:nvPr>
            <p:custDataLst>
              <p:tags r:id="rId8"/>
            </p:custDataLst>
          </p:nvPr>
        </p:nvSpPr>
        <p:spPr>
          <a:xfrm>
            <a:off x="4209433" y="5484594"/>
            <a:ext cx="6664307" cy="870688"/>
          </a:xfrm>
          <a:prstGeom prst="rect">
            <a:avLst/>
          </a:prstGeom>
        </p:spPr>
        <p:txBody>
          <a:bodyPr wrap="square">
            <a:spAutoFit/>
          </a:bodyPr>
          <a:lstStyle/>
          <a:p>
            <a:pPr marL="43434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Décrit les exigences relatives à la communication de l’information </a:t>
            </a:r>
          </a:p>
        </p:txBody>
      </p:sp>
      <p:sp>
        <p:nvSpPr>
          <p:cNvPr id="16" name="Rectangle 15">
            <a:extLst>
              <a:ext uri="{FF2B5EF4-FFF2-40B4-BE49-F238E27FC236}">
                <a16:creationId xmlns:a16="http://schemas.microsoft.com/office/drawing/2014/main" id="{5EA600A3-AC20-4E99-A8F5-87D96E73F0F0}"/>
              </a:ext>
            </a:extLst>
          </p:cNvPr>
          <p:cNvSpPr/>
          <p:nvPr>
            <p:custDataLst>
              <p:tags r:id="rId9"/>
            </p:custDataLst>
          </p:nvPr>
        </p:nvSpPr>
        <p:spPr>
          <a:xfrm>
            <a:off x="4253229" y="3799106"/>
            <a:ext cx="7878170" cy="870688"/>
          </a:xfrm>
          <a:prstGeom prst="rect">
            <a:avLst/>
          </a:prstGeom>
        </p:spPr>
        <p:txBody>
          <a:bodyPr wrap="square">
            <a:spAutoFit/>
          </a:bodyPr>
          <a:lstStyle/>
          <a:p>
            <a:pPr marL="342900" marR="0" lvl="0" indent="-34290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kumimoji="0" lang="fr-CA" b="0" i="0" u="none" strike="noStrike" kern="1200" cap="none" spc="20" normalizeH="0" baseline="0" noProof="1">
                <a:ln>
                  <a:noFill/>
                </a:ln>
                <a:solidFill>
                  <a:srgbClr val="000000"/>
                </a:solidFill>
                <a:effectLst/>
                <a:uLnTx/>
                <a:uFillTx/>
                <a:ea typeface="Roboto" panose="02000000000000000000" pitchFamily="2" charset="0"/>
                <a:cs typeface="+mn-cs"/>
              </a:rPr>
              <a:t>Exige un mandat ou des modalités de mission pour chaque audit ou mission d’audit spéciale</a:t>
            </a:r>
          </a:p>
        </p:txBody>
      </p:sp>
      <p:pic>
        <p:nvPicPr>
          <p:cNvPr id="3" name="Picture 2">
            <a:extLst>
              <a:ext uri="{FF2B5EF4-FFF2-40B4-BE49-F238E27FC236}">
                <a16:creationId xmlns:a16="http://schemas.microsoft.com/office/drawing/2014/main" id="{4A5D9CEC-4B3A-4639-9C8E-E9B69352E7D4}"/>
              </a:ext>
            </a:extLst>
          </p:cNvPr>
          <p:cNvPicPr>
            <a:picLocks noChangeAspect="1"/>
          </p:cNvPicPr>
          <p:nvPr>
            <p:custDataLst>
              <p:tags r:id="rId10"/>
            </p:custDataLst>
          </p:nvPr>
        </p:nvPicPr>
        <p:blipFill>
          <a:blip r:embed="rId18"/>
          <a:stretch>
            <a:fillRect/>
          </a:stretch>
        </p:blipFill>
        <p:spPr>
          <a:xfrm>
            <a:off x="620563" y="1534353"/>
            <a:ext cx="3332134" cy="1582920"/>
          </a:xfrm>
          <a:prstGeom prst="rect">
            <a:avLst/>
          </a:prstGeom>
        </p:spPr>
      </p:pic>
      <p:pic>
        <p:nvPicPr>
          <p:cNvPr id="9" name="Audio 8">
            <a:hlinkClick r:id="" action="ppaction://media"/>
            <a:extLst>
              <a:ext uri="{FF2B5EF4-FFF2-40B4-BE49-F238E27FC236}">
                <a16:creationId xmlns:a16="http://schemas.microsoft.com/office/drawing/2014/main" id="{98C17403-7DC6-415B-A753-1EEB8A5D539D}"/>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19"/>
          <a:stretch>
            <a:fillRect/>
          </a:stretch>
        </p:blipFill>
        <p:spPr>
          <a:xfrm>
            <a:off x="11429999" y="6096000"/>
            <a:ext cx="701399"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09F382F5-D59C-41CB-8110-3AB24623FAE7}"/>
              </a:ext>
            </a:extLst>
          </p:cNvPr>
          <p:cNvSpPr/>
          <p:nvPr>
            <p:custDataLst>
              <p:tags r:id="rId14"/>
            </p:custDataLst>
          </p:nvPr>
        </p:nvSpPr>
        <p:spPr>
          <a:xfrm>
            <a:off x="457200" y="5241770"/>
            <a:ext cx="1089378"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7" name="Action Button: Go Forward or Next 16">
            <a:hlinkClick r:id="" action="ppaction://hlinkshowjump?jump=nextslide" highlightClick="1"/>
            <a:extLst>
              <a:ext uri="{FF2B5EF4-FFF2-40B4-BE49-F238E27FC236}">
                <a16:creationId xmlns:a16="http://schemas.microsoft.com/office/drawing/2014/main" id="{40FDFE2A-628E-4955-8662-BADFD4D3D1D5}"/>
              </a:ext>
            </a:extLst>
          </p:cNvPr>
          <p:cNvSpPr/>
          <p:nvPr>
            <p:custDataLst>
              <p:tags r:id="rId15"/>
            </p:custDataLst>
          </p:nvPr>
        </p:nvSpPr>
        <p:spPr>
          <a:xfrm>
            <a:off x="10789012" y="5241770"/>
            <a:ext cx="1088214"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3914283838"/>
      </p:ext>
    </p:extLst>
  </p:cSld>
  <p:clrMapOvr>
    <a:masterClrMapping/>
  </p:clrMapOvr>
  <mc:AlternateContent xmlns:mc="http://schemas.openxmlformats.org/markup-compatibility/2006" xmlns:p14="http://schemas.microsoft.com/office/powerpoint/2010/main">
    <mc:Choice Requires="p14">
      <p:transition spd="slow" p14:dur="2000" advTm="50681"/>
    </mc:Choice>
    <mc:Fallback xmlns="">
      <p:transition spd="slow" advTm="5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28FED25-4DDC-4D72-A54E-3E227B420317}"/>
              </a:ext>
            </a:extLst>
          </p:cNvPr>
          <p:cNvSpPr>
            <a:spLocks noGrp="1"/>
          </p:cNvSpPr>
          <p:nvPr>
            <p:ph type="subTitle" idx="1"/>
            <p:custDataLst>
              <p:tags r:id="rId2"/>
            </p:custDataLst>
          </p:nvPr>
        </p:nvSpPr>
        <p:spPr bwMode="gray">
          <a:xfrm>
            <a:off x="7859469" y="3708115"/>
            <a:ext cx="4268363" cy="2419969"/>
          </a:xfrm>
        </p:spPr>
        <p:txBody>
          <a:bodyPr>
            <a:noAutofit/>
          </a:bodyPr>
          <a:lstStyle/>
          <a:p>
            <a:pPr marL="91440" algn="l">
              <a:lnSpc>
                <a:spcPct val="150000"/>
              </a:lnSpc>
              <a:spcBef>
                <a:spcPts val="600"/>
              </a:spcBef>
            </a:pPr>
            <a:r>
              <a:rPr lang="fr-CA" sz="1800" spc="20" noProof="1"/>
              <a:t>Il est recommandé qu’au moins un membre détienne un titre professionnel dans le secteur financier ou une expertise pertinente en gestion financière.</a:t>
            </a:r>
          </a:p>
        </p:txBody>
      </p:sp>
      <p:pic>
        <p:nvPicPr>
          <p:cNvPr id="27" name="Picture Placeholder 26" descr="Teacher">
            <a:extLst>
              <a:ext uri="{FF2B5EF4-FFF2-40B4-BE49-F238E27FC236}">
                <a16:creationId xmlns:a16="http://schemas.microsoft.com/office/drawing/2014/main" id="{EF145220-68FE-4BC3-8DF6-074CABEAC097}"/>
              </a:ext>
            </a:extLst>
          </p:cNvPr>
          <p:cNvPicPr>
            <a:picLocks noGrp="1" noChangeAspect="1"/>
          </p:cNvPicPr>
          <p:nvPr>
            <p:ph type="pic" sz="quarter" idx="45"/>
            <p:custDataLst>
              <p:tags r:id="rId3"/>
            </p:custDataLst>
          </p:nvPr>
        </p:nvPicPr>
        <p:blipFill>
          <a:blip r:embed="rId21" cstate="screen">
            <a:biLevel thresh="25000"/>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p:blipFill>
        <p:spPr>
          <a:xfrm>
            <a:off x="2876202" y="2807208"/>
            <a:ext cx="914400" cy="914400"/>
          </a:xfrm>
        </p:spPr>
      </p:pic>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custDataLst>
              <p:tags r:id="rId4"/>
            </p:custDataLst>
          </p:nvPr>
        </p:nvSpPr>
        <p:spPr>
          <a:xfrm>
            <a:off x="431800" y="4219181"/>
            <a:ext cx="1620000" cy="360000"/>
          </a:xfrm>
        </p:spPr>
        <p:txBody>
          <a:bodyPr>
            <a:normAutofit lnSpcReduction="10000"/>
          </a:bodyPr>
          <a:lstStyle/>
          <a:p>
            <a:r>
              <a:rPr lang="fr-CA" noProof="1"/>
              <a:t>Au moins 3</a:t>
            </a:r>
          </a:p>
        </p:txBody>
      </p:sp>
      <p:sp>
        <p:nvSpPr>
          <p:cNvPr id="7" name="Text Placeholder 6">
            <a:extLst>
              <a:ext uri="{FF2B5EF4-FFF2-40B4-BE49-F238E27FC236}">
                <a16:creationId xmlns:a16="http://schemas.microsoft.com/office/drawing/2014/main" id="{FBE93992-F65E-48D7-971D-FA51E969BEFE}"/>
              </a:ext>
            </a:extLst>
          </p:cNvPr>
          <p:cNvSpPr>
            <a:spLocks noGrp="1"/>
          </p:cNvSpPr>
          <p:nvPr>
            <p:ph type="body" sz="quarter" idx="18"/>
            <p:custDataLst>
              <p:tags r:id="rId5"/>
            </p:custDataLst>
          </p:nvPr>
        </p:nvSpPr>
        <p:spPr>
          <a:xfrm>
            <a:off x="431800" y="4756648"/>
            <a:ext cx="1620000" cy="1029009"/>
          </a:xfrm>
        </p:spPr>
        <p:txBody>
          <a:bodyPr>
            <a:normAutofit/>
          </a:bodyPr>
          <a:lstStyle/>
          <a:p>
            <a:r>
              <a:rPr lang="fr-CA" sz="1200" noProof="1">
                <a:solidFill>
                  <a:schemeClr val="tx1"/>
                </a:solidFill>
                <a:ea typeface="Roboto" panose="02000000000000000000" pitchFamily="2" charset="0"/>
              </a:rPr>
              <a:t>Au moins 2 </a:t>
            </a:r>
            <a:r>
              <a:rPr lang="fr-CA" sz="1200" spc="20" noProof="1">
                <a:solidFill>
                  <a:schemeClr val="tx1"/>
                </a:solidFill>
                <a:ea typeface="Roboto" panose="02000000000000000000" pitchFamily="2" charset="0"/>
              </a:rPr>
              <a:t>membres élus du conseil</a:t>
            </a:r>
          </a:p>
          <a:p>
            <a:r>
              <a:rPr lang="fr-CA" noProof="1"/>
              <a:t> </a:t>
            </a:r>
          </a:p>
          <a:p>
            <a:endParaRPr lang="fr-CA" noProof="1"/>
          </a:p>
        </p:txBody>
      </p:sp>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custDataLst>
              <p:tags r:id="rId6"/>
            </p:custDataLst>
          </p:nvPr>
        </p:nvSpPr>
        <p:spPr>
          <a:xfrm>
            <a:off x="2618018" y="4235829"/>
            <a:ext cx="1959465" cy="360000"/>
          </a:xfrm>
        </p:spPr>
        <p:txBody>
          <a:bodyPr>
            <a:noAutofit/>
          </a:bodyPr>
          <a:lstStyle/>
          <a:p>
            <a:r>
              <a:rPr lang="fr-CA" noProof="1"/>
              <a:t>1 indépendant</a:t>
            </a:r>
          </a:p>
        </p:txBody>
      </p:sp>
      <p:sp>
        <p:nvSpPr>
          <p:cNvPr id="9" name="Text Placeholder 8">
            <a:extLst>
              <a:ext uri="{FF2B5EF4-FFF2-40B4-BE49-F238E27FC236}">
                <a16:creationId xmlns:a16="http://schemas.microsoft.com/office/drawing/2014/main" id="{66810F29-B4A6-4A97-903D-F931D52ACA7F}"/>
              </a:ext>
            </a:extLst>
          </p:cNvPr>
          <p:cNvSpPr>
            <a:spLocks noGrp="1"/>
          </p:cNvSpPr>
          <p:nvPr>
            <p:ph type="body" sz="quarter" idx="34"/>
            <p:custDataLst>
              <p:tags r:id="rId7"/>
            </p:custDataLst>
          </p:nvPr>
        </p:nvSpPr>
        <p:spPr>
          <a:xfrm>
            <a:off x="2562659" y="4756648"/>
            <a:ext cx="2291974" cy="1029009"/>
          </a:xfrm>
        </p:spPr>
        <p:txBody>
          <a:bodyPr>
            <a:normAutofit fontScale="25000" lnSpcReduction="20000"/>
          </a:bodyPr>
          <a:lstStyle/>
          <a:p>
            <a:pPr marL="91440" lvl="1" indent="0">
              <a:lnSpc>
                <a:spcPct val="120000"/>
              </a:lnSpc>
              <a:spcBef>
                <a:spcPts val="0"/>
              </a:spcBef>
              <a:buNone/>
            </a:pPr>
            <a:r>
              <a:rPr lang="fr-CA" sz="4800" spc="20" noProof="1">
                <a:solidFill>
                  <a:schemeClr val="tx1"/>
                </a:solidFill>
                <a:ea typeface="Roboto" panose="02000000000000000000" pitchFamily="2" charset="0"/>
              </a:rPr>
              <a:t>Un membre qui n’est ni un élu du conseil, ni lié au conseil ou aux employés municipaux</a:t>
            </a:r>
          </a:p>
          <a:p>
            <a:r>
              <a:rPr lang="fr-CA" sz="6400" noProof="1">
                <a:solidFill>
                  <a:schemeClr val="tx1"/>
                </a:solidFill>
                <a:latin typeface="Calibri Light" panose="020F0302020204030204" pitchFamily="34" charset="0"/>
              </a:rPr>
              <a:t> </a:t>
            </a:r>
          </a:p>
          <a:p>
            <a:endParaRPr lang="fr-CA" noProof="1"/>
          </a:p>
        </p:txBody>
      </p:sp>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custDataLst>
              <p:tags r:id="rId8"/>
            </p:custDataLst>
          </p:nvPr>
        </p:nvSpPr>
        <p:spPr>
          <a:xfrm>
            <a:off x="4577483" y="4111886"/>
            <a:ext cx="2275761" cy="648415"/>
          </a:xfrm>
        </p:spPr>
        <p:txBody>
          <a:bodyPr>
            <a:noAutofit/>
          </a:bodyPr>
          <a:lstStyle/>
          <a:p>
            <a:r>
              <a:rPr lang="fr-CA" noProof="1"/>
              <a:t>Tous ont une culture financière</a:t>
            </a:r>
          </a:p>
        </p:txBody>
      </p:sp>
      <p:sp>
        <p:nvSpPr>
          <p:cNvPr id="11" name="Text Placeholder 10">
            <a:extLst>
              <a:ext uri="{FF2B5EF4-FFF2-40B4-BE49-F238E27FC236}">
                <a16:creationId xmlns:a16="http://schemas.microsoft.com/office/drawing/2014/main" id="{89256EF6-3CDE-4ADE-8753-BF5040E3C65B}"/>
              </a:ext>
            </a:extLst>
          </p:cNvPr>
          <p:cNvSpPr>
            <a:spLocks noGrp="1"/>
          </p:cNvSpPr>
          <p:nvPr>
            <p:ph type="body" sz="quarter" idx="36"/>
            <p:custDataLst>
              <p:tags r:id="rId9"/>
            </p:custDataLst>
          </p:nvPr>
        </p:nvSpPr>
        <p:spPr>
          <a:xfrm>
            <a:off x="4808221" y="4781562"/>
            <a:ext cx="2156459" cy="1424354"/>
          </a:xfrm>
        </p:spPr>
        <p:txBody>
          <a:bodyPr>
            <a:normAutofit/>
          </a:bodyPr>
          <a:lstStyle/>
          <a:p>
            <a:r>
              <a:rPr lang="fr-CA" sz="1250" spc="20" noProof="1">
                <a:solidFill>
                  <a:srgbClr val="000000"/>
                </a:solidFill>
              </a:rPr>
              <a:t>Peuvent raisonnablement comprendre un jeu d’états financiers et les questions d’ordre financier</a:t>
            </a:r>
          </a:p>
          <a:p>
            <a:endParaRPr lang="fr-CA" sz="1350" noProof="1"/>
          </a:p>
        </p:txBody>
      </p:sp>
      <p:sp>
        <p:nvSpPr>
          <p:cNvPr id="88" name="Slide Number Placeholder 87">
            <a:extLst>
              <a:ext uri="{FF2B5EF4-FFF2-40B4-BE49-F238E27FC236}">
                <a16:creationId xmlns:a16="http://schemas.microsoft.com/office/drawing/2014/main" id="{FAFF03E5-FC39-4375-8BD9-53A0FD781CB7}"/>
              </a:ext>
            </a:extLst>
          </p:cNvPr>
          <p:cNvSpPr>
            <a:spLocks noGrp="1"/>
          </p:cNvSpPr>
          <p:nvPr>
            <p:ph type="sldNum" sz="quarter" idx="50"/>
            <p:custDataLst>
              <p:tags r:id="rId10"/>
            </p:custDataLst>
          </p:nvPr>
        </p:nvSpPr>
        <p:spPr>
          <a:xfrm>
            <a:off x="11101137" y="497305"/>
            <a:ext cx="569338" cy="52938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7</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E7D4F881-6302-4AC7-BDAD-4BC68C883683}"/>
              </a:ext>
            </a:extLst>
          </p:cNvPr>
          <p:cNvSpPr>
            <a:spLocks noGrp="1"/>
          </p:cNvSpPr>
          <p:nvPr>
            <p:ph type="ctrTitle"/>
            <p:custDataLst>
              <p:tags r:id="rId11"/>
            </p:custDataLst>
          </p:nvPr>
        </p:nvSpPr>
        <p:spPr/>
        <p:txBody>
          <a:bodyPr/>
          <a:lstStyle/>
          <a:p>
            <a:r>
              <a:rPr lang="fr-CA" noProof="1"/>
              <a:t>Composition</a:t>
            </a:r>
          </a:p>
        </p:txBody>
      </p:sp>
      <p:pic>
        <p:nvPicPr>
          <p:cNvPr id="15" name="Graphic 14" descr="Universal access">
            <a:extLst>
              <a:ext uri="{FF2B5EF4-FFF2-40B4-BE49-F238E27FC236}">
                <a16:creationId xmlns:a16="http://schemas.microsoft.com/office/drawing/2014/main" id="{D3700DFC-52ED-4799-B097-CD15C2E9AFF7}"/>
              </a:ext>
            </a:extLst>
          </p:cNvPr>
          <p:cNvPicPr>
            <a:picLocks noChangeAspect="1"/>
          </p:cNvPicPr>
          <p:nvPr>
            <p:custDataLst>
              <p:tags r:id="rId12"/>
            </p:custDataLst>
          </p:nvPr>
        </p:nvPicPr>
        <p:blipFill>
          <a:blip r:embed="rId23">
            <a:extLst>
              <a:ext uri="{96DAC541-7B7A-43D3-8B79-37D633B846F1}">
                <asvg:svgBlip xmlns:asvg="http://schemas.microsoft.com/office/drawing/2016/SVG/main" r:embed="rId24"/>
              </a:ext>
            </a:extLst>
          </a:blip>
          <a:stretch>
            <a:fillRect/>
          </a:stretch>
        </p:blipFill>
        <p:spPr>
          <a:xfrm>
            <a:off x="784600" y="2677287"/>
            <a:ext cx="914400" cy="914400"/>
          </a:xfrm>
          <a:prstGeom prst="rect">
            <a:avLst/>
          </a:prstGeom>
        </p:spPr>
      </p:pic>
      <p:pic>
        <p:nvPicPr>
          <p:cNvPr id="17" name="Graphic 16" descr="Presentation with bar chart">
            <a:extLst>
              <a:ext uri="{FF2B5EF4-FFF2-40B4-BE49-F238E27FC236}">
                <a16:creationId xmlns:a16="http://schemas.microsoft.com/office/drawing/2014/main" id="{6A8DDE7C-37C9-4708-9C78-9A2E4E680375}"/>
              </a:ext>
            </a:extLst>
          </p:cNvPr>
          <p:cNvPicPr>
            <a:picLocks noChangeAspect="1"/>
          </p:cNvPicPr>
          <p:nvPr>
            <p:custDataLst>
              <p:tags r:id="rId13"/>
            </p:custDataLst>
          </p:nvPr>
        </p:nvPicPr>
        <p:blipFill>
          <a:blip r:embed="rId25">
            <a:extLst>
              <a:ext uri="{96DAC541-7B7A-43D3-8B79-37D633B846F1}">
                <asvg:svgBlip xmlns:asvg="http://schemas.microsoft.com/office/drawing/2016/SVG/main" r:embed="rId26"/>
              </a:ext>
            </a:extLst>
          </a:blip>
          <a:stretch>
            <a:fillRect/>
          </a:stretch>
        </p:blipFill>
        <p:spPr>
          <a:xfrm>
            <a:off x="5129538" y="2774487"/>
            <a:ext cx="914400" cy="914400"/>
          </a:xfrm>
          <a:prstGeom prst="rect">
            <a:avLst/>
          </a:prstGeom>
        </p:spPr>
      </p:pic>
      <p:pic>
        <p:nvPicPr>
          <p:cNvPr id="2" name="Audio 1">
            <a:hlinkClick r:id="" action="ppaction://media"/>
            <a:extLst>
              <a:ext uri="{FF2B5EF4-FFF2-40B4-BE49-F238E27FC236}">
                <a16:creationId xmlns:a16="http://schemas.microsoft.com/office/drawing/2014/main" id="{80243B5C-3CEE-4D33-A971-BAADB8A5B30B}"/>
              </a:ext>
            </a:extLst>
          </p:cNvPr>
          <p:cNvPicPr>
            <a:picLocks noChangeAspect="1"/>
          </p:cNvPicPr>
          <p:nvPr>
            <a:audioFile r:link="rId15"/>
            <p:custDataLst>
              <p:tags r:id="rId16"/>
            </p:custDataLst>
            <p:extLst>
              <p:ext uri="{DAA4B4D4-6D71-4841-9C94-3DE7FCFB9230}">
                <p14:media xmlns:p14="http://schemas.microsoft.com/office/powerpoint/2010/main" r:embed="rId14"/>
              </p:ext>
            </p:extLst>
          </p:nvPr>
        </p:nvPicPr>
        <p:blipFill>
          <a:blip r:embed="rId27"/>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AB55CF39-57CC-4E4B-9963-2DB941D7D3B8}"/>
              </a:ext>
            </a:extLst>
          </p:cNvPr>
          <p:cNvSpPr/>
          <p:nvPr>
            <p:custDataLst>
              <p:tags r:id="rId17"/>
            </p:custDataLst>
          </p:nvPr>
        </p:nvSpPr>
        <p:spPr>
          <a:xfrm>
            <a:off x="431801" y="5493739"/>
            <a:ext cx="105833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8" name="Action Button: Go Forward or Next 17">
            <a:hlinkClick r:id="" action="ppaction://hlinkshowjump?jump=nextslide" highlightClick="1"/>
            <a:extLst>
              <a:ext uri="{FF2B5EF4-FFF2-40B4-BE49-F238E27FC236}">
                <a16:creationId xmlns:a16="http://schemas.microsoft.com/office/drawing/2014/main" id="{3009E1EF-D03E-4CA0-B435-0E5F277779CB}"/>
              </a:ext>
            </a:extLst>
          </p:cNvPr>
          <p:cNvSpPr/>
          <p:nvPr>
            <p:custDataLst>
              <p:tags r:id="rId18"/>
            </p:custDataLst>
          </p:nvPr>
        </p:nvSpPr>
        <p:spPr>
          <a:xfrm>
            <a:off x="3931920" y="5493739"/>
            <a:ext cx="105283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3378458110"/>
      </p:ext>
    </p:extLst>
  </p:cSld>
  <p:clrMapOvr>
    <a:masterClrMapping/>
  </p:clrMapOvr>
  <mc:AlternateContent xmlns:mc="http://schemas.openxmlformats.org/markup-compatibility/2006" xmlns:p14="http://schemas.microsoft.com/office/powerpoint/2010/main">
    <mc:Choice Requires="p14">
      <p:transition spd="slow" p14:dur="2000" advTm="24659"/>
    </mc:Choice>
    <mc:Fallback xmlns="">
      <p:transition spd="slow" advTm="2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1100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noProof="1"/>
              <a:t>8</a:t>
            </a:r>
          </a:p>
        </p:txBody>
      </p:sp>
      <p:pic>
        <p:nvPicPr>
          <p:cNvPr id="10" name="Picture 9"/>
          <p:cNvPicPr>
            <a:picLocks noChangeAspect="1"/>
          </p:cNvPicPr>
          <p:nvPr>
            <p:custDataLst>
              <p:tags r:id="rId3"/>
            </p:custDataLst>
          </p:nvPr>
        </p:nvPicPr>
        <p:blipFill>
          <a:blip r:embed="rId14"/>
          <a:stretch>
            <a:fillRect/>
          </a:stretch>
        </p:blipFill>
        <p:spPr>
          <a:xfrm>
            <a:off x="242107" y="483173"/>
            <a:ext cx="4114759" cy="2089565"/>
          </a:xfrm>
          <a:prstGeom prst="rect">
            <a:avLst/>
          </a:prstGeom>
        </p:spPr>
      </p:pic>
      <p:sp>
        <p:nvSpPr>
          <p:cNvPr id="11" name="TextBox 10"/>
          <p:cNvSpPr txBox="1"/>
          <p:nvPr>
            <p:custDataLst>
              <p:tags r:id="rId4"/>
            </p:custDataLst>
          </p:nvPr>
        </p:nvSpPr>
        <p:spPr>
          <a:xfrm>
            <a:off x="1002322" y="998452"/>
            <a:ext cx="2226635" cy="923330"/>
          </a:xfrm>
          <a:prstGeom prst="rect">
            <a:avLst/>
          </a:prstGeom>
          <a:noFill/>
        </p:spPr>
        <p:txBody>
          <a:bodyPr wrap="square" rtlCol="0">
            <a:spAutoFit/>
          </a:bodyPr>
          <a:lstStyle/>
          <a:p>
            <a:r>
              <a:rPr lang="fr-CA" noProof="1">
                <a:latin typeface="Roboto" panose="02000000000000000000" pitchFamily="2" charset="0"/>
                <a:ea typeface="Roboto" panose="02000000000000000000" pitchFamily="2" charset="0"/>
              </a:rPr>
              <a:t>Culture financière – que veut dire cette expression?</a:t>
            </a:r>
          </a:p>
        </p:txBody>
      </p:sp>
      <p:sp>
        <p:nvSpPr>
          <p:cNvPr id="12" name="Rectangle 11"/>
          <p:cNvSpPr/>
          <p:nvPr>
            <p:custDataLst>
              <p:tags r:id="rId5"/>
            </p:custDataLst>
          </p:nvPr>
        </p:nvSpPr>
        <p:spPr>
          <a:xfrm>
            <a:off x="4356866" y="925812"/>
            <a:ext cx="6582483" cy="3046988"/>
          </a:xfrm>
          <a:prstGeom prst="rect">
            <a:avLst/>
          </a:prstGeom>
        </p:spPr>
        <p:txBody>
          <a:bodyPr wrap="square">
            <a:spAutoFit/>
          </a:bodyPr>
          <a:lstStyle/>
          <a:p>
            <a:r>
              <a:rPr lang="fr-CA" sz="3200" spc="20" noProof="1">
                <a:solidFill>
                  <a:srgbClr val="000000"/>
                </a:solidFill>
                <a:latin typeface="Roboto" panose="02000000000000000000" pitchFamily="2" charset="0"/>
              </a:rPr>
              <a:t>Par « culture financière », on entend la capacité à comprendre :</a:t>
            </a:r>
          </a:p>
          <a:p>
            <a:endParaRPr lang="fr-CA" sz="3200" spc="20" noProof="1">
              <a:solidFill>
                <a:srgbClr val="000000"/>
              </a:solidFill>
              <a:latin typeface="Roboto" panose="02000000000000000000" pitchFamily="2" charset="0"/>
            </a:endParaRPr>
          </a:p>
          <a:p>
            <a:pPr marL="285750" indent="-285750">
              <a:buFont typeface="Wingdings" panose="05000000000000000000" pitchFamily="2" charset="2"/>
              <a:buChar char="§"/>
            </a:pPr>
            <a:r>
              <a:rPr lang="fr-CA" sz="3200" spc="20" noProof="1">
                <a:solidFill>
                  <a:srgbClr val="000000"/>
                </a:solidFill>
                <a:latin typeface="Roboto" panose="02000000000000000000" pitchFamily="2" charset="0"/>
              </a:rPr>
              <a:t> des états financiers</a:t>
            </a:r>
          </a:p>
          <a:p>
            <a:pPr marL="285750" indent="-285750">
              <a:buFont typeface="Wingdings" panose="05000000000000000000" pitchFamily="2" charset="2"/>
              <a:buChar char="§"/>
            </a:pPr>
            <a:endParaRPr lang="fr-CA" sz="3200" spc="20" noProof="1">
              <a:solidFill>
                <a:srgbClr val="000000"/>
              </a:solidFill>
              <a:latin typeface="Roboto" panose="02000000000000000000" pitchFamily="2" charset="0"/>
            </a:endParaRPr>
          </a:p>
          <a:p>
            <a:pPr marL="457200" indent="-457200">
              <a:buFont typeface="Wingdings" panose="05000000000000000000" pitchFamily="2" charset="2"/>
              <a:buChar char="§"/>
            </a:pPr>
            <a:r>
              <a:rPr lang="fr-CA" sz="3200" spc="20" noProof="1">
                <a:solidFill>
                  <a:srgbClr val="000000"/>
                </a:solidFill>
                <a:latin typeface="Roboto" panose="02000000000000000000" pitchFamily="2" charset="0"/>
              </a:rPr>
              <a:t>des questions d’ordre financier</a:t>
            </a:r>
            <a:endParaRPr lang="fr-CA" sz="3200" spc="20" noProof="1"/>
          </a:p>
        </p:txBody>
      </p:sp>
      <p:grpSp>
        <p:nvGrpSpPr>
          <p:cNvPr id="13" name="Group 12">
            <a:extLst>
              <a:ext uri="{FF2B5EF4-FFF2-40B4-BE49-F238E27FC236}">
                <a16:creationId xmlns:a16="http://schemas.microsoft.com/office/drawing/2014/main" id="{32865E14-2B63-47AC-85AE-F06267CB7C8F}"/>
              </a:ext>
            </a:extLst>
          </p:cNvPr>
          <p:cNvGrpSpPr/>
          <p:nvPr>
            <p:custDataLst>
              <p:tags r:id="rId6"/>
            </p:custDataLst>
          </p:nvPr>
        </p:nvGrpSpPr>
        <p:grpSpPr>
          <a:xfrm>
            <a:off x="-1558035" y="2372581"/>
            <a:ext cx="6395440" cy="4365104"/>
            <a:chOff x="-2975568" y="2492896"/>
            <a:chExt cx="6395440" cy="4365104"/>
          </a:xfrm>
        </p:grpSpPr>
        <p:sp>
          <p:nvSpPr>
            <p:cNvPr id="14" name="AutoShape 65">
              <a:extLst>
                <a:ext uri="{FF2B5EF4-FFF2-40B4-BE49-F238E27FC236}">
                  <a16:creationId xmlns:a16="http://schemas.microsoft.com/office/drawing/2014/main" id="{69982D22-A3E4-4262-B142-E8561381C9A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5" name="Freeform 70">
              <a:extLst>
                <a:ext uri="{FF2B5EF4-FFF2-40B4-BE49-F238E27FC236}">
                  <a16:creationId xmlns:a16="http://schemas.microsoft.com/office/drawing/2014/main" id="{1EAFA2B3-45F7-4D5E-A703-C4932AF4252C}"/>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6" name="Freeform 71">
              <a:extLst>
                <a:ext uri="{FF2B5EF4-FFF2-40B4-BE49-F238E27FC236}">
                  <a16:creationId xmlns:a16="http://schemas.microsoft.com/office/drawing/2014/main" id="{5A43A733-4C45-4563-A055-9F094105D64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7" name="Freeform 72">
              <a:extLst>
                <a:ext uri="{FF2B5EF4-FFF2-40B4-BE49-F238E27FC236}">
                  <a16:creationId xmlns:a16="http://schemas.microsoft.com/office/drawing/2014/main" id="{3D7D4A04-7762-455F-B40F-41C05EF46C41}"/>
                </a:ext>
              </a:extLst>
            </p:cNvPr>
            <p:cNvSpPr>
              <a:spLocks/>
            </p:cNvSpPr>
            <p:nvPr/>
          </p:nvSpPr>
          <p:spPr bwMode="auto">
            <a:xfrm>
              <a:off x="485832" y="3964710"/>
              <a:ext cx="462639" cy="642420"/>
            </a:xfrm>
            <a:custGeom>
              <a:avLst/>
              <a:gdLst/>
              <a:ahLst/>
              <a:cxnLst>
                <a:cxn ang="0">
                  <a:pos x="48" y="5"/>
                </a:cxn>
                <a:cxn ang="0">
                  <a:pos x="48" y="5"/>
                </a:cxn>
                <a:cxn ang="0">
                  <a:pos x="22" y="79"/>
                </a:cxn>
                <a:cxn ang="0">
                  <a:pos x="8" y="145"/>
                </a:cxn>
                <a:cxn ang="0">
                  <a:pos x="4" y="180"/>
                </a:cxn>
                <a:cxn ang="0">
                  <a:pos x="0" y="211"/>
                </a:cxn>
                <a:cxn ang="0">
                  <a:pos x="0" y="211"/>
                </a:cxn>
                <a:cxn ang="0">
                  <a:pos x="17" y="207"/>
                </a:cxn>
                <a:cxn ang="0">
                  <a:pos x="66" y="198"/>
                </a:cxn>
                <a:cxn ang="0">
                  <a:pos x="66" y="198"/>
                </a:cxn>
                <a:cxn ang="0">
                  <a:pos x="79" y="202"/>
                </a:cxn>
                <a:cxn ang="0">
                  <a:pos x="96" y="207"/>
                </a:cxn>
                <a:cxn ang="0">
                  <a:pos x="140" y="233"/>
                </a:cxn>
                <a:cxn ang="0">
                  <a:pos x="193" y="268"/>
                </a:cxn>
                <a:cxn ang="0">
                  <a:pos x="193" y="268"/>
                </a:cxn>
                <a:cxn ang="0">
                  <a:pos x="184" y="242"/>
                </a:cxn>
                <a:cxn ang="0">
                  <a:pos x="171" y="215"/>
                </a:cxn>
                <a:cxn ang="0">
                  <a:pos x="149" y="185"/>
                </a:cxn>
                <a:cxn ang="0">
                  <a:pos x="149" y="185"/>
                </a:cxn>
                <a:cxn ang="0">
                  <a:pos x="127" y="150"/>
                </a:cxn>
                <a:cxn ang="0">
                  <a:pos x="109" y="123"/>
                </a:cxn>
                <a:cxn ang="0">
                  <a:pos x="101" y="97"/>
                </a:cxn>
                <a:cxn ang="0">
                  <a:pos x="96" y="71"/>
                </a:cxn>
                <a:cxn ang="0">
                  <a:pos x="96" y="71"/>
                </a:cxn>
                <a:cxn ang="0">
                  <a:pos x="87" y="44"/>
                </a:cxn>
                <a:cxn ang="0">
                  <a:pos x="74" y="18"/>
                </a:cxn>
                <a:cxn ang="0">
                  <a:pos x="57" y="5"/>
                </a:cxn>
                <a:cxn ang="0">
                  <a:pos x="52" y="0"/>
                </a:cxn>
                <a:cxn ang="0">
                  <a:pos x="48" y="5"/>
                </a:cxn>
                <a:cxn ang="0">
                  <a:pos x="48" y="5"/>
                </a:cxn>
              </a:cxnLst>
              <a:rect l="0" t="0" r="r" b="b"/>
              <a:pathLst>
                <a:path w="193" h="268">
                  <a:moveTo>
                    <a:pt x="48" y="5"/>
                  </a:moveTo>
                  <a:lnTo>
                    <a:pt x="48" y="5"/>
                  </a:lnTo>
                  <a:lnTo>
                    <a:pt x="22" y="79"/>
                  </a:lnTo>
                  <a:lnTo>
                    <a:pt x="8" y="145"/>
                  </a:lnTo>
                  <a:lnTo>
                    <a:pt x="4" y="180"/>
                  </a:lnTo>
                  <a:lnTo>
                    <a:pt x="0" y="211"/>
                  </a:lnTo>
                  <a:lnTo>
                    <a:pt x="0" y="211"/>
                  </a:lnTo>
                  <a:lnTo>
                    <a:pt x="17" y="207"/>
                  </a:lnTo>
                  <a:lnTo>
                    <a:pt x="66" y="198"/>
                  </a:lnTo>
                  <a:lnTo>
                    <a:pt x="66" y="198"/>
                  </a:lnTo>
                  <a:lnTo>
                    <a:pt x="79" y="202"/>
                  </a:lnTo>
                  <a:lnTo>
                    <a:pt x="96" y="207"/>
                  </a:lnTo>
                  <a:lnTo>
                    <a:pt x="140" y="233"/>
                  </a:lnTo>
                  <a:lnTo>
                    <a:pt x="193" y="268"/>
                  </a:lnTo>
                  <a:lnTo>
                    <a:pt x="193" y="268"/>
                  </a:lnTo>
                  <a:lnTo>
                    <a:pt x="184" y="242"/>
                  </a:lnTo>
                  <a:lnTo>
                    <a:pt x="171" y="215"/>
                  </a:lnTo>
                  <a:lnTo>
                    <a:pt x="149" y="185"/>
                  </a:lnTo>
                  <a:lnTo>
                    <a:pt x="149" y="185"/>
                  </a:lnTo>
                  <a:lnTo>
                    <a:pt x="127" y="150"/>
                  </a:lnTo>
                  <a:lnTo>
                    <a:pt x="109" y="123"/>
                  </a:lnTo>
                  <a:lnTo>
                    <a:pt x="101" y="97"/>
                  </a:lnTo>
                  <a:lnTo>
                    <a:pt x="96" y="71"/>
                  </a:lnTo>
                  <a:lnTo>
                    <a:pt x="96" y="71"/>
                  </a:lnTo>
                  <a:lnTo>
                    <a:pt x="87" y="44"/>
                  </a:lnTo>
                  <a:lnTo>
                    <a:pt x="74" y="18"/>
                  </a:lnTo>
                  <a:lnTo>
                    <a:pt x="57" y="5"/>
                  </a:lnTo>
                  <a:lnTo>
                    <a:pt x="52" y="0"/>
                  </a:lnTo>
                  <a:lnTo>
                    <a:pt x="48" y="5"/>
                  </a:lnTo>
                  <a:lnTo>
                    <a:pt x="48" y="5"/>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8" name="Freeform 73">
              <a:extLst>
                <a:ext uri="{FF2B5EF4-FFF2-40B4-BE49-F238E27FC236}">
                  <a16:creationId xmlns:a16="http://schemas.microsoft.com/office/drawing/2014/main" id="{9061CE5B-57E5-4A73-8BDF-CA2E84C14B83}"/>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19" name="Freeform 74">
              <a:extLst>
                <a:ext uri="{FF2B5EF4-FFF2-40B4-BE49-F238E27FC236}">
                  <a16:creationId xmlns:a16="http://schemas.microsoft.com/office/drawing/2014/main" id="{9EBD02A3-7667-4B29-BEAC-36B3D7030E25}"/>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0" name="Freeform 75">
              <a:extLst>
                <a:ext uri="{FF2B5EF4-FFF2-40B4-BE49-F238E27FC236}">
                  <a16:creationId xmlns:a16="http://schemas.microsoft.com/office/drawing/2014/main" id="{C839A124-DADF-45DB-8704-ED5EA8C03E74}"/>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1" name="Freeform 76">
              <a:extLst>
                <a:ext uri="{FF2B5EF4-FFF2-40B4-BE49-F238E27FC236}">
                  <a16:creationId xmlns:a16="http://schemas.microsoft.com/office/drawing/2014/main" id="{214C36EB-B2CF-4576-A5DB-9B37B1E1D83C}"/>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2" name="Freeform 77">
              <a:extLst>
                <a:ext uri="{FF2B5EF4-FFF2-40B4-BE49-F238E27FC236}">
                  <a16:creationId xmlns:a16="http://schemas.microsoft.com/office/drawing/2014/main" id="{43CC9CF2-45F1-4A80-A9D0-DED8E3DCB155}"/>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3" name="Freeform 78">
              <a:extLst>
                <a:ext uri="{FF2B5EF4-FFF2-40B4-BE49-F238E27FC236}">
                  <a16:creationId xmlns:a16="http://schemas.microsoft.com/office/drawing/2014/main" id="{CD594327-1D27-4BDD-B246-41912D6A3ABE}"/>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4" name="Freeform 79">
              <a:extLst>
                <a:ext uri="{FF2B5EF4-FFF2-40B4-BE49-F238E27FC236}">
                  <a16:creationId xmlns:a16="http://schemas.microsoft.com/office/drawing/2014/main" id="{5A0686BB-8927-4A84-8782-06EAF0D1C8D4}"/>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5" name="Freeform 80">
              <a:extLst>
                <a:ext uri="{FF2B5EF4-FFF2-40B4-BE49-F238E27FC236}">
                  <a16:creationId xmlns:a16="http://schemas.microsoft.com/office/drawing/2014/main" id="{B57A0936-3F5B-4A92-AB8A-0FBF65B8C73A}"/>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6" name="Freeform 81">
              <a:extLst>
                <a:ext uri="{FF2B5EF4-FFF2-40B4-BE49-F238E27FC236}">
                  <a16:creationId xmlns:a16="http://schemas.microsoft.com/office/drawing/2014/main" id="{30B862A1-8873-4EA3-A7E6-DB7B64F056E1}"/>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7" name="Freeform 82">
              <a:extLst>
                <a:ext uri="{FF2B5EF4-FFF2-40B4-BE49-F238E27FC236}">
                  <a16:creationId xmlns:a16="http://schemas.microsoft.com/office/drawing/2014/main" id="{D728700E-79A6-4E85-92F0-2F0A333DF1BA}"/>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8" name="Freeform 83">
              <a:extLst>
                <a:ext uri="{FF2B5EF4-FFF2-40B4-BE49-F238E27FC236}">
                  <a16:creationId xmlns:a16="http://schemas.microsoft.com/office/drawing/2014/main" id="{8D6B20B8-CE4D-498B-B4AA-28BD89775022}"/>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29" name="Freeform 84">
              <a:extLst>
                <a:ext uri="{FF2B5EF4-FFF2-40B4-BE49-F238E27FC236}">
                  <a16:creationId xmlns:a16="http://schemas.microsoft.com/office/drawing/2014/main" id="{8DFD50E5-8C3F-47F1-A499-A70145366632}"/>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0" name="Freeform 85">
              <a:extLst>
                <a:ext uri="{FF2B5EF4-FFF2-40B4-BE49-F238E27FC236}">
                  <a16:creationId xmlns:a16="http://schemas.microsoft.com/office/drawing/2014/main" id="{74CBA1DF-1A29-4E20-AEE2-4531F2EA3F7F}"/>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1" name="Freeform 86">
              <a:extLst>
                <a:ext uri="{FF2B5EF4-FFF2-40B4-BE49-F238E27FC236}">
                  <a16:creationId xmlns:a16="http://schemas.microsoft.com/office/drawing/2014/main" id="{D1FD7E13-3F60-48D5-90AE-CF637437A1BF}"/>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2" name="Freeform 87">
              <a:extLst>
                <a:ext uri="{FF2B5EF4-FFF2-40B4-BE49-F238E27FC236}">
                  <a16:creationId xmlns:a16="http://schemas.microsoft.com/office/drawing/2014/main" id="{0A445D6A-EDA2-48A9-A3D9-D6AEE4387A5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3" name="Freeform 88">
              <a:extLst>
                <a:ext uri="{FF2B5EF4-FFF2-40B4-BE49-F238E27FC236}">
                  <a16:creationId xmlns:a16="http://schemas.microsoft.com/office/drawing/2014/main" id="{4882C5C6-0943-43D1-80D0-F0755BD2E43E}"/>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4" name="Freeform 89">
              <a:extLst>
                <a:ext uri="{FF2B5EF4-FFF2-40B4-BE49-F238E27FC236}">
                  <a16:creationId xmlns:a16="http://schemas.microsoft.com/office/drawing/2014/main" id="{480C0A49-3C3E-4716-84C9-D13F1491C35B}"/>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5" name="Freeform 90">
              <a:extLst>
                <a:ext uri="{FF2B5EF4-FFF2-40B4-BE49-F238E27FC236}">
                  <a16:creationId xmlns:a16="http://schemas.microsoft.com/office/drawing/2014/main" id="{B7064EC1-B405-4FCF-BB16-BE73A8E36C3D}"/>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6" name="Freeform 91">
              <a:extLst>
                <a:ext uri="{FF2B5EF4-FFF2-40B4-BE49-F238E27FC236}">
                  <a16:creationId xmlns:a16="http://schemas.microsoft.com/office/drawing/2014/main" id="{3D9851DD-5BF8-4D78-9495-945D06404876}"/>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7" name="Freeform 92">
              <a:extLst>
                <a:ext uri="{FF2B5EF4-FFF2-40B4-BE49-F238E27FC236}">
                  <a16:creationId xmlns:a16="http://schemas.microsoft.com/office/drawing/2014/main" id="{BCACEA10-A2F8-4409-8202-334E4340420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8" name="Freeform 93">
              <a:extLst>
                <a:ext uri="{FF2B5EF4-FFF2-40B4-BE49-F238E27FC236}">
                  <a16:creationId xmlns:a16="http://schemas.microsoft.com/office/drawing/2014/main" id="{32ED30B7-068E-49DC-83BA-3BE65A473F22}"/>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39" name="Freeform 94">
              <a:extLst>
                <a:ext uri="{FF2B5EF4-FFF2-40B4-BE49-F238E27FC236}">
                  <a16:creationId xmlns:a16="http://schemas.microsoft.com/office/drawing/2014/main" id="{89806DA6-E405-43C4-BC49-AD0AD2F1BEA6}"/>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0" name="Freeform 95">
              <a:extLst>
                <a:ext uri="{FF2B5EF4-FFF2-40B4-BE49-F238E27FC236}">
                  <a16:creationId xmlns:a16="http://schemas.microsoft.com/office/drawing/2014/main" id="{A2412B6E-6492-4937-804D-9606E7FDECCE}"/>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1" name="Freeform 96">
              <a:extLst>
                <a:ext uri="{FF2B5EF4-FFF2-40B4-BE49-F238E27FC236}">
                  <a16:creationId xmlns:a16="http://schemas.microsoft.com/office/drawing/2014/main" id="{0C051CBD-123F-4684-BA0C-B1639479ABC7}"/>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2" name="Freeform 97">
              <a:extLst>
                <a:ext uri="{FF2B5EF4-FFF2-40B4-BE49-F238E27FC236}">
                  <a16:creationId xmlns:a16="http://schemas.microsoft.com/office/drawing/2014/main" id="{37245378-4932-49B5-92ED-549CD56E06C2}"/>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3" name="Freeform 98">
              <a:extLst>
                <a:ext uri="{FF2B5EF4-FFF2-40B4-BE49-F238E27FC236}">
                  <a16:creationId xmlns:a16="http://schemas.microsoft.com/office/drawing/2014/main" id="{D6EFB919-1164-4FAE-8D3F-D01023533EC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4" name="Freeform 99">
              <a:extLst>
                <a:ext uri="{FF2B5EF4-FFF2-40B4-BE49-F238E27FC236}">
                  <a16:creationId xmlns:a16="http://schemas.microsoft.com/office/drawing/2014/main" id="{67D583DF-13F5-40C6-AB75-6DFE3FF09188}"/>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5" name="Freeform 100">
              <a:extLst>
                <a:ext uri="{FF2B5EF4-FFF2-40B4-BE49-F238E27FC236}">
                  <a16:creationId xmlns:a16="http://schemas.microsoft.com/office/drawing/2014/main" id="{92C6441E-EDA1-46C2-99F0-FD3AF4E6BF49}"/>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6" name="Freeform 101">
              <a:extLst>
                <a:ext uri="{FF2B5EF4-FFF2-40B4-BE49-F238E27FC236}">
                  <a16:creationId xmlns:a16="http://schemas.microsoft.com/office/drawing/2014/main" id="{FA2A46E0-2BB9-4790-967F-F80F14ECC1D5}"/>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7" name="Freeform 102">
              <a:extLst>
                <a:ext uri="{FF2B5EF4-FFF2-40B4-BE49-F238E27FC236}">
                  <a16:creationId xmlns:a16="http://schemas.microsoft.com/office/drawing/2014/main" id="{074145DD-639B-4687-B092-A0A28179A485}"/>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8" name="Freeform 103">
              <a:extLst>
                <a:ext uri="{FF2B5EF4-FFF2-40B4-BE49-F238E27FC236}">
                  <a16:creationId xmlns:a16="http://schemas.microsoft.com/office/drawing/2014/main" id="{BA7BF77F-764E-4E1A-9A75-25A8699C0D71}"/>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49" name="Freeform 104">
              <a:extLst>
                <a:ext uri="{FF2B5EF4-FFF2-40B4-BE49-F238E27FC236}">
                  <a16:creationId xmlns:a16="http://schemas.microsoft.com/office/drawing/2014/main" id="{63BCDBD0-C39E-4989-8CFC-4861607D6B4C}"/>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0" name="Freeform 105">
              <a:extLst>
                <a:ext uri="{FF2B5EF4-FFF2-40B4-BE49-F238E27FC236}">
                  <a16:creationId xmlns:a16="http://schemas.microsoft.com/office/drawing/2014/main" id="{371C27A9-FE80-4588-A829-611ED39B0A1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1" name="Freeform 107">
              <a:extLst>
                <a:ext uri="{FF2B5EF4-FFF2-40B4-BE49-F238E27FC236}">
                  <a16:creationId xmlns:a16="http://schemas.microsoft.com/office/drawing/2014/main" id="{7F8BD9F6-C8F8-409A-90DC-4518A9ECEC0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2" name="Freeform 138">
              <a:extLst>
                <a:ext uri="{FF2B5EF4-FFF2-40B4-BE49-F238E27FC236}">
                  <a16:creationId xmlns:a16="http://schemas.microsoft.com/office/drawing/2014/main" id="{D959CA33-27C4-4A69-9FF3-BCC457902A4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sp>
          <p:nvSpPr>
            <p:cNvPr id="53" name="Freeform 139">
              <a:extLst>
                <a:ext uri="{FF2B5EF4-FFF2-40B4-BE49-F238E27FC236}">
                  <a16:creationId xmlns:a16="http://schemas.microsoft.com/office/drawing/2014/main" id="{7651C9F0-D7DD-473B-8E57-6E0AC2873363}"/>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noProof="1"/>
            </a:p>
          </p:txBody>
        </p:sp>
      </p:grpSp>
      <p:pic>
        <p:nvPicPr>
          <p:cNvPr id="3" name="Audio 2">
            <a:hlinkClick r:id="" action="ppaction://media"/>
            <a:extLst>
              <a:ext uri="{FF2B5EF4-FFF2-40B4-BE49-F238E27FC236}">
                <a16:creationId xmlns:a16="http://schemas.microsoft.com/office/drawing/2014/main" id="{7B9FE927-1BE8-4EB2-B983-823F480896A5}"/>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54" name="Action Button: Go Back or Previous 53">
            <a:hlinkClick r:id="" action="ppaction://hlinkshowjump?jump=previousslide" highlightClick="1"/>
            <a:extLst>
              <a:ext uri="{FF2B5EF4-FFF2-40B4-BE49-F238E27FC236}">
                <a16:creationId xmlns:a16="http://schemas.microsoft.com/office/drawing/2014/main" id="{238A0384-022E-408B-BA2F-03B81301FB36}"/>
              </a:ext>
            </a:extLst>
          </p:cNvPr>
          <p:cNvSpPr/>
          <p:nvPr>
            <p:custDataLst>
              <p:tags r:id="rId10"/>
            </p:custDataLst>
          </p:nvPr>
        </p:nvSpPr>
        <p:spPr>
          <a:xfrm>
            <a:off x="5079512" y="543974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55" name="Action Button: Go Forward or Next 54">
            <a:hlinkClick r:id="" action="ppaction://hlinkshowjump?jump=nextslide" highlightClick="1"/>
            <a:extLst>
              <a:ext uri="{FF2B5EF4-FFF2-40B4-BE49-F238E27FC236}">
                <a16:creationId xmlns:a16="http://schemas.microsoft.com/office/drawing/2014/main" id="{BC4BC003-2987-4FE5-933C-6FBDCB49EF37}"/>
              </a:ext>
            </a:extLst>
          </p:cNvPr>
          <p:cNvSpPr/>
          <p:nvPr>
            <p:custDataLst>
              <p:tags r:id="rId11"/>
            </p:custDataLst>
          </p:nvPr>
        </p:nvSpPr>
        <p:spPr>
          <a:xfrm>
            <a:off x="9624412" y="543974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3203293814"/>
      </p:ext>
    </p:extLst>
  </p:cSld>
  <p:clrMapOvr>
    <a:masterClrMapping/>
  </p:clrMapOvr>
  <mc:AlternateContent xmlns:mc="http://schemas.openxmlformats.org/markup-compatibility/2006" xmlns:p14="http://schemas.microsoft.com/office/powerpoint/2010/main">
    <mc:Choice Requires="p14">
      <p:transition spd="slow" p14:dur="2000" advTm="16061"/>
    </mc:Choice>
    <mc:Fallback xmlns="">
      <p:transition spd="slow" advTm="1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3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9</a:t>
            </a:r>
          </a:p>
        </p:txBody>
      </p:sp>
      <p:sp>
        <p:nvSpPr>
          <p:cNvPr id="3" name="Rectangle 2"/>
          <p:cNvSpPr/>
          <p:nvPr>
            <p:custDataLst>
              <p:tags r:id="rId3"/>
            </p:custDataLst>
          </p:nvPr>
        </p:nvSpPr>
        <p:spPr>
          <a:xfrm>
            <a:off x="3244214" y="939029"/>
            <a:ext cx="7239997" cy="4862870"/>
          </a:xfrm>
          <a:prstGeom prst="rect">
            <a:avLst/>
          </a:prstGeom>
        </p:spPr>
        <p:txBody>
          <a:bodyPr wrap="square">
            <a:spAutoFit/>
          </a:bodyPr>
          <a:lstStyle/>
          <a:p>
            <a:pPr lvl="0" defTabSz="457200">
              <a:defRPr/>
            </a:pPr>
            <a:r>
              <a:rPr kumimoji="0" lang="fr-CA" sz="2400" b="1" i="0" u="none" strike="noStrike" kern="1200" cap="none" spc="0" normalizeH="0" baseline="0" noProof="1">
                <a:ln>
                  <a:noFill/>
                </a:ln>
                <a:solidFill>
                  <a:srgbClr val="000000"/>
                </a:solidFill>
                <a:effectLst/>
                <a:uLnTx/>
                <a:uFillTx/>
                <a:ea typeface="+mn-ea"/>
                <a:cs typeface="+mn-cs"/>
              </a:rPr>
              <a:t>Selon les exigences du</a:t>
            </a:r>
            <a:r>
              <a:rPr kumimoji="0" lang="fr-CA" sz="2400" b="1" i="0" u="none" strike="noStrike" kern="1200" cap="none" spc="0" normalizeH="0" noProof="1">
                <a:ln>
                  <a:noFill/>
                </a:ln>
                <a:solidFill>
                  <a:srgbClr val="000000"/>
                </a:solidFill>
                <a:effectLst/>
                <a:uLnTx/>
                <a:uFillTx/>
                <a:ea typeface="+mn-ea"/>
                <a:cs typeface="+mn-cs"/>
              </a:rPr>
              <a:t> </a:t>
            </a:r>
            <a:r>
              <a:rPr lang="fr-CA" sz="2400" b="1" noProof="1">
                <a:solidFill>
                  <a:srgbClr val="000000"/>
                </a:solidFill>
              </a:rPr>
              <a:t>règlement FRAM en ce qui a trait aux réunions, </a:t>
            </a:r>
            <a:r>
              <a:rPr kumimoji="0" lang="fr-CA" sz="2400" b="1" i="0" u="none" strike="noStrike" kern="1200" cap="none" spc="0" normalizeH="0" baseline="0" noProof="1">
                <a:ln>
                  <a:noFill/>
                </a:ln>
                <a:solidFill>
                  <a:srgbClr val="000000"/>
                </a:solidFill>
                <a:effectLst/>
                <a:uLnTx/>
                <a:uFillTx/>
                <a:ea typeface="+mn-ea"/>
                <a:cs typeface="+mn-cs"/>
              </a:rPr>
              <a:t>le comité d’audit doit :</a:t>
            </a:r>
            <a:endParaRPr kumimoji="0" lang="fr-CA" sz="2400" b="0" i="0" u="none" strike="noStrike" kern="1200" cap="none" spc="0" normalizeH="0" baseline="0" noProof="1">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rPr>
              <a:t>é</a:t>
            </a:r>
            <a:r>
              <a:rPr kumimoji="0" lang="fr-CA" sz="1800" b="0" i="0" u="none" strike="noStrike" kern="1200" cap="none" spc="20" normalizeH="0" baseline="0" noProof="1">
                <a:ln>
                  <a:noFill/>
                </a:ln>
                <a:solidFill>
                  <a:srgbClr val="000000"/>
                </a:solidFill>
                <a:effectLst/>
                <a:uLnTx/>
                <a:uFillTx/>
                <a:ea typeface="+mn-ea"/>
                <a:cs typeface="+mn-cs"/>
              </a:rPr>
              <a:t>tablir des dates de réunion précises; </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rPr>
              <a:t>disposer d’ordres du jour </a:t>
            </a:r>
            <a:r>
              <a:rPr kumimoji="0" lang="fr-CA" sz="1800" b="0" i="0" u="none" strike="noStrike" kern="1200" cap="none" spc="20" normalizeH="0" baseline="0" noProof="1">
                <a:ln>
                  <a:noFill/>
                </a:ln>
                <a:solidFill>
                  <a:srgbClr val="000000"/>
                </a:solidFill>
                <a:effectLst/>
                <a:uLnTx/>
                <a:uFillTx/>
                <a:ea typeface="+mn-ea"/>
                <a:cs typeface="+mn-cs"/>
              </a:rPr>
              <a:t>qui reflètent son mandat et ses responsabilités;</a:t>
            </a:r>
          </a:p>
          <a:p>
            <a:pPr marL="285750" marR="0" lvl="0" indent="-285750" algn="l" defTabSz="457200" rtl="0" eaLnBrk="1" fontAlgn="auto" latinLnBrk="0" hangingPunct="1">
              <a:lnSpc>
                <a:spcPct val="150000"/>
              </a:lnSpc>
              <a:spcBef>
                <a:spcPts val="600"/>
              </a:spcBef>
              <a:spcAft>
                <a:spcPts val="600"/>
              </a:spcAft>
              <a:buClrTx/>
              <a:buSzTx/>
              <a:buFont typeface="Wingdings" panose="05000000000000000000" pitchFamily="2" charset="2"/>
              <a:buChar char="ü"/>
              <a:tabLst/>
              <a:defRPr/>
            </a:pPr>
            <a:r>
              <a:rPr lang="fr-CA" spc="20" noProof="1">
                <a:solidFill>
                  <a:srgbClr val="000000"/>
                </a:solidFill>
              </a:rPr>
              <a:t>t</a:t>
            </a:r>
            <a:r>
              <a:rPr kumimoji="0" lang="fr-CA" sz="1800" b="0" i="0" u="none" strike="noStrike" kern="1200" cap="none" spc="20" normalizeH="0" baseline="0" noProof="1">
                <a:ln>
                  <a:noFill/>
                </a:ln>
                <a:solidFill>
                  <a:srgbClr val="000000"/>
                </a:solidFill>
                <a:effectLst/>
                <a:uLnTx/>
                <a:uFillTx/>
                <a:ea typeface="+mn-ea"/>
                <a:cs typeface="+mn-cs"/>
              </a:rPr>
              <a:t>enir des réunions au moins deux fois par exercice financier, mais devrait se réunir lorsque les circonstances l’exigent.</a:t>
            </a:r>
          </a:p>
          <a:p>
            <a:pPr marL="0" marR="0" lvl="0" indent="0" algn="l" defTabSz="457200" rtl="0" eaLnBrk="1" fontAlgn="auto" latinLnBrk="0" hangingPunct="1">
              <a:lnSpc>
                <a:spcPct val="150000"/>
              </a:lnSpc>
              <a:spcBef>
                <a:spcPts val="600"/>
              </a:spcBef>
              <a:spcAft>
                <a:spcPts val="600"/>
              </a:spcAft>
              <a:buClrTx/>
              <a:buSzTx/>
              <a:buFontTx/>
              <a:buNone/>
              <a:tabLst/>
              <a:defRPr/>
            </a:pPr>
            <a:endParaRPr kumimoji="0" lang="fr-CA" sz="1800" b="0" i="0" u="none" strike="noStrike" kern="1200" cap="none" spc="0" normalizeH="0" baseline="0" noProof="1">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4" name="TextBox 3"/>
          <p:cNvSpPr txBox="1"/>
          <p:nvPr>
            <p:custDataLst>
              <p:tags r:id="rId4"/>
            </p:custDataLst>
          </p:nvPr>
        </p:nvSpPr>
        <p:spPr>
          <a:xfrm>
            <a:off x="3244215" y="5318806"/>
            <a:ext cx="6530109" cy="1200329"/>
          </a:xfrm>
          <a:prstGeom prst="rect">
            <a:avLst/>
          </a:prstGeom>
          <a:solidFill>
            <a:schemeClr val="bg1">
              <a:lumMod val="65000"/>
            </a:schemeClr>
          </a:solidFill>
          <a:ln>
            <a:solidFill>
              <a:schemeClr val="tx2"/>
            </a:solidFill>
          </a:ln>
          <a:effectLst>
            <a:innerShdw blurRad="63500" dist="50800" dir="5400000">
              <a:prstClr val="black">
                <a:alpha val="50000"/>
              </a:prstClr>
            </a:inn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20" normalizeH="0" baseline="0" noProof="1">
                <a:ln>
                  <a:noFill/>
                </a:ln>
                <a:solidFill>
                  <a:srgbClr val="FFFFFF"/>
                </a:solidFill>
                <a:effectLst/>
                <a:uLnTx/>
                <a:uFillTx/>
                <a:ea typeface="+mn-ea"/>
                <a:cs typeface="+mn-cs"/>
              </a:rPr>
              <a:t>Il est recommandé que le comité d’audit</a:t>
            </a:r>
            <a:r>
              <a:rPr kumimoji="0" lang="fr-CA" sz="1800" b="1" i="0" u="none" strike="noStrike" kern="1200" cap="none" spc="20" normalizeH="0" noProof="1">
                <a:ln>
                  <a:noFill/>
                </a:ln>
                <a:solidFill>
                  <a:srgbClr val="FFFFFF"/>
                </a:solidFill>
                <a:effectLst/>
                <a:uLnTx/>
                <a:uFillTx/>
                <a:ea typeface="+mn-ea"/>
                <a:cs typeface="+mn-cs"/>
              </a:rPr>
              <a:t> se réunisse au moins quatre fois par année</a:t>
            </a:r>
            <a:r>
              <a:rPr kumimoji="0" lang="fr-CA" sz="1800" b="1" i="0" u="none" strike="noStrike" kern="1200" cap="none" spc="20" normalizeH="0" baseline="0" noProof="1">
                <a:ln>
                  <a:noFill/>
                </a:ln>
                <a:solidFill>
                  <a:srgbClr val="FFFFFF"/>
                </a:solidFill>
                <a:effectLst/>
                <a:uLnTx/>
                <a:uFillTx/>
                <a:ea typeface="+mn-ea"/>
                <a:cs typeface="+mn-cs"/>
              </a:rPr>
              <a:t>, et que ces réunions coïncident avec les diverses étapes de l’audit.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p:txBody>
      </p:sp>
      <p:pic>
        <p:nvPicPr>
          <p:cNvPr id="6" name="Picture 5"/>
          <p:cNvPicPr>
            <a:picLocks noChangeAspect="1"/>
          </p:cNvPicPr>
          <p:nvPr>
            <p:custDataLst>
              <p:tags r:id="rId5"/>
            </p:custDataLst>
          </p:nvPr>
        </p:nvPicPr>
        <p:blipFill>
          <a:blip r:embed="rId13"/>
          <a:stretch>
            <a:fillRect/>
          </a:stretch>
        </p:blipFill>
        <p:spPr>
          <a:xfrm>
            <a:off x="631970" y="755904"/>
            <a:ext cx="2438400" cy="2298192"/>
          </a:xfrm>
          <a:prstGeom prst="rect">
            <a:avLst/>
          </a:prstGeom>
        </p:spPr>
      </p:pic>
      <p:pic>
        <p:nvPicPr>
          <p:cNvPr id="5" name="Audio 4">
            <a:hlinkClick r:id="" action="ppaction://media"/>
            <a:extLst>
              <a:ext uri="{FF2B5EF4-FFF2-40B4-BE49-F238E27FC236}">
                <a16:creationId xmlns:a16="http://schemas.microsoft.com/office/drawing/2014/main" id="{392C9A37-3C59-4C33-9C7D-BD2ABD5D5CA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401C602A-D460-4C68-996F-37BC94DD04DF}"/>
              </a:ext>
            </a:extLst>
          </p:cNvPr>
          <p:cNvSpPr/>
          <p:nvPr>
            <p:custDataLst>
              <p:tags r:id="rId9"/>
            </p:custDataLst>
          </p:nvPr>
        </p:nvSpPr>
        <p:spPr>
          <a:xfrm>
            <a:off x="327378" y="5241770"/>
            <a:ext cx="1076622"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8" name="Action Button: Go Forward or Next 7">
            <a:hlinkClick r:id="" action="ppaction://hlinkshowjump?jump=nextslide" highlightClick="1"/>
            <a:extLst>
              <a:ext uri="{FF2B5EF4-FFF2-40B4-BE49-F238E27FC236}">
                <a16:creationId xmlns:a16="http://schemas.microsoft.com/office/drawing/2014/main" id="{5AB97E85-56E8-4233-A23C-CE6ED52DE84F}"/>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82547655"/>
      </p:ext>
    </p:extLst>
  </p:cSld>
  <p:clrMapOvr>
    <a:masterClrMapping/>
  </p:clrMapOvr>
  <mc:AlternateContent xmlns:mc="http://schemas.openxmlformats.org/markup-compatibility/2006" xmlns:p14="http://schemas.microsoft.com/office/powerpoint/2010/main">
    <mc:Choice Requires="p14">
      <p:transition spd="slow" p14:dur="2000" advTm="28572"/>
    </mc:Choice>
    <mc:Fallback xmlns="">
      <p:transition spd="slow" advTm="2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8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8"/>
</p:tagLst>
</file>

<file path=ppt/tags/tag104.xml><?xml version="1.0" encoding="utf-8"?>
<p:tagLst xmlns:a="http://schemas.openxmlformats.org/drawingml/2006/main" xmlns:r="http://schemas.openxmlformats.org/officeDocument/2006/relationships" xmlns:p="http://schemas.openxmlformats.org/presentationml/2006/main">
  <p:tag name="NUM" val="9"/>
</p:tagLst>
</file>

<file path=ppt/tags/tag105.xml><?xml version="1.0" encoding="utf-8"?>
<p:tagLst xmlns:a="http://schemas.openxmlformats.org/drawingml/2006/main" xmlns:r="http://schemas.openxmlformats.org/officeDocument/2006/relationships" xmlns:p="http://schemas.openxmlformats.org/presentationml/2006/main">
  <p:tag name="NUM" val="10"/>
</p:tagLst>
</file>

<file path=ppt/tags/tag106.xml><?xml version="1.0" encoding="utf-8"?>
<p:tagLst xmlns:a="http://schemas.openxmlformats.org/drawingml/2006/main" xmlns:r="http://schemas.openxmlformats.org/officeDocument/2006/relationships" xmlns:p="http://schemas.openxmlformats.org/presentationml/2006/main">
  <p:tag name="NUM" val="11"/>
</p:tagLst>
</file>

<file path=ppt/tags/tag107.xml><?xml version="1.0" encoding="utf-8"?>
<p:tagLst xmlns:a="http://schemas.openxmlformats.org/drawingml/2006/main" xmlns:r="http://schemas.openxmlformats.org/officeDocument/2006/relationships" xmlns:p="http://schemas.openxmlformats.org/presentationml/2006/main">
  <p:tag name="NUM" val="12"/>
</p:tagLst>
</file>

<file path=ppt/tags/tag108.xml><?xml version="1.0" encoding="utf-8"?>
<p:tagLst xmlns:a="http://schemas.openxmlformats.org/drawingml/2006/main" xmlns:r="http://schemas.openxmlformats.org/officeDocument/2006/relationships" xmlns:p="http://schemas.openxmlformats.org/presentationml/2006/main">
  <p:tag name="NUM" val="13"/>
</p:tagLst>
</file>

<file path=ppt/tags/tag109.xml><?xml version="1.0" encoding="utf-8"?>
<p:tagLst xmlns:a="http://schemas.openxmlformats.org/drawingml/2006/main" xmlns:r="http://schemas.openxmlformats.org/officeDocument/2006/relationships" xmlns:p="http://schemas.openxmlformats.org/presentationml/2006/main">
  <p:tag name="NUM" val="1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5"/>
</p:tagLst>
</file>

<file path=ppt/tags/tag111.xml><?xml version="1.0" encoding="utf-8"?>
<p:tagLst xmlns:a="http://schemas.openxmlformats.org/drawingml/2006/main" xmlns:r="http://schemas.openxmlformats.org/officeDocument/2006/relationships" xmlns:p="http://schemas.openxmlformats.org/presentationml/2006/main">
  <p:tag name="NUM" val="16"/>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36.xml><?xml version="1.0" encoding="utf-8"?>
<p:tagLst xmlns:a="http://schemas.openxmlformats.org/drawingml/2006/main" xmlns:r="http://schemas.openxmlformats.org/officeDocument/2006/relationships" xmlns:p="http://schemas.openxmlformats.org/presentationml/2006/main">
  <p:tag name="TIMING" val="|4.3|7|4.3|6.4"/>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7.xml><?xml version="1.0" encoding="utf-8"?>
<p:tagLst xmlns:a="http://schemas.openxmlformats.org/drawingml/2006/main" xmlns:r="http://schemas.openxmlformats.org/officeDocument/2006/relationships" xmlns:p="http://schemas.openxmlformats.org/presentationml/2006/main">
  <p:tag name="NUM" val="11"/>
</p:tagLst>
</file>

<file path=ppt/tags/tag148.xml><?xml version="1.0" encoding="utf-8"?>
<p:tagLst xmlns:a="http://schemas.openxmlformats.org/drawingml/2006/main" xmlns:r="http://schemas.openxmlformats.org/officeDocument/2006/relationships" xmlns:p="http://schemas.openxmlformats.org/presentationml/2006/main">
  <p:tag name="NUM" val="12"/>
</p:tagLst>
</file>

<file path=ppt/tags/tag149.xml><?xml version="1.0" encoding="utf-8"?>
<p:tagLst xmlns:a="http://schemas.openxmlformats.org/drawingml/2006/main" xmlns:r="http://schemas.openxmlformats.org/officeDocument/2006/relationships" xmlns:p="http://schemas.openxmlformats.org/presentationml/2006/main">
  <p:tag name="NUM" val="13"/>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14"/>
</p:tagLst>
</file>

<file path=ppt/tags/tag151.xml><?xml version="1.0" encoding="utf-8"?>
<p:tagLst xmlns:a="http://schemas.openxmlformats.org/drawingml/2006/main" xmlns:r="http://schemas.openxmlformats.org/officeDocument/2006/relationships" xmlns:p="http://schemas.openxmlformats.org/presentationml/2006/main">
  <p:tag name="NUM" val="15"/>
</p:tagLst>
</file>

<file path=ppt/tags/tag152.xml><?xml version="1.0" encoding="utf-8"?>
<p:tagLst xmlns:a="http://schemas.openxmlformats.org/drawingml/2006/main" xmlns:r="http://schemas.openxmlformats.org/officeDocument/2006/relationships" xmlns:p="http://schemas.openxmlformats.org/presentationml/2006/main">
  <p:tag name="NUM" val="16"/>
</p:tagLst>
</file>

<file path=ppt/tags/tag153.xml><?xml version="1.0" encoding="utf-8"?>
<p:tagLst xmlns:a="http://schemas.openxmlformats.org/drawingml/2006/main" xmlns:r="http://schemas.openxmlformats.org/officeDocument/2006/relationships" xmlns:p="http://schemas.openxmlformats.org/presentationml/2006/main">
  <p:tag name="TIMING" val="|6.9|3.9"/>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7"/>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7"/>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TIMING" val="|6.6"/>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6"/>
</p:tagLst>
</file>

<file path=ppt/tags/tag199.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5"/>
</p:tagLst>
</file>

<file path=ppt/tags/tag205.xml><?xml version="1.0" encoding="utf-8"?>
<p:tagLst xmlns:a="http://schemas.openxmlformats.org/drawingml/2006/main" xmlns:r="http://schemas.openxmlformats.org/officeDocument/2006/relationships" xmlns:p="http://schemas.openxmlformats.org/presentationml/2006/main">
  <p:tag name="NUM" val="6"/>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3"/>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11.xml><?xml version="1.0" encoding="utf-8"?>
<p:tagLst xmlns:a="http://schemas.openxmlformats.org/drawingml/2006/main" xmlns:r="http://schemas.openxmlformats.org/officeDocument/2006/relationships" xmlns:p="http://schemas.openxmlformats.org/presentationml/2006/main">
  <p:tag name="NUM" val="6"/>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4"/>
</p:tagLst>
</file>

<file path=ppt/tags/tag216.xml><?xml version="1.0" encoding="utf-8"?>
<p:tagLst xmlns:a="http://schemas.openxmlformats.org/drawingml/2006/main" xmlns:r="http://schemas.openxmlformats.org/officeDocument/2006/relationships" xmlns:p="http://schemas.openxmlformats.org/presentationml/2006/main">
  <p:tag name="NUM" val="5"/>
</p:tagLst>
</file>

<file path=ppt/tags/tag217.xml><?xml version="1.0" encoding="utf-8"?>
<p:tagLst xmlns:a="http://schemas.openxmlformats.org/drawingml/2006/main" xmlns:r="http://schemas.openxmlformats.org/officeDocument/2006/relationships" xmlns:p="http://schemas.openxmlformats.org/presentationml/2006/main">
  <p:tag name="NUM" val="6"/>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TIMING" val="|12.2|2.4|3.4|4.5|5.8|6.9|5.4"/>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0"/>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TIMING" val="|13.6"/>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9"/>
</p:tagLst>
</file>

<file path=ppt/tags/tag66.xml><?xml version="1.0" encoding="utf-8"?>
<p:tagLst xmlns:a="http://schemas.openxmlformats.org/drawingml/2006/main" xmlns:r="http://schemas.openxmlformats.org/officeDocument/2006/relationships" xmlns:p="http://schemas.openxmlformats.org/presentationml/2006/main">
  <p:tag name="NUM" val="10"/>
</p:tagLst>
</file>

<file path=ppt/tags/tag67.xml><?xml version="1.0" encoding="utf-8"?>
<p:tagLst xmlns:a="http://schemas.openxmlformats.org/drawingml/2006/main" xmlns:r="http://schemas.openxmlformats.org/officeDocument/2006/relationships" xmlns:p="http://schemas.openxmlformats.org/presentationml/2006/main">
  <p:tag name="NUM" val="11"/>
</p:tagLst>
</file>

<file path=ppt/tags/tag68.xml><?xml version="1.0" encoding="utf-8"?>
<p:tagLst xmlns:a="http://schemas.openxmlformats.org/drawingml/2006/main" xmlns:r="http://schemas.openxmlformats.org/officeDocument/2006/relationships" xmlns:p="http://schemas.openxmlformats.org/presentationml/2006/main">
  <p:tag name="NUM" val="12"/>
</p:tagLst>
</file>

<file path=ppt/tags/tag69.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4"/>
</p:tagLst>
</file>

<file path=ppt/tags/tag71.xml><?xml version="1.0" encoding="utf-8"?>
<p:tagLst xmlns:a="http://schemas.openxmlformats.org/drawingml/2006/main" xmlns:r="http://schemas.openxmlformats.org/officeDocument/2006/relationships" xmlns:p="http://schemas.openxmlformats.org/presentationml/2006/main">
  <p:tag name="NUM" val="15"/>
</p:tagLst>
</file>

<file path=ppt/tags/tag72.xml><?xml version="1.0" encoding="utf-8"?>
<p:tagLst xmlns:a="http://schemas.openxmlformats.org/drawingml/2006/main" xmlns:r="http://schemas.openxmlformats.org/officeDocument/2006/relationships" xmlns:p="http://schemas.openxmlformats.org/presentationml/2006/main">
  <p:tag name="TIMING" val="|3.6"/>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TIMING" val="|4.5"/>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TIMING" val="|18.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TIMING" val="|5.5|2.6|3.6|3.1|3.2|3.6|4.9|3.7|3.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TIMING" val="|4.3|2.2|2|3.3|2.3"/>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81697-B6C7-4DC3-AFAC-3405F3F23514}">
  <ds:schemaRefs>
    <ds:schemaRef ds:uri="http://schemas.microsoft.com/sharepoint/v3/contenttype/forms"/>
  </ds:schemaRefs>
</ds:datastoreItem>
</file>

<file path=customXml/itemProps2.xml><?xml version="1.0" encoding="utf-8"?>
<ds:datastoreItem xmlns:ds="http://schemas.openxmlformats.org/officeDocument/2006/customXml" ds:itemID="{781133E8-E503-4328-B5B1-EEFB03AC3AC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customXml/itemProps3.xml><?xml version="1.0" encoding="utf-8"?>
<ds:datastoreItem xmlns:ds="http://schemas.openxmlformats.org/officeDocument/2006/customXml" ds:itemID="{79D0D009-9AA1-4D9C-9C3A-23B24AC233C1}"/>
</file>

<file path=docProps/app.xml><?xml version="1.0" encoding="utf-8"?>
<Properties xmlns="http://schemas.openxmlformats.org/officeDocument/2006/extended-properties" xmlns:vt="http://schemas.openxmlformats.org/officeDocument/2006/docPropsVTypes">
  <TotalTime>6513</TotalTime>
  <Words>3473</Words>
  <Application>Microsoft Office PowerPoint</Application>
  <PresentationFormat>Widescreen</PresentationFormat>
  <Paragraphs>366</Paragraphs>
  <Slides>26</Slides>
  <Notes>26</Notes>
  <HiddenSlides>0</HiddenSlides>
  <MMClips>26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Bradley Hand ITC</vt:lpstr>
      <vt:lpstr>Calibri</vt:lpstr>
      <vt:lpstr>Calibri Light</vt:lpstr>
      <vt:lpstr>Century Gothic</vt:lpstr>
      <vt:lpstr>Lato</vt:lpstr>
      <vt:lpstr>OpenSans-Light</vt:lpstr>
      <vt:lpstr>Roboto</vt:lpstr>
      <vt:lpstr>Roboto Black</vt:lpstr>
      <vt:lpstr>Times New Roman</vt:lpstr>
      <vt:lpstr>Wingdings</vt:lpstr>
      <vt:lpstr>Wingdings 3</vt:lpstr>
      <vt:lpstr>Ion Boardroom</vt:lpstr>
      <vt:lpstr>Module 1 Comité d’audit</vt:lpstr>
      <vt:lpstr>PowerPoint Presentation</vt:lpstr>
      <vt:lpstr>Cinq modules</vt:lpstr>
      <vt:lpstr>Module 1</vt:lpstr>
      <vt:lpstr>Comité consultatif</vt:lpstr>
      <vt:lpstr>PowerPoint Presentation</vt:lpstr>
      <vt:lpstr>Composition</vt:lpstr>
      <vt:lpstr>PowerPoint Presentation</vt:lpstr>
      <vt:lpstr>PowerPoint Presentation</vt:lpstr>
      <vt:lpstr>PowerPoint Presentation</vt:lpstr>
      <vt:lpstr>Rôle global</vt:lpstr>
      <vt:lpstr>PowerPoint Presentation</vt:lpstr>
      <vt:lpstr>Défis</vt:lpstr>
      <vt:lpstr>PowerPoint Presentation</vt:lpstr>
      <vt:lpstr>PowerPoint Presentation</vt:lpstr>
      <vt:lpstr>PowerPoint Presentation</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123</cp:revision>
  <dcterms:created xsi:type="dcterms:W3CDTF">2019-07-03T17:59:20Z</dcterms:created>
  <dcterms:modified xsi:type="dcterms:W3CDTF">2020-11-04T17:43:24Z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